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438" r:id="rId3"/>
    <p:sldId id="414" r:id="rId4"/>
    <p:sldId id="418" r:id="rId5"/>
    <p:sldId id="419" r:id="rId6"/>
    <p:sldId id="421" r:id="rId7"/>
    <p:sldId id="422" r:id="rId8"/>
    <p:sldId id="424" r:id="rId9"/>
    <p:sldId id="426" r:id="rId10"/>
    <p:sldId id="432" r:id="rId11"/>
    <p:sldId id="433" r:id="rId12"/>
    <p:sldId id="436" r:id="rId13"/>
    <p:sldId id="437" r:id="rId14"/>
    <p:sldId id="440" r:id="rId15"/>
    <p:sldId id="439" r:id="rId16"/>
    <p:sldId id="441" r:id="rId17"/>
    <p:sldId id="444" r:id="rId18"/>
    <p:sldId id="443" r:id="rId19"/>
    <p:sldId id="447" r:id="rId20"/>
    <p:sldId id="445" r:id="rId21"/>
    <p:sldId id="425" r:id="rId22"/>
    <p:sldId id="450" r:id="rId23"/>
    <p:sldId id="451" r:id="rId24"/>
    <p:sldId id="453" r:id="rId25"/>
    <p:sldId id="452" r:id="rId26"/>
    <p:sldId id="454" r:id="rId27"/>
    <p:sldId id="460" r:id="rId28"/>
    <p:sldId id="457" r:id="rId29"/>
    <p:sldId id="463" r:id="rId30"/>
    <p:sldId id="464" r:id="rId31"/>
    <p:sldId id="465" r:id="rId32"/>
    <p:sldId id="466" r:id="rId33"/>
    <p:sldId id="467" r:id="rId34"/>
    <p:sldId id="468" r:id="rId35"/>
    <p:sldId id="469" r:id="rId36"/>
    <p:sldId id="470" r:id="rId37"/>
    <p:sldId id="473" r:id="rId38"/>
    <p:sldId id="472" r:id="rId39"/>
    <p:sldId id="372" r:id="rId40"/>
    <p:sldId id="387" r:id="rId41"/>
    <p:sldId id="332" r:id="rId42"/>
    <p:sldId id="388" r:id="rId43"/>
    <p:sldId id="461" r:id="rId44"/>
    <p:sldId id="462" r:id="rId45"/>
    <p:sldId id="455" r:id="rId46"/>
    <p:sldId id="456" r:id="rId47"/>
    <p:sldId id="393" r:id="rId48"/>
    <p:sldId id="395" r:id="rId49"/>
    <p:sldId id="389" r:id="rId50"/>
    <p:sldId id="39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Silun" initials="ZS" lastIdx="2" clrIdx="0">
    <p:extLst>
      <p:ext uri="{19B8F6BF-5375-455C-9EA6-DF929625EA0E}">
        <p15:presenceInfo xmlns:p15="http://schemas.microsoft.com/office/powerpoint/2012/main" userId="S-1-5-21-2415383333-406384120-3540199839-7597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CAC0E"/>
    <a:srgbClr val="BFBFBF"/>
    <a:srgbClr val="E7E6E6"/>
    <a:srgbClr val="2E75B6"/>
    <a:srgbClr val="5B9BD5"/>
    <a:srgbClr val="DAE3F3"/>
    <a:srgbClr val="1F4E79"/>
    <a:srgbClr val="FF6699"/>
    <a:srgbClr val="FFA700"/>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5490" autoAdjust="0"/>
  </p:normalViewPr>
  <p:slideViewPr>
    <p:cSldViewPr snapToGrid="0">
      <p:cViewPr>
        <p:scale>
          <a:sx n="75" d="100"/>
          <a:sy n="75" d="100"/>
        </p:scale>
        <p:origin x="858" y="26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5" d="100"/>
          <a:sy n="75" d="100"/>
        </p:scale>
        <p:origin x="399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file:///\\vmware-host\Shared%20Folders\local001\1_tout_travail\6_couplage_EqRey_EqEne\20161128_cas_elrod\resultat_validation_couplage\resultat_valida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549627986861481"/>
          <c:y val="5.1253616077033666E-2"/>
          <c:w val="0.70537888672401072"/>
          <c:h val="0.66769654932085654"/>
        </c:manualLayout>
      </c:layout>
      <c:scatterChart>
        <c:scatterStyle val="smoothMarker"/>
        <c:varyColors val="0"/>
        <c:ser>
          <c:idx val="0"/>
          <c:order val="0"/>
          <c:tx>
            <c:v>Lobatto</c:v>
          </c:tx>
          <c:spPr>
            <a:ln w="28575" cap="rnd">
              <a:solidFill>
                <a:srgbClr val="00B050"/>
              </a:solidFill>
              <a:round/>
            </a:ln>
            <a:effectLst/>
          </c:spPr>
          <c:marker>
            <c:symbol val="circle"/>
            <c:size val="5"/>
            <c:spPr>
              <a:solidFill>
                <a:srgbClr val="00B050"/>
              </a:solidFill>
              <a:ln w="9525">
                <a:solidFill>
                  <a:srgbClr val="509E2F"/>
                </a:solidFill>
              </a:ln>
              <a:effectLst/>
            </c:spPr>
          </c:marker>
          <c:xVal>
            <c:numRef>
              <c:f>'Lobbato(sup)'!$N$50:$N$58</c:f>
              <c:numCache>
                <c:formatCode>General</c:formatCode>
                <c:ptCount val="9"/>
                <c:pt idx="0">
                  <c:v>3</c:v>
                </c:pt>
                <c:pt idx="1">
                  <c:v>5</c:v>
                </c:pt>
                <c:pt idx="2">
                  <c:v>7</c:v>
                </c:pt>
                <c:pt idx="3">
                  <c:v>9</c:v>
                </c:pt>
                <c:pt idx="4">
                  <c:v>11</c:v>
                </c:pt>
                <c:pt idx="5">
                  <c:v>13</c:v>
                </c:pt>
                <c:pt idx="6">
                  <c:v>15</c:v>
                </c:pt>
                <c:pt idx="7">
                  <c:v>17</c:v>
                </c:pt>
                <c:pt idx="8">
                  <c:v>19</c:v>
                </c:pt>
              </c:numCache>
            </c:numRef>
          </c:xVal>
          <c:yVal>
            <c:numRef>
              <c:f>'Lobbato(sup)'!$O$50:$O$58</c:f>
              <c:numCache>
                <c:formatCode>General</c:formatCode>
                <c:ptCount val="9"/>
                <c:pt idx="0">
                  <c:v>0.35944199562099999</c:v>
                </c:pt>
                <c:pt idx="1">
                  <c:v>0.46467399597199999</c:v>
                </c:pt>
                <c:pt idx="2">
                  <c:v>0.61145901680000003</c:v>
                </c:pt>
                <c:pt idx="3">
                  <c:v>0.67186307907099996</c:v>
                </c:pt>
                <c:pt idx="4">
                  <c:v>0.815541028976</c:v>
                </c:pt>
                <c:pt idx="5">
                  <c:v>1.0011518001599999</c:v>
                </c:pt>
                <c:pt idx="6">
                  <c:v>1.15738797188</c:v>
                </c:pt>
                <c:pt idx="7">
                  <c:v>1.3173899650600001</c:v>
                </c:pt>
                <c:pt idx="8">
                  <c:v>1.52034020424</c:v>
                </c:pt>
              </c:numCache>
            </c:numRef>
          </c:yVal>
          <c:smooth val="1"/>
        </c:ser>
        <c:ser>
          <c:idx val="1"/>
          <c:order val="1"/>
          <c:tx>
            <c:v>Référence</c:v>
          </c:tx>
          <c:spPr>
            <a:ln w="28575" cap="rnd">
              <a:solidFill>
                <a:schemeClr val="tx1"/>
              </a:solidFill>
              <a:round/>
            </a:ln>
            <a:effectLst/>
          </c:spPr>
          <c:marker>
            <c:symbol val="circle"/>
            <c:size val="5"/>
            <c:spPr>
              <a:solidFill>
                <a:schemeClr val="tx1"/>
              </a:solidFill>
              <a:ln w="9525">
                <a:solidFill>
                  <a:schemeClr val="tx1"/>
                </a:solidFill>
              </a:ln>
              <a:effectLst/>
            </c:spPr>
          </c:marker>
          <c:xVal>
            <c:numRef>
              <c:f>'Lobbato(sup)'!$N$50:$N$58</c:f>
              <c:numCache>
                <c:formatCode>General</c:formatCode>
                <c:ptCount val="9"/>
                <c:pt idx="0">
                  <c:v>3</c:v>
                </c:pt>
                <c:pt idx="1">
                  <c:v>5</c:v>
                </c:pt>
                <c:pt idx="2">
                  <c:v>7</c:v>
                </c:pt>
                <c:pt idx="3">
                  <c:v>9</c:v>
                </c:pt>
                <c:pt idx="4">
                  <c:v>11</c:v>
                </c:pt>
                <c:pt idx="5">
                  <c:v>13</c:v>
                </c:pt>
                <c:pt idx="6">
                  <c:v>15</c:v>
                </c:pt>
                <c:pt idx="7">
                  <c:v>17</c:v>
                </c:pt>
                <c:pt idx="8">
                  <c:v>19</c:v>
                </c:pt>
              </c:numCache>
            </c:numRef>
          </c:xVal>
          <c:yVal>
            <c:numRef>
              <c:f>'Lobbato(sup)'!$P$50:$P$58</c:f>
              <c:numCache>
                <c:formatCode>General</c:formatCode>
                <c:ptCount val="9"/>
                <c:pt idx="0">
                  <c:v>18.029001950000001</c:v>
                </c:pt>
                <c:pt idx="1">
                  <c:v>18.029001950000001</c:v>
                </c:pt>
                <c:pt idx="2">
                  <c:v>18.029001950000001</c:v>
                </c:pt>
                <c:pt idx="3">
                  <c:v>18.029001950000001</c:v>
                </c:pt>
                <c:pt idx="4">
                  <c:v>18.029001950000001</c:v>
                </c:pt>
                <c:pt idx="5">
                  <c:v>18.029001950000001</c:v>
                </c:pt>
                <c:pt idx="6">
                  <c:v>18.029001950000001</c:v>
                </c:pt>
                <c:pt idx="7">
                  <c:v>18.029001950000001</c:v>
                </c:pt>
                <c:pt idx="8">
                  <c:v>18.029001950000001</c:v>
                </c:pt>
              </c:numCache>
            </c:numRef>
          </c:yVal>
          <c:smooth val="1"/>
        </c:ser>
        <c:dLbls>
          <c:showLegendKey val="0"/>
          <c:showVal val="0"/>
          <c:showCatName val="0"/>
          <c:showSerName val="0"/>
          <c:showPercent val="0"/>
          <c:showBubbleSize val="0"/>
        </c:dLbls>
        <c:axId val="594144216"/>
        <c:axId val="594144608"/>
      </c:scatterChart>
      <c:valAx>
        <c:axId val="594144216"/>
        <c:scaling>
          <c:orientation val="minMax"/>
          <c:max val="19"/>
          <c:min val="3"/>
        </c:scaling>
        <c:delete val="0"/>
        <c:axPos val="b"/>
        <c:majorGridlines>
          <c:spPr>
            <a:ln w="9525" cap="flat" cmpd="sng" algn="ctr">
              <a:solidFill>
                <a:schemeClr val="tx1">
                  <a:lumMod val="15000"/>
                  <a:lumOff val="85000"/>
                </a:schemeClr>
              </a:solidFill>
              <a:round/>
            </a:ln>
            <a:effectLst/>
          </c:spPr>
        </c:majorGridlines>
        <c:minorGridlines>
          <c:spPr>
            <a:ln w="9525" cap="flat" cmpd="sng" algn="ctr">
              <a:noFill/>
              <a:round/>
            </a:ln>
            <a:effectLst/>
          </c:spPr>
        </c:minorGridlines>
        <c:title>
          <c:tx>
            <c:rich>
              <a:bodyPr rot="0" vert="horz"/>
              <a:lstStyle/>
              <a:p>
                <a:pPr algn="ctr" rtl="0">
                  <a:defRPr/>
                </a:pPr>
                <a:r>
                  <a:rPr lang="fr-FR"/>
                  <a:t>Nombre des points de Lobatto</a:t>
                </a:r>
              </a:p>
            </c:rich>
          </c:tx>
          <c:layout>
            <c:manualLayout>
              <c:xMode val="edge"/>
              <c:yMode val="edge"/>
              <c:x val="0.31504912952073799"/>
              <c:y val="0.86374191853766569"/>
            </c:manualLayout>
          </c:layout>
          <c:overlay val="0"/>
          <c:spPr>
            <a:noFill/>
            <a:ln>
              <a:noFill/>
            </a:ln>
            <a:effectLst/>
          </c:spPr>
        </c:title>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vert="horz"/>
          <a:lstStyle/>
          <a:p>
            <a:pPr>
              <a:defRPr/>
            </a:pPr>
            <a:endParaRPr lang="fr-FR"/>
          </a:p>
        </c:txPr>
        <c:crossAx val="594144608"/>
        <c:crosses val="autoZero"/>
        <c:crossBetween val="midCat"/>
        <c:majorUnit val="2"/>
      </c:valAx>
      <c:valAx>
        <c:axId val="594144608"/>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Temps [s]</a:t>
                </a:r>
              </a:p>
            </c:rich>
          </c:tx>
          <c:layout>
            <c:manualLayout>
              <c:xMode val="edge"/>
              <c:yMode val="edge"/>
              <c:x val="4.8861098027962874E-2"/>
              <c:y val="0.29454977723343928"/>
            </c:manualLayout>
          </c:layout>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fr-FR"/>
          </a:p>
        </c:txPr>
        <c:crossAx val="594144216"/>
        <c:crosses val="autoZero"/>
        <c:crossBetween val="midCat"/>
      </c:valAx>
      <c:spPr>
        <a:noFill/>
        <a:ln w="9525" cap="flat">
          <a:noFill/>
        </a:ln>
        <a:effectLst/>
      </c:spPr>
    </c:plotArea>
    <c:legend>
      <c:legendPos val="t"/>
      <c:layout>
        <c:manualLayout>
          <c:xMode val="edge"/>
          <c:yMode val="edge"/>
          <c:x val="0.60598754009591538"/>
          <c:y val="0.54018874064432154"/>
          <c:w val="0.3611032017266167"/>
          <c:h val="0.18792787575812706"/>
        </c:manualLayout>
      </c:layout>
      <c:overlay val="0"/>
      <c:spPr>
        <a:solidFill>
          <a:schemeClr val="bg1"/>
        </a:solidFill>
        <a:ln>
          <a:solidFill>
            <a:schemeClr val="tx1"/>
          </a:solidFill>
        </a:ln>
        <a:effectLst/>
      </c:spPr>
      <c:txPr>
        <a:bodyPr rot="0" vert="horz"/>
        <a:lstStyle/>
        <a:p>
          <a:pPr>
            <a:defRPr b="0"/>
          </a:pPr>
          <a:endParaRPr lang="fr-FR"/>
        </a:p>
      </c:txPr>
    </c:legend>
    <c:plotVisOnly val="1"/>
    <c:dispBlanksAs val="gap"/>
    <c:showDLblsOverMax val="0"/>
  </c:chart>
  <c:spPr>
    <a:noFill/>
    <a:ln w="9525" cap="flat" cmpd="sng" algn="ctr">
      <a:noFill/>
      <a:round/>
    </a:ln>
    <a:effectLst/>
  </c:spPr>
  <c:txPr>
    <a:bodyPr/>
    <a:lstStyle/>
    <a:p>
      <a:pPr>
        <a:defRPr sz="1400" b="1"/>
      </a:pPr>
      <a:endParaRPr lang="fr-F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F136B5-A618-4C70-A2EE-CC198472EDCA}" type="datetimeFigureOut">
              <a:rPr lang="fr-FR" smtClean="0"/>
              <a:t>14/03/2019</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804967-E590-4836-AAD9-E2D7654ED9FD}" type="slidenum">
              <a:rPr lang="fr-FR" smtClean="0"/>
              <a:t>‹N°›</a:t>
            </a:fld>
            <a:endParaRPr lang="fr-FR"/>
          </a:p>
        </p:txBody>
      </p:sp>
    </p:spTree>
    <p:extLst>
      <p:ext uri="{BB962C8B-B14F-4D97-AF65-F5344CB8AC3E}">
        <p14:creationId xmlns:p14="http://schemas.microsoft.com/office/powerpoint/2010/main" val="4951074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CBFA51-AAF0-4DFD-8850-373D7EC21B24}" type="datetimeFigureOut">
              <a:rPr lang="en-US" smtClean="0"/>
              <a:t>3/14/2019</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F78808-A8C0-4AE8-B04E-F4FD0799794E}" type="slidenum">
              <a:rPr lang="en-US" smtClean="0"/>
              <a:t>‹N°›</a:t>
            </a:fld>
            <a:endParaRPr lang="en-US"/>
          </a:p>
        </p:txBody>
      </p:sp>
    </p:spTree>
    <p:extLst>
      <p:ext uri="{BB962C8B-B14F-4D97-AF65-F5344CB8AC3E}">
        <p14:creationId xmlns:p14="http://schemas.microsoft.com/office/powerpoint/2010/main" val="15966464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a:t>
            </a:fld>
            <a:endParaRPr lang="en-US" dirty="0"/>
          </a:p>
        </p:txBody>
      </p:sp>
    </p:spTree>
    <p:extLst>
      <p:ext uri="{BB962C8B-B14F-4D97-AF65-F5344CB8AC3E}">
        <p14:creationId xmlns:p14="http://schemas.microsoft.com/office/powerpoint/2010/main" val="2757246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12</a:t>
            </a:fld>
            <a:endParaRPr lang="en-US" dirty="0"/>
          </a:p>
        </p:txBody>
      </p:sp>
    </p:spTree>
    <p:extLst>
      <p:ext uri="{BB962C8B-B14F-4D97-AF65-F5344CB8AC3E}">
        <p14:creationId xmlns:p14="http://schemas.microsoft.com/office/powerpoint/2010/main" val="1195624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Jusqu’à ici, on a</a:t>
            </a:r>
            <a:r>
              <a:rPr lang="fr-FR" baseline="0" dirty="0" smtClean="0"/>
              <a:t> rempli le module A qui permet de déterminer le niveau de vibration à partir d’un balourd </a:t>
            </a:r>
          </a:p>
          <a:p>
            <a:pPr marL="171450" indent="-171450">
              <a:buFont typeface="Arial" panose="020B0604020202020204" pitchFamily="34" charset="0"/>
              <a:buChar char="•"/>
            </a:pPr>
            <a:r>
              <a:rPr lang="fr-FR" baseline="0" dirty="0" smtClean="0"/>
              <a:t>Pour la suite , je vais présenter comment déterminer le champ de température à la surface du rotor à partir des vibrations synchrones</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13</a:t>
            </a:fld>
            <a:endParaRPr lang="en-US" dirty="0"/>
          </a:p>
        </p:txBody>
      </p:sp>
    </p:spTree>
    <p:extLst>
      <p:ext uri="{BB962C8B-B14F-4D97-AF65-F5344CB8AC3E}">
        <p14:creationId xmlns:p14="http://schemas.microsoft.com/office/powerpoint/2010/main" val="2370588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En espace à enlever</a:t>
            </a:r>
            <a:r>
              <a:rPr lang="fr-FR" baseline="0" dirty="0" smtClean="0"/>
              <a:t> , présenter un peu le cas de </a:t>
            </a:r>
            <a:r>
              <a:rPr lang="fr-FR" baseline="0" dirty="0" err="1" smtClean="0"/>
              <a:t>célia</a:t>
            </a:r>
            <a:r>
              <a:rPr lang="fr-FR" baseline="0" dirty="0" smtClean="0"/>
              <a:t> et le cas du palier </a:t>
            </a:r>
            <a:endParaRPr lang="fr-FR" b="1"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14</a:t>
            </a:fld>
            <a:endParaRPr lang="en-US" dirty="0"/>
          </a:p>
        </p:txBody>
      </p:sp>
    </p:spTree>
    <p:extLst>
      <p:ext uri="{BB962C8B-B14F-4D97-AF65-F5344CB8AC3E}">
        <p14:creationId xmlns:p14="http://schemas.microsoft.com/office/powerpoint/2010/main" val="3465284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14:m>
                  <m:oMath xmlns:m="http://schemas.openxmlformats.org/officeDocument/2006/math">
                    <m:r>
                      <a:rPr lang="fr-FR" b="1" i="1" dirty="0" smtClean="0">
                        <a:latin typeface="Cambria Math" panose="02040503050406030204" pitchFamily="18" charset="0"/>
                      </a:rPr>
                      <m:t>𝑩</m:t>
                    </m:r>
                  </m:oMath>
                </a14:m>
                <a:endParaRPr lang="fr-FR" b="1" dirty="0"/>
              </a:p>
            </p:txBody>
          </p:sp>
        </mc:Choice>
        <mc:Fallback>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15</a:t>
            </a:fld>
            <a:endParaRPr lang="en-US" dirty="0"/>
          </a:p>
        </p:txBody>
      </p:sp>
    </p:spTree>
    <p:extLst>
      <p:ext uri="{BB962C8B-B14F-4D97-AF65-F5344CB8AC3E}">
        <p14:creationId xmlns:p14="http://schemas.microsoft.com/office/powerpoint/2010/main" val="90151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14:m>
                  <m:oMath xmlns:m="http://schemas.openxmlformats.org/officeDocument/2006/math">
                    <m:r>
                      <a:rPr lang="fr-FR" b="1" i="1" dirty="0" smtClean="0">
                        <a:latin typeface="Cambria Math" panose="02040503050406030204" pitchFamily="18" charset="0"/>
                      </a:rPr>
                      <m:t>𝑩</m:t>
                    </m:r>
                  </m:oMath>
                </a14:m>
                <a:endParaRPr lang="fr-FR" b="1" dirty="0"/>
              </a:p>
            </p:txBody>
          </p:sp>
        </mc:Choice>
        <mc:Fallback>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16</a:t>
            </a:fld>
            <a:endParaRPr lang="en-US" dirty="0"/>
          </a:p>
        </p:txBody>
      </p:sp>
    </p:spTree>
    <p:extLst>
      <p:ext uri="{BB962C8B-B14F-4D97-AF65-F5344CB8AC3E}">
        <p14:creationId xmlns:p14="http://schemas.microsoft.com/office/powerpoint/2010/main" val="1811134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Le flux</a:t>
            </a:r>
            <a:r>
              <a:rPr lang="fr-FR" baseline="0" dirty="0" smtClean="0"/>
              <a:t> thermique moyen va injecter dans le modèle thermique du rotor pour avoir le champ de température du rotor. Ce champ de température est imposé comme une condition limite pour réaliser le calcul thermomécanique du rotor. </a:t>
            </a:r>
          </a:p>
          <a:p>
            <a:pPr marL="171450" indent="-171450">
              <a:buFont typeface="Arial" panose="020B0604020202020204" pitchFamily="34" charset="0"/>
              <a:buChar char="•"/>
            </a:pPr>
            <a:r>
              <a:rPr lang="fr-FR" b="0" baseline="0" dirty="0" smtClean="0"/>
              <a:t>Les résultats des derniers donne la possibilité de modéliser le balourd thermique  </a:t>
            </a:r>
            <a:endParaRPr lang="fr-FR" b="0"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17</a:t>
            </a:fld>
            <a:endParaRPr lang="en-US" dirty="0"/>
          </a:p>
        </p:txBody>
      </p:sp>
    </p:spTree>
    <p:extLst>
      <p:ext uri="{BB962C8B-B14F-4D97-AF65-F5344CB8AC3E}">
        <p14:creationId xmlns:p14="http://schemas.microsoft.com/office/powerpoint/2010/main" val="316569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Le flux</a:t>
            </a:r>
            <a:r>
              <a:rPr lang="fr-FR" baseline="0" dirty="0" smtClean="0"/>
              <a:t> thermique moyen va injecter dans le modèle thermique du rotor pour avoir le champ de température du rotor. Ce champ de température est imposé comme une condition limite pour réaliser le calcul thermomécanique du rotor. </a:t>
            </a:r>
          </a:p>
          <a:p>
            <a:pPr marL="171450" indent="-171450">
              <a:buFont typeface="Arial" panose="020B0604020202020204" pitchFamily="34" charset="0"/>
              <a:buChar char="•"/>
            </a:pPr>
            <a:r>
              <a:rPr lang="fr-FR" b="0" baseline="0" dirty="0" smtClean="0"/>
              <a:t>Les résultats des derniers donne la possibilité de modéliser le balourd thermique  </a:t>
            </a:r>
            <a:endParaRPr lang="fr-FR" b="0"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18</a:t>
            </a:fld>
            <a:endParaRPr lang="en-US" dirty="0"/>
          </a:p>
        </p:txBody>
      </p:sp>
    </p:spTree>
    <p:extLst>
      <p:ext uri="{BB962C8B-B14F-4D97-AF65-F5344CB8AC3E}">
        <p14:creationId xmlns:p14="http://schemas.microsoft.com/office/powerpoint/2010/main" val="4195032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Le flux</a:t>
            </a:r>
            <a:r>
              <a:rPr lang="fr-FR" baseline="0" dirty="0" smtClean="0"/>
              <a:t> thermique moyen va injecter dans le modèle thermique du rotor pour avoir le champ de température du rotor. Ce champ de température est imposé comme une condition limite pour réaliser le calcul thermomécanique du rotor. </a:t>
            </a:r>
          </a:p>
          <a:p>
            <a:pPr marL="171450" indent="-171450">
              <a:buFont typeface="Arial" panose="020B0604020202020204" pitchFamily="34" charset="0"/>
              <a:buChar char="•"/>
            </a:pPr>
            <a:r>
              <a:rPr lang="fr-FR" b="0" baseline="0" dirty="0" smtClean="0"/>
              <a:t>Les résultats des derniers donne la possibilité de modéliser le balourd thermique  </a:t>
            </a:r>
            <a:endParaRPr lang="fr-FR" b="0"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19</a:t>
            </a:fld>
            <a:endParaRPr lang="en-US" dirty="0"/>
          </a:p>
        </p:txBody>
      </p:sp>
    </p:spTree>
    <p:extLst>
      <p:ext uri="{BB962C8B-B14F-4D97-AF65-F5344CB8AC3E}">
        <p14:creationId xmlns:p14="http://schemas.microsoft.com/office/powerpoint/2010/main" val="127820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21</a:t>
            </a:fld>
            <a:endParaRPr lang="en-US" dirty="0"/>
          </a:p>
        </p:txBody>
      </p:sp>
    </p:spTree>
    <p:extLst>
      <p:ext uri="{BB962C8B-B14F-4D97-AF65-F5344CB8AC3E}">
        <p14:creationId xmlns:p14="http://schemas.microsoft.com/office/powerpoint/2010/main" val="1632697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Effet</a:t>
            </a:r>
            <a:r>
              <a:rPr lang="fr-FR" baseline="0" dirty="0" smtClean="0"/>
              <a:t> Morton est un phénomène multi physique : effet dominant dans l’effet Morton reste à déterminer dans le cas particulier. </a:t>
            </a:r>
            <a:r>
              <a:rPr lang="fr-FR" baseline="0" dirty="0" smtClean="0">
                <a:sym typeface="Wingdings" panose="05000000000000000000" pitchFamily="2" charset="2"/>
              </a:rPr>
              <a:t> pas de solution générale, il faut justifier le choix du geste de corrections</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22</a:t>
            </a:fld>
            <a:endParaRPr lang="en-US" dirty="0"/>
          </a:p>
        </p:txBody>
      </p:sp>
    </p:spTree>
    <p:extLst>
      <p:ext uri="{BB962C8B-B14F-4D97-AF65-F5344CB8AC3E}">
        <p14:creationId xmlns:p14="http://schemas.microsoft.com/office/powerpoint/2010/main" val="1066721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a:t>
            </a:fld>
            <a:endParaRPr lang="en-US" dirty="0"/>
          </a:p>
        </p:txBody>
      </p:sp>
    </p:spTree>
    <p:extLst>
      <p:ext uri="{BB962C8B-B14F-4D97-AF65-F5344CB8AC3E}">
        <p14:creationId xmlns:p14="http://schemas.microsoft.com/office/powerpoint/2010/main" val="642853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23</a:t>
            </a:fld>
            <a:endParaRPr lang="en-US" dirty="0"/>
          </a:p>
        </p:txBody>
      </p:sp>
    </p:spTree>
    <p:extLst>
      <p:ext uri="{BB962C8B-B14F-4D97-AF65-F5344CB8AC3E}">
        <p14:creationId xmlns:p14="http://schemas.microsoft.com/office/powerpoint/2010/main" val="80109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Effet</a:t>
            </a:r>
            <a:r>
              <a:rPr lang="fr-FR" baseline="0" dirty="0" smtClean="0"/>
              <a:t> Morton est un phénomène multi physique : effet dominant dans l’effet Morton reste à déterminer dans le cas particulier. </a:t>
            </a:r>
            <a:r>
              <a:rPr lang="fr-FR" baseline="0" dirty="0" smtClean="0">
                <a:sym typeface="Wingdings" panose="05000000000000000000" pitchFamily="2" charset="2"/>
              </a:rPr>
              <a:t> pas de solution générale, il faut justifier le choix du geste de corrections</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24</a:t>
            </a:fld>
            <a:endParaRPr lang="en-US" dirty="0"/>
          </a:p>
        </p:txBody>
      </p:sp>
    </p:spTree>
    <p:extLst>
      <p:ext uri="{BB962C8B-B14F-4D97-AF65-F5344CB8AC3E}">
        <p14:creationId xmlns:p14="http://schemas.microsoft.com/office/powerpoint/2010/main" val="3978661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25</a:t>
            </a:fld>
            <a:endParaRPr lang="en-US" dirty="0"/>
          </a:p>
        </p:txBody>
      </p:sp>
    </p:spTree>
    <p:extLst>
      <p:ext uri="{BB962C8B-B14F-4D97-AF65-F5344CB8AC3E}">
        <p14:creationId xmlns:p14="http://schemas.microsoft.com/office/powerpoint/2010/main" val="2081594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26</a:t>
            </a:fld>
            <a:endParaRPr lang="en-US" dirty="0"/>
          </a:p>
        </p:txBody>
      </p:sp>
    </p:spTree>
    <p:extLst>
      <p:ext uri="{BB962C8B-B14F-4D97-AF65-F5344CB8AC3E}">
        <p14:creationId xmlns:p14="http://schemas.microsoft.com/office/powerpoint/2010/main" val="3646999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27</a:t>
            </a:fld>
            <a:endParaRPr lang="en-US" dirty="0"/>
          </a:p>
        </p:txBody>
      </p:sp>
    </p:spTree>
    <p:extLst>
      <p:ext uri="{BB962C8B-B14F-4D97-AF65-F5344CB8AC3E}">
        <p14:creationId xmlns:p14="http://schemas.microsoft.com/office/powerpoint/2010/main" val="3019295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30</a:t>
            </a:fld>
            <a:endParaRPr lang="en-US" dirty="0"/>
          </a:p>
        </p:txBody>
      </p:sp>
    </p:spTree>
    <p:extLst>
      <p:ext uri="{BB962C8B-B14F-4D97-AF65-F5344CB8AC3E}">
        <p14:creationId xmlns:p14="http://schemas.microsoft.com/office/powerpoint/2010/main" val="96947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31</a:t>
            </a:fld>
            <a:endParaRPr lang="en-US" dirty="0"/>
          </a:p>
        </p:txBody>
      </p:sp>
    </p:spTree>
    <p:extLst>
      <p:ext uri="{BB962C8B-B14F-4D97-AF65-F5344CB8AC3E}">
        <p14:creationId xmlns:p14="http://schemas.microsoft.com/office/powerpoint/2010/main" val="2817642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32</a:t>
            </a:fld>
            <a:endParaRPr lang="en-US" dirty="0"/>
          </a:p>
        </p:txBody>
      </p:sp>
    </p:spTree>
    <p:extLst>
      <p:ext uri="{BB962C8B-B14F-4D97-AF65-F5344CB8AC3E}">
        <p14:creationId xmlns:p14="http://schemas.microsoft.com/office/powerpoint/2010/main" val="1141591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33</a:t>
            </a:fld>
            <a:endParaRPr lang="en-US" dirty="0"/>
          </a:p>
        </p:txBody>
      </p:sp>
    </p:spTree>
    <p:extLst>
      <p:ext uri="{BB962C8B-B14F-4D97-AF65-F5344CB8AC3E}">
        <p14:creationId xmlns:p14="http://schemas.microsoft.com/office/powerpoint/2010/main" val="1876835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34</a:t>
            </a:fld>
            <a:endParaRPr lang="en-US"/>
          </a:p>
        </p:txBody>
      </p:sp>
    </p:spTree>
    <p:extLst>
      <p:ext uri="{BB962C8B-B14F-4D97-AF65-F5344CB8AC3E}">
        <p14:creationId xmlns:p14="http://schemas.microsoft.com/office/powerpoint/2010/main" val="2353144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Mentionner</a:t>
            </a:r>
            <a:r>
              <a:rPr lang="fr-FR" baseline="0" dirty="0" smtClean="0"/>
              <a:t> la différence de l’effet Newkirk et l’effet Morton</a:t>
            </a:r>
          </a:p>
          <a:p>
            <a:r>
              <a:rPr lang="fr-FR" baseline="0" dirty="0" smtClean="0"/>
              <a:t>* Définir le point chaud (froid); point haut; point lourd; </a:t>
            </a:r>
          </a:p>
          <a:p>
            <a:r>
              <a:rPr lang="fr-FR" baseline="0" dirty="0" smtClean="0"/>
              <a:t>* Expliquer la force du balourd thermique est l’origine du changement des amplitudes et des phases. (vibration spirale)</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a:t>
            </a:fld>
            <a:endParaRPr lang="en-US" dirty="0"/>
          </a:p>
        </p:txBody>
      </p:sp>
    </p:spTree>
    <p:extLst>
      <p:ext uri="{BB962C8B-B14F-4D97-AF65-F5344CB8AC3E}">
        <p14:creationId xmlns:p14="http://schemas.microsoft.com/office/powerpoint/2010/main" val="2010306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35</a:t>
            </a:fld>
            <a:endParaRPr lang="en-US"/>
          </a:p>
        </p:txBody>
      </p:sp>
    </p:spTree>
    <p:extLst>
      <p:ext uri="{BB962C8B-B14F-4D97-AF65-F5344CB8AC3E}">
        <p14:creationId xmlns:p14="http://schemas.microsoft.com/office/powerpoint/2010/main" val="736153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37</a:t>
            </a:fld>
            <a:endParaRPr lang="en-US"/>
          </a:p>
        </p:txBody>
      </p:sp>
    </p:spTree>
    <p:extLst>
      <p:ext uri="{BB962C8B-B14F-4D97-AF65-F5344CB8AC3E}">
        <p14:creationId xmlns:p14="http://schemas.microsoft.com/office/powerpoint/2010/main" val="33428942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39</a:t>
            </a:fld>
            <a:endParaRPr lang="en-US"/>
          </a:p>
        </p:txBody>
      </p:sp>
    </p:spTree>
    <p:extLst>
      <p:ext uri="{BB962C8B-B14F-4D97-AF65-F5344CB8AC3E}">
        <p14:creationId xmlns:p14="http://schemas.microsoft.com/office/powerpoint/2010/main" val="1650035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40</a:t>
            </a:fld>
            <a:endParaRPr lang="en-US"/>
          </a:p>
        </p:txBody>
      </p:sp>
    </p:spTree>
    <p:extLst>
      <p:ext uri="{BB962C8B-B14F-4D97-AF65-F5344CB8AC3E}">
        <p14:creationId xmlns:p14="http://schemas.microsoft.com/office/powerpoint/2010/main" val="936153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43</a:t>
            </a:fld>
            <a:endParaRPr lang="en-US"/>
          </a:p>
        </p:txBody>
      </p:sp>
    </p:spTree>
    <p:extLst>
      <p:ext uri="{BB962C8B-B14F-4D97-AF65-F5344CB8AC3E}">
        <p14:creationId xmlns:p14="http://schemas.microsoft.com/office/powerpoint/2010/main" val="2742416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44</a:t>
            </a:fld>
            <a:endParaRPr lang="en-US"/>
          </a:p>
        </p:txBody>
      </p:sp>
    </p:spTree>
    <p:extLst>
      <p:ext uri="{BB962C8B-B14F-4D97-AF65-F5344CB8AC3E}">
        <p14:creationId xmlns:p14="http://schemas.microsoft.com/office/powerpoint/2010/main" val="979548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45</a:t>
            </a:fld>
            <a:endParaRPr lang="en-US" dirty="0"/>
          </a:p>
        </p:txBody>
      </p:sp>
    </p:spTree>
    <p:extLst>
      <p:ext uri="{BB962C8B-B14F-4D97-AF65-F5344CB8AC3E}">
        <p14:creationId xmlns:p14="http://schemas.microsoft.com/office/powerpoint/2010/main" val="2639957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 ou</a:t>
            </a:r>
            <a:r>
              <a:rPr lang="fr-FR" baseline="0" dirty="0" smtClean="0"/>
              <a:t> mettre après la présentation</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46</a:t>
            </a:fld>
            <a:endParaRPr lang="en-US" dirty="0"/>
          </a:p>
        </p:txBody>
      </p:sp>
    </p:spTree>
    <p:extLst>
      <p:ext uri="{BB962C8B-B14F-4D97-AF65-F5344CB8AC3E}">
        <p14:creationId xmlns:p14="http://schemas.microsoft.com/office/powerpoint/2010/main" val="5786032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47</a:t>
            </a:fld>
            <a:endParaRPr lang="en-US"/>
          </a:p>
        </p:txBody>
      </p:sp>
    </p:spTree>
    <p:extLst>
      <p:ext uri="{BB962C8B-B14F-4D97-AF65-F5344CB8AC3E}">
        <p14:creationId xmlns:p14="http://schemas.microsoft.com/office/powerpoint/2010/main" val="20190583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48</a:t>
            </a:fld>
            <a:endParaRPr lang="en-US"/>
          </a:p>
        </p:txBody>
      </p:sp>
    </p:spTree>
    <p:extLst>
      <p:ext uri="{BB962C8B-B14F-4D97-AF65-F5344CB8AC3E}">
        <p14:creationId xmlns:p14="http://schemas.microsoft.com/office/powerpoint/2010/main" val="874682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Mentionner</a:t>
            </a:r>
            <a:r>
              <a:rPr lang="fr-FR" baseline="0" dirty="0" smtClean="0"/>
              <a:t> la différence de l’effet Newkirk et l’effet Morton</a:t>
            </a:r>
          </a:p>
          <a:p>
            <a:r>
              <a:rPr lang="fr-FR" baseline="0" dirty="0" smtClean="0"/>
              <a:t>* Définir le point chaud (froid); point haut; point lourd; </a:t>
            </a:r>
          </a:p>
          <a:p>
            <a:r>
              <a:rPr lang="fr-FR" baseline="0" dirty="0" smtClean="0"/>
              <a:t>* Expliquer la force du balourd thermique est l’origine du changement des amplitudes et des phases. (vibration spirale)</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a:t>
            </a:fld>
            <a:endParaRPr lang="en-US" dirty="0"/>
          </a:p>
        </p:txBody>
      </p:sp>
    </p:spTree>
    <p:extLst>
      <p:ext uri="{BB962C8B-B14F-4D97-AF65-F5344CB8AC3E}">
        <p14:creationId xmlns:p14="http://schemas.microsoft.com/office/powerpoint/2010/main" val="10521377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49</a:t>
            </a:fld>
            <a:endParaRPr lang="en-US"/>
          </a:p>
        </p:txBody>
      </p:sp>
    </p:spTree>
    <p:extLst>
      <p:ext uri="{BB962C8B-B14F-4D97-AF65-F5344CB8AC3E}">
        <p14:creationId xmlns:p14="http://schemas.microsoft.com/office/powerpoint/2010/main" val="3341002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50</a:t>
            </a:fld>
            <a:endParaRPr lang="en-US"/>
          </a:p>
        </p:txBody>
      </p:sp>
    </p:spTree>
    <p:extLst>
      <p:ext uri="{BB962C8B-B14F-4D97-AF65-F5344CB8AC3E}">
        <p14:creationId xmlns:p14="http://schemas.microsoft.com/office/powerpoint/2010/main" val="3149627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Mentionner</a:t>
            </a:r>
            <a:r>
              <a:rPr lang="fr-FR" baseline="0" dirty="0" smtClean="0"/>
              <a:t> le travail de Lorenz et Murphy, introduire le coefficient d’influence de l’effet Morton</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6</a:t>
            </a:fld>
            <a:endParaRPr lang="en-US" dirty="0"/>
          </a:p>
        </p:txBody>
      </p:sp>
    </p:spTree>
    <p:extLst>
      <p:ext uri="{BB962C8B-B14F-4D97-AF65-F5344CB8AC3E}">
        <p14:creationId xmlns:p14="http://schemas.microsoft.com/office/powerpoint/2010/main" val="2911285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7</a:t>
            </a:fld>
            <a:endParaRPr lang="en-US" dirty="0"/>
          </a:p>
        </p:txBody>
      </p:sp>
    </p:spTree>
    <p:extLst>
      <p:ext uri="{BB962C8B-B14F-4D97-AF65-F5344CB8AC3E}">
        <p14:creationId xmlns:p14="http://schemas.microsoft.com/office/powerpoint/2010/main" val="3698921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Effet</a:t>
            </a:r>
            <a:r>
              <a:rPr lang="fr-FR" baseline="0" dirty="0" smtClean="0"/>
              <a:t> Morton est un phénomène multi physique : effet dominant dans l’effet Morton reste à déterminer dans le cas particulier. </a:t>
            </a:r>
            <a:r>
              <a:rPr lang="fr-FR" baseline="0" dirty="0" smtClean="0">
                <a:sym typeface="Wingdings" panose="05000000000000000000" pitchFamily="2" charset="2"/>
              </a:rPr>
              <a:t> pas de solution générale, il faut justifier le choix du geste de </a:t>
            </a:r>
            <a:r>
              <a:rPr lang="fr-FR" baseline="0" dirty="0" smtClean="0">
                <a:sym typeface="Wingdings" panose="05000000000000000000" pitchFamily="2" charset="2"/>
              </a:rPr>
              <a:t>corrections</a:t>
            </a:r>
          </a:p>
          <a:p>
            <a:pPr marL="171450" indent="-171450">
              <a:buFont typeface="Arial" panose="020B0604020202020204" pitchFamily="34" charset="0"/>
              <a:buChar char="•"/>
            </a:pPr>
            <a:endParaRPr lang="fr-FR" baseline="0" dirty="0" smtClean="0">
              <a:sym typeface="Wingdings" panose="05000000000000000000" pitchFamily="2" charset="2"/>
            </a:endParaRPr>
          </a:p>
          <a:p>
            <a:pPr marL="171450" indent="-171450">
              <a:buFont typeface="Arial" panose="020B0604020202020204" pitchFamily="34" charset="0"/>
              <a:buChar char="•"/>
            </a:pPr>
            <a:r>
              <a:rPr lang="fr-FR" sz="1200" dirty="0" smtClean="0"/>
              <a:t>préparer le chemin pour maitriser l’effet Morton</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8</a:t>
            </a:fld>
            <a:endParaRPr lang="en-US" dirty="0"/>
          </a:p>
        </p:txBody>
      </p:sp>
    </p:spTree>
    <p:extLst>
      <p:ext uri="{BB962C8B-B14F-4D97-AF65-F5344CB8AC3E}">
        <p14:creationId xmlns:p14="http://schemas.microsoft.com/office/powerpoint/2010/main" val="20944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dirty="0" smtClean="0"/>
              <a:t>Après une étude bibliographique</a:t>
            </a:r>
            <a:r>
              <a:rPr lang="fr-FR" baseline="0" dirty="0" smtClean="0"/>
              <a:t> approfondie,  on a fixé une stratégie de modélisation modulable</a:t>
            </a:r>
          </a:p>
          <a:p>
            <a:pPr marL="171450" indent="-171450">
              <a:buFont typeface="Arial" panose="020B0604020202020204" pitchFamily="34" charset="0"/>
              <a:buChar char="•"/>
            </a:pPr>
            <a:r>
              <a:rPr lang="fr-FR" baseline="0" dirty="0" smtClean="0"/>
              <a:t>Rappel les modules dans la boucle de l’effet </a:t>
            </a:r>
            <a:r>
              <a:rPr lang="fr-FR" baseline="0" dirty="0" err="1" smtClean="0"/>
              <a:t>Morotn</a:t>
            </a:r>
            <a:r>
              <a:rPr lang="fr-FR" baseline="0" dirty="0" smtClean="0"/>
              <a:t>, expliquer un peu chaque module</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10</a:t>
            </a:fld>
            <a:endParaRPr lang="en-US" dirty="0"/>
          </a:p>
        </p:txBody>
      </p:sp>
    </p:spTree>
    <p:extLst>
      <p:ext uri="{BB962C8B-B14F-4D97-AF65-F5344CB8AC3E}">
        <p14:creationId xmlns:p14="http://schemas.microsoft.com/office/powerpoint/2010/main" val="3650211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11</a:t>
            </a:fld>
            <a:endParaRPr lang="en-US" dirty="0"/>
          </a:p>
        </p:txBody>
      </p:sp>
    </p:spTree>
    <p:extLst>
      <p:ext uri="{BB962C8B-B14F-4D97-AF65-F5344CB8AC3E}">
        <p14:creationId xmlns:p14="http://schemas.microsoft.com/office/powerpoint/2010/main" val="1601608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a:p>
        </p:txBody>
      </p:sp>
      <p:sp>
        <p:nvSpPr>
          <p:cNvPr id="4" name="Espace réservé de la date 3"/>
          <p:cNvSpPr>
            <a:spLocks noGrp="1"/>
          </p:cNvSpPr>
          <p:nvPr>
            <p:ph type="dt" sz="half" idx="10"/>
          </p:nvPr>
        </p:nvSpPr>
        <p:spPr/>
        <p:txBody>
          <a:bodyPr/>
          <a:lstStyle/>
          <a:p>
            <a:fld id="{64B3813B-7B48-4F31-8DAD-D68C5E1B6136}" type="datetime1">
              <a:rPr lang="fr-FR" smtClean="0"/>
              <a:t>14/03/2019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083747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55FE0CE0-B7A0-439B-84AC-7E46143B33B5}" type="datetime1">
              <a:rPr lang="fr-FR" smtClean="0"/>
              <a:t>14/03/2019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360061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827863B-C030-45D9-B559-6423C9CDFF1C}" type="datetime1">
              <a:rPr lang="fr-FR" smtClean="0"/>
              <a:t>14/03/2019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9921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9E21743D-2CDD-43DD-83DB-5B7A39027EFB}" type="datetime1">
              <a:rPr lang="fr-FR" smtClean="0"/>
              <a:t>14/03/2019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272489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30772120-502A-4835-9DA7-541C2E207CBE}" type="datetime1">
              <a:rPr lang="fr-FR" smtClean="0"/>
              <a:t>14/03/2019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04922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0B2F9ED4-B0CD-4A7F-8216-F510E8D8DD99}" type="datetime1">
              <a:rPr lang="fr-FR" smtClean="0"/>
              <a:t>14/03/2019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000367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544355D1-B4FB-45F7-B3CC-900A4DAF7E2F}" type="datetime1">
              <a:rPr lang="fr-FR" smtClean="0"/>
              <a:t>14/03/2019</a:t>
            </a:fld>
            <a:endParaRPr lang="en-US"/>
          </a:p>
        </p:txBody>
      </p:sp>
      <p:sp>
        <p:nvSpPr>
          <p:cNvPr id="8" name="Espace réservé du pied de page 7"/>
          <p:cNvSpPr>
            <a:spLocks noGrp="1"/>
          </p:cNvSpPr>
          <p:nvPr>
            <p:ph type="ftr" sz="quarter" idx="11"/>
          </p:nvPr>
        </p:nvSpPr>
        <p:spPr/>
        <p:txBody>
          <a:bodyPr/>
          <a:lstStyle/>
          <a:p>
            <a:r>
              <a:rPr lang="fr-FR" smtClean="0"/>
              <a:t>Analyse de l’effet Morton</a:t>
            </a:r>
            <a:endParaRPr lang="en-US"/>
          </a:p>
        </p:txBody>
      </p:sp>
      <p:sp>
        <p:nvSpPr>
          <p:cNvPr id="9" name="Espace réservé du numéro de diapositive 8"/>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720481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e la date 2"/>
          <p:cNvSpPr>
            <a:spLocks noGrp="1"/>
          </p:cNvSpPr>
          <p:nvPr>
            <p:ph type="dt" sz="half" idx="10"/>
          </p:nvPr>
        </p:nvSpPr>
        <p:spPr/>
        <p:txBody>
          <a:bodyPr/>
          <a:lstStyle/>
          <a:p>
            <a:fld id="{4E4F6A81-3934-4936-BE79-219AD9A9E73E}" type="datetime1">
              <a:rPr lang="fr-FR" smtClean="0"/>
              <a:t>14/03/2019</a:t>
            </a:fld>
            <a:endParaRPr lang="en-US"/>
          </a:p>
        </p:txBody>
      </p:sp>
      <p:sp>
        <p:nvSpPr>
          <p:cNvPr id="4" name="Espace réservé du pied de page 3"/>
          <p:cNvSpPr>
            <a:spLocks noGrp="1"/>
          </p:cNvSpPr>
          <p:nvPr>
            <p:ph type="ftr" sz="quarter" idx="11"/>
          </p:nvPr>
        </p:nvSpPr>
        <p:spPr/>
        <p:txBody>
          <a:bodyPr/>
          <a:lstStyle/>
          <a:p>
            <a:r>
              <a:rPr lang="fr-FR" smtClean="0"/>
              <a:t>Analyse de l’effet Morton</a:t>
            </a:r>
            <a:endParaRPr lang="en-US"/>
          </a:p>
        </p:txBody>
      </p:sp>
      <p:sp>
        <p:nvSpPr>
          <p:cNvPr id="5" name="Espace réservé du numéro de diapositive 4"/>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67589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5ED8362-D5C6-4881-A43B-AF43CBDD0B9F}" type="datetime1">
              <a:rPr lang="fr-FR" smtClean="0"/>
              <a:t>14/03/2019</a:t>
            </a:fld>
            <a:endParaRPr lang="en-US"/>
          </a:p>
        </p:txBody>
      </p:sp>
      <p:sp>
        <p:nvSpPr>
          <p:cNvPr id="3" name="Espace réservé du pied de page 2"/>
          <p:cNvSpPr>
            <a:spLocks noGrp="1"/>
          </p:cNvSpPr>
          <p:nvPr>
            <p:ph type="ftr" sz="quarter" idx="11"/>
          </p:nvPr>
        </p:nvSpPr>
        <p:spPr/>
        <p:txBody>
          <a:bodyPr/>
          <a:lstStyle/>
          <a:p>
            <a:r>
              <a:rPr lang="fr-FR" smtClean="0"/>
              <a:t>Analyse de l’effet Morton</a:t>
            </a:r>
            <a:endParaRPr lang="en-US"/>
          </a:p>
        </p:txBody>
      </p:sp>
      <p:sp>
        <p:nvSpPr>
          <p:cNvPr id="4" name="Espace réservé du numéro de diapositive 3"/>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87362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A0E1F129-491B-4DB2-BDD0-D145A1E52505}" type="datetime1">
              <a:rPr lang="fr-FR" smtClean="0"/>
              <a:t>14/03/2019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364462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8EEB65F-B678-4A2E-8105-A99EAE98BE37}" type="datetime1">
              <a:rPr lang="fr-FR" smtClean="0"/>
              <a:t>14/03/2019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640319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680BE2-11CD-45BA-87FC-5902B62D1EE3}" type="datetime1">
              <a:rPr lang="fr-FR" smtClean="0"/>
              <a:t>14/03/2019</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t>Analyse de l’effet Morton</a:t>
            </a:r>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0D60C-CC4E-4914-82EA-EE784DA06867}" type="slidenum">
              <a:rPr lang="en-US" smtClean="0"/>
              <a:t>‹N°›</a:t>
            </a:fld>
            <a:endParaRPr lang="en-US"/>
          </a:p>
        </p:txBody>
      </p:sp>
    </p:spTree>
    <p:extLst>
      <p:ext uri="{BB962C8B-B14F-4D97-AF65-F5344CB8AC3E}">
        <p14:creationId xmlns:p14="http://schemas.microsoft.com/office/powerpoint/2010/main" val="1084846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30.png"/><Relationship Id="rId7" Type="http://schemas.openxmlformats.org/officeDocument/2006/relationships/image" Target="../media/image192.png"/><Relationship Id="rId12" Type="http://schemas.openxmlformats.org/officeDocument/2006/relationships/image" Target="../media/image22.png"/><Relationship Id="rId17" Type="http://schemas.openxmlformats.org/officeDocument/2006/relationships/image" Target="../media/image29.png"/><Relationship Id="rId2" Type="http://schemas.openxmlformats.org/officeDocument/2006/relationships/notesSlide" Target="../notesSlides/notesSlide8.xml"/><Relationship Id="rId16" Type="http://schemas.openxmlformats.org/officeDocument/2006/relationships/image" Target="../media/image28.png"/><Relationship Id="rId1" Type="http://schemas.openxmlformats.org/officeDocument/2006/relationships/slideLayout" Target="../slideLayouts/slideLayout2.xml"/><Relationship Id="rId11" Type="http://schemas.openxmlformats.org/officeDocument/2006/relationships/image" Target="../media/image210.png"/><Relationship Id="rId15" Type="http://schemas.openxmlformats.org/officeDocument/2006/relationships/image" Target="../media/image25.png"/><Relationship Id="rId10" Type="http://schemas.openxmlformats.org/officeDocument/2006/relationships/image" Target="../media/image201.png"/><Relationship Id="rId19" Type="http://schemas.openxmlformats.org/officeDocument/2006/relationships/image" Target="../media/image31.png"/><Relationship Id="rId9" Type="http://schemas.openxmlformats.org/officeDocument/2006/relationships/image" Target="../media/image146.pn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13" Type="http://schemas.openxmlformats.org/officeDocument/2006/relationships/image" Target="../media/image34.png"/><Relationship Id="rId3" Type="http://schemas.openxmlformats.org/officeDocument/2006/relationships/image" Target="../media/image32.png"/><Relationship Id="rId12" Type="http://schemas.openxmlformats.org/officeDocument/2006/relationships/image" Target="../media/image17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3" Type="http://schemas.openxmlformats.org/officeDocument/2006/relationships/image" Target="../media/image34.png"/><Relationship Id="rId3" Type="http://schemas.openxmlformats.org/officeDocument/2006/relationships/image" Target="../media/image35.png"/><Relationship Id="rId12" Type="http://schemas.openxmlformats.org/officeDocument/2006/relationships/image" Target="../media/image17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50.PNG"/><Relationship Id="rId12" Type="http://schemas.openxmlformats.org/officeDocument/2006/relationships/image" Target="../media/image26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1.png"/><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6.png"/><Relationship Id="rId7" Type="http://schemas.openxmlformats.org/officeDocument/2006/relationships/image" Target="../media/image5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58.png"/><Relationship Id="rId10" Type="http://schemas.openxmlformats.org/officeDocument/2006/relationships/image" Target="../media/image60.png"/><Relationship Id="rId4" Type="http://schemas.openxmlformats.org/officeDocument/2006/relationships/image" Target="../media/image57.pn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6.pn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84.png"/><Relationship Id="rId7" Type="http://schemas.openxmlformats.org/officeDocument/2006/relationships/image" Target="../media/image189.png"/><Relationship Id="rId12"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85.png"/><Relationship Id="rId10" Type="http://schemas.openxmlformats.org/officeDocument/2006/relationships/image" Target="../media/image86.png"/><Relationship Id="rId4" Type="http://schemas.openxmlformats.org/officeDocument/2006/relationships/image" Target="../media/image186.png"/><Relationship Id="rId9" Type="http://schemas.openxmlformats.org/officeDocument/2006/relationships/image" Target="../media/image19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99.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20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2.png"/><Relationship Id="rId7" Type="http://schemas.openxmlformats.org/officeDocument/2006/relationships/image" Target="../media/image21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2.png"/></Relationships>
</file>

<file path=ppt/slides/_rels/slide3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17" Type="http://schemas.openxmlformats.org/officeDocument/2006/relationships/image" Target="../media/image108.png"/><Relationship Id="rId2" Type="http://schemas.openxmlformats.org/officeDocument/2006/relationships/notesSlide" Target="../notesSlides/notesSlide34.xml"/><Relationship Id="rId16"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44.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84.png"/><Relationship Id="rId7" Type="http://schemas.openxmlformats.org/officeDocument/2006/relationships/image" Target="../media/image189.png"/><Relationship Id="rId12"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85.png"/><Relationship Id="rId10" Type="http://schemas.openxmlformats.org/officeDocument/2006/relationships/image" Target="../media/image86.png"/><Relationship Id="rId4" Type="http://schemas.openxmlformats.org/officeDocument/2006/relationships/image" Target="../media/image186.png"/><Relationship Id="rId9" Type="http://schemas.openxmlformats.org/officeDocument/2006/relationships/image" Target="../media/image191.png"/></Relationships>
</file>

<file path=ppt/slides/_rels/slide4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150.png"/><Relationship Id="rId7" Type="http://schemas.openxmlformats.org/officeDocument/2006/relationships/image" Target="../media/image192.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4.png"/><Relationship Id="rId11" Type="http://schemas.openxmlformats.org/officeDocument/2006/relationships/image" Target="../media/image210.png"/><Relationship Id="rId5" Type="http://schemas.openxmlformats.org/officeDocument/2006/relationships/image" Target="../media/image1710.png"/><Relationship Id="rId15" Type="http://schemas.openxmlformats.org/officeDocument/2006/relationships/image" Target="../media/image25.png"/><Relationship Id="rId10" Type="http://schemas.openxmlformats.org/officeDocument/2006/relationships/image" Target="../media/image201.png"/><Relationship Id="rId4" Type="http://schemas.openxmlformats.org/officeDocument/2006/relationships/image" Target="../media/image160.png"/><Relationship Id="rId9" Type="http://schemas.openxmlformats.org/officeDocument/2006/relationships/image" Target="../media/image146.png"/><Relationship Id="rId1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au 12"/>
          <p:cNvGraphicFramePr>
            <a:graphicFrameLocks noGrp="1"/>
          </p:cNvGraphicFramePr>
          <p:nvPr>
            <p:extLst>
              <p:ext uri="{D42A27DB-BD31-4B8C-83A1-F6EECF244321}">
                <p14:modId xmlns:p14="http://schemas.microsoft.com/office/powerpoint/2010/main" val="2715126354"/>
              </p:ext>
            </p:extLst>
          </p:nvPr>
        </p:nvGraphicFramePr>
        <p:xfrm>
          <a:off x="3053561" y="2494881"/>
          <a:ext cx="5634382" cy="1112520"/>
        </p:xfrm>
        <a:graphic>
          <a:graphicData uri="http://schemas.openxmlformats.org/drawingml/2006/table">
            <a:tbl>
              <a:tblPr firstRow="1" bandRow="1">
                <a:tableStyleId>{5940675A-B579-460E-94D1-54222C63F5DA}</a:tableStyleId>
              </a:tblPr>
              <a:tblGrid>
                <a:gridCol w="2534183">
                  <a:extLst>
                    <a:ext uri="{9D8B030D-6E8A-4147-A177-3AD203B41FA5}">
                      <a16:colId xmlns="" xmlns:a16="http://schemas.microsoft.com/office/drawing/2014/main" val="20000"/>
                    </a:ext>
                  </a:extLst>
                </a:gridCol>
                <a:gridCol w="3100199">
                  <a:extLst>
                    <a:ext uri="{9D8B030D-6E8A-4147-A177-3AD203B41FA5}">
                      <a16:colId xmlns="" xmlns:a16="http://schemas.microsoft.com/office/drawing/2014/main" val="20001"/>
                    </a:ext>
                  </a:extLst>
                </a:gridCol>
              </a:tblGrid>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Doctorant </a:t>
                      </a:r>
                      <a:r>
                        <a:rPr lang="fr-FR" b="1" i="1" baseline="0"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smtClean="0">
                          <a:solidFill>
                            <a:schemeClr val="tx1"/>
                          </a:solidFill>
                          <a:latin typeface="Arial" panose="020B0604020202020204" pitchFamily="34" charset="0"/>
                          <a:cs typeface="Arial" panose="020B0604020202020204" pitchFamily="34" charset="0"/>
                        </a:rPr>
                        <a:t>Silun ZHANG</a:t>
                      </a:r>
                      <a:endParaRPr lang="en-US"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Directeur</a:t>
                      </a:r>
                      <a:r>
                        <a:rPr lang="fr-FR" b="1" i="1" baseline="0" noProof="0" dirty="0" smtClean="0">
                          <a:solidFill>
                            <a:schemeClr val="tx1"/>
                          </a:solidFill>
                          <a:latin typeface="Arial" panose="020B0604020202020204" pitchFamily="34" charset="0"/>
                          <a:cs typeface="Arial" panose="020B0604020202020204" pitchFamily="34" charset="0"/>
                        </a:rPr>
                        <a:t> de thèse </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fr-FR" dirty="0" smtClean="0">
                          <a:solidFill>
                            <a:schemeClr val="tx1"/>
                          </a:solidFill>
                          <a:latin typeface="Arial" panose="020B0604020202020204" pitchFamily="34" charset="0"/>
                          <a:cs typeface="Arial" panose="020B0604020202020204" pitchFamily="34" charset="0"/>
                        </a:rPr>
                        <a:t>Mihaï ARGHIR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Encadrant</a:t>
                      </a:r>
                      <a:r>
                        <a:rPr lang="fr-FR" b="1" i="1" baseline="0" noProof="0" dirty="0" smtClean="0">
                          <a:solidFill>
                            <a:schemeClr val="tx1"/>
                          </a:solidFill>
                          <a:latin typeface="Arial" panose="020B0604020202020204" pitchFamily="34" charset="0"/>
                          <a:cs typeface="Arial" panose="020B0604020202020204" pitchFamily="34" charset="0"/>
                        </a:rPr>
                        <a:t> industriel</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cap="none" baseline="0" dirty="0" smtClean="0">
                          <a:solidFill>
                            <a:schemeClr val="tx1"/>
                          </a:solidFill>
                          <a:latin typeface="Arial" panose="020B0604020202020204" pitchFamily="34" charset="0"/>
                          <a:cs typeface="Arial" panose="020B0604020202020204" pitchFamily="34" charset="0"/>
                        </a:rPr>
                        <a:t>Mohamed-Amine HASSINI</a:t>
                      </a:r>
                      <a:endParaRPr lang="en-US" cap="small" baseline="0" dirty="0" smtClean="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15" name="ZoneTexte 14"/>
          <p:cNvSpPr txBox="1"/>
          <p:nvPr/>
        </p:nvSpPr>
        <p:spPr>
          <a:xfrm>
            <a:off x="1322847" y="1579117"/>
            <a:ext cx="9418321" cy="523220"/>
          </a:xfrm>
          <a:prstGeom prst="rect">
            <a:avLst/>
          </a:prstGeom>
          <a:noFill/>
        </p:spPr>
        <p:txBody>
          <a:bodyPr wrap="square" rtlCol="0">
            <a:spAutoFit/>
          </a:bodyPr>
          <a:lstStyle/>
          <a:p>
            <a:pPr algn="ctr"/>
            <a:r>
              <a:rPr lang="fr-FR" altLang="zh-CN" sz="2800" b="1" dirty="0" smtClean="0">
                <a:latin typeface="Arial" panose="020B0604020202020204" pitchFamily="34" charset="0"/>
                <a:ea typeface="微软雅黑" panose="020B0503020204020204" pitchFamily="34" charset="-122"/>
                <a:cs typeface="Arial" panose="020B0604020202020204" pitchFamily="34" charset="0"/>
              </a:rPr>
              <a:t>Analyse de l’effet Morton dans les turbines à vapeur</a:t>
            </a:r>
            <a:endParaRPr lang="zh-CN" altLang="en-US" sz="2800" b="1" dirty="0">
              <a:latin typeface="Arial" panose="020B0604020202020204" pitchFamily="34" charset="0"/>
              <a:ea typeface="微软雅黑" panose="020B0503020204020204" pitchFamily="34" charset="-122"/>
              <a:cs typeface="Arial" panose="020B0604020202020204" pitchFamily="34" charset="0"/>
            </a:endParaRPr>
          </a:p>
        </p:txBody>
      </p:sp>
      <p:sp>
        <p:nvSpPr>
          <p:cNvPr id="16"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a:t>
            </a:fld>
            <a:r>
              <a:rPr lang="en-US" sz="1300" dirty="0">
                <a:solidFill>
                  <a:schemeClr val="lt1"/>
                </a:solidFill>
                <a:latin typeface="Times New Roman" panose="02020603050405020304" pitchFamily="18" charset="0"/>
                <a:cs typeface="Times New Roman" panose="02020603050405020304" pitchFamily="18" charset="0"/>
              </a:rPr>
              <a:t>/45</a:t>
            </a:r>
          </a:p>
        </p:txBody>
      </p:sp>
      <p:graphicFrame>
        <p:nvGraphicFramePr>
          <p:cNvPr id="12" name="Tableau 11"/>
          <p:cNvGraphicFramePr>
            <a:graphicFrameLocks noGrp="1"/>
          </p:cNvGraphicFramePr>
          <p:nvPr>
            <p:extLst>
              <p:ext uri="{D42A27DB-BD31-4B8C-83A1-F6EECF244321}">
                <p14:modId xmlns:p14="http://schemas.microsoft.com/office/powerpoint/2010/main" val="2426245268"/>
              </p:ext>
            </p:extLst>
          </p:nvPr>
        </p:nvGraphicFramePr>
        <p:xfrm>
          <a:off x="1350716" y="3999945"/>
          <a:ext cx="10341540" cy="2164080"/>
        </p:xfrm>
        <a:graphic>
          <a:graphicData uri="http://schemas.openxmlformats.org/drawingml/2006/table">
            <a:tbl>
              <a:tblPr firstRow="1" bandRow="1">
                <a:tableStyleId>{5940675A-B579-460E-94D1-54222C63F5DA}</a:tableStyleId>
              </a:tblPr>
              <a:tblGrid>
                <a:gridCol w="3447180">
                  <a:extLst>
                    <a:ext uri="{9D8B030D-6E8A-4147-A177-3AD203B41FA5}">
                      <a16:colId xmlns="" xmlns:a16="http://schemas.microsoft.com/office/drawing/2014/main" val="20000"/>
                    </a:ext>
                  </a:extLst>
                </a:gridCol>
                <a:gridCol w="4137527">
                  <a:extLst>
                    <a:ext uri="{9D8B030D-6E8A-4147-A177-3AD203B41FA5}">
                      <a16:colId xmlns="" xmlns:a16="http://schemas.microsoft.com/office/drawing/2014/main" val="20001"/>
                    </a:ext>
                  </a:extLst>
                </a:gridCol>
                <a:gridCol w="2756833">
                  <a:extLst>
                    <a:ext uri="{9D8B030D-6E8A-4147-A177-3AD203B41FA5}">
                      <a16:colId xmlns="" xmlns:a16="http://schemas.microsoft.com/office/drawing/2014/main" val="20002"/>
                    </a:ext>
                  </a:extLst>
                </a:gridCol>
              </a:tblGrid>
              <a:tr h="230923">
                <a:tc gridSpan="3">
                  <a:txBody>
                    <a:bodyPr/>
                    <a:lstStyle/>
                    <a:p>
                      <a:pPr algn="ctr"/>
                      <a:r>
                        <a:rPr lang="en-US" sz="1600" b="1" i="1" u="sng" dirty="0" smtClean="0">
                          <a:solidFill>
                            <a:schemeClr val="tx1"/>
                          </a:solidFill>
                          <a:latin typeface="Arial" panose="020B0604020202020204" pitchFamily="34" charset="0"/>
                          <a:cs typeface="Arial" panose="020B0604020202020204" pitchFamily="34" charset="0"/>
                        </a:rPr>
                        <a:t>Jury</a:t>
                      </a:r>
                      <a:endParaRPr lang="en-US" sz="1600" b="1" i="1" u="sng"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b="1" i="1" dirty="0">
                        <a:solidFill>
                          <a:schemeClr val="tx1"/>
                        </a:solidFill>
                        <a:latin typeface="Times New Roman" panose="02020603050405020304" pitchFamily="18" charset="0"/>
                        <a:cs typeface="Times New Roman" panose="02020603050405020304" pitchFamily="18" charset="0"/>
                      </a:endParaRPr>
                    </a:p>
                  </a:txBody>
                  <a:tcPr/>
                </a:tc>
                <a:tc hMerge="1">
                  <a:txBody>
                    <a:bodyPr/>
                    <a:lstStyle/>
                    <a:p>
                      <a:endParaRPr lang="en-US"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0"/>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Georges </a:t>
                      </a:r>
                      <a:r>
                        <a:rPr lang="en-US" sz="1400" b="0" i="0" cap="all" baseline="0" dirty="0" smtClean="0">
                          <a:solidFill>
                            <a:schemeClr val="tx1"/>
                          </a:solidFill>
                          <a:latin typeface="Arial" panose="020B0604020202020204" pitchFamily="34" charset="0"/>
                          <a:cs typeface="Arial" panose="020B0604020202020204" pitchFamily="34" charset="0"/>
                        </a:rPr>
                        <a:t>Jacquet-Richardet</a:t>
                      </a:r>
                      <a:endParaRPr lang="en-US" sz="1400" b="0" i="0" cap="all" baseline="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a:t>
                      </a:r>
                      <a:r>
                        <a:rPr lang="en-US" sz="1400" b="0" i="0" dirty="0" smtClean="0">
                          <a:solidFill>
                            <a:schemeClr val="tx1"/>
                          </a:solidFill>
                          <a:latin typeface="Arial" panose="020B0604020202020204" pitchFamily="34" charset="0"/>
                          <a:cs typeface="Arial" panose="020B0604020202020204" pitchFamily="34" charset="0"/>
                        </a:rPr>
                        <a:t>,</a:t>
                      </a:r>
                      <a:r>
                        <a:rPr lang="en-US" sz="1400" b="0" i="0" baseline="0" dirty="0" smtClean="0">
                          <a:solidFill>
                            <a:schemeClr val="tx1"/>
                          </a:solidFill>
                          <a:latin typeface="Arial" panose="020B0604020202020204" pitchFamily="34" charset="0"/>
                          <a:cs typeface="Arial" panose="020B0604020202020204" pitchFamily="34" charset="0"/>
                        </a:rPr>
                        <a:t> INSA de Lyon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i="0" dirty="0" smtClean="0">
                          <a:solidFill>
                            <a:schemeClr val="tx1"/>
                          </a:solidFill>
                          <a:latin typeface="Arial" panose="020B0604020202020204" pitchFamily="34" charset="0"/>
                          <a:cs typeface="Arial" panose="020B0604020202020204" pitchFamily="34" charset="0"/>
                        </a:rPr>
                        <a:t>Rapporteur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Fabrice THOUVEREZ</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Ecole</a:t>
                      </a:r>
                      <a:r>
                        <a:rPr lang="fr-FR" sz="1400" b="0" i="0" baseline="0" noProof="0" dirty="0" smtClean="0">
                          <a:solidFill>
                            <a:schemeClr val="tx1"/>
                          </a:solidFill>
                          <a:latin typeface="Arial" panose="020B0604020202020204" pitchFamily="34" charset="0"/>
                          <a:cs typeface="Arial" panose="020B0604020202020204" pitchFamily="34" charset="0"/>
                        </a:rPr>
                        <a:t> Centrale de Lyon</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Rapporteur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Aline BELEY</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 développement sénior, ANSYS France</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Examinatrice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Michel FILLON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Directeur de recherche, CNRS</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Mihaï ARGHIR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Université de </a:t>
                      </a:r>
                      <a:r>
                        <a:rPr lang="en-US" sz="1400" b="0" i="0" dirty="0" smtClean="0">
                          <a:solidFill>
                            <a:schemeClr val="tx1"/>
                          </a:solidFill>
                          <a:latin typeface="Arial" panose="020B0604020202020204" pitchFamily="34" charset="0"/>
                          <a:cs typeface="Arial" panose="020B0604020202020204" pitchFamily="34" charset="0"/>
                        </a:rPr>
                        <a:t>Poitiers</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Mohamed-Amine HASSINI</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 de recherche expert, EDF R&amp;D</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bl>
          </a:graphicData>
        </a:graphic>
      </p:graphicFrame>
      <p:sp>
        <p:nvSpPr>
          <p:cNvPr id="14" name="Espace réservé de la date 3"/>
          <p:cNvSpPr>
            <a:spLocks noGrp="1"/>
          </p:cNvSpPr>
          <p:nvPr>
            <p:ph type="dt" sz="half" idx="10"/>
          </p:nvPr>
        </p:nvSpPr>
        <p:spPr>
          <a:xfrm>
            <a:off x="0" y="6628012"/>
            <a:ext cx="3200400" cy="230400"/>
          </a:xfrm>
          <a:solidFill>
            <a:srgbClr val="1F4E79"/>
          </a:solidFill>
        </p:spPr>
        <p:txBody>
          <a:bodyPr/>
          <a:lstStyle/>
          <a:p>
            <a:pPr algn="ctr"/>
            <a:fld id="{65B9062F-DBF8-47A3-A25C-241DDB4BC491}" type="datetime1">
              <a:rPr lang="fr-FR" sz="1300" smtClean="0">
                <a:solidFill>
                  <a:schemeClr val="lt1"/>
                </a:solidFill>
                <a:latin typeface="Times New Roman" panose="02020603050405020304" pitchFamily="18" charset="0"/>
                <a:cs typeface="Times New Roman" panose="02020603050405020304" pitchFamily="18" charset="0"/>
              </a:rPr>
              <a:t>14/03/2019</a:t>
            </a:fld>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5" name="Groupe 4"/>
          <p:cNvGrpSpPr/>
          <p:nvPr/>
        </p:nvGrpSpPr>
        <p:grpSpPr>
          <a:xfrm>
            <a:off x="635268" y="187217"/>
            <a:ext cx="10899780" cy="1116481"/>
            <a:chOff x="635268" y="187217"/>
            <a:chExt cx="10899780" cy="1116481"/>
          </a:xfrm>
        </p:grpSpPr>
        <p:pic>
          <p:nvPicPr>
            <p:cNvPr id="22" name="Picture 17" descr="Résultat de recherche d'images pour &quot;université de poitiers faculté des sciences&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descr="http://www.icone-png.com/png/53/5320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p:cNvPicPr>
              <a:picLocks noChangeAspect="1"/>
            </p:cNvPicPr>
            <p:nvPr/>
          </p:nvPicPr>
          <p:blipFill>
            <a:blip r:embed="rId6"/>
            <a:stretch>
              <a:fillRect/>
            </a:stretch>
          </p:blipFill>
          <p:spPr>
            <a:xfrm>
              <a:off x="7936371" y="441420"/>
              <a:ext cx="1903857" cy="608076"/>
            </a:xfrm>
            <a:prstGeom prst="rect">
              <a:avLst/>
            </a:prstGeom>
          </p:spPr>
        </p:pic>
        <p:pic>
          <p:nvPicPr>
            <p:cNvPr id="4" name="Image 3"/>
            <p:cNvPicPr>
              <a:picLocks noChangeAspect="1"/>
            </p:cNvPicPr>
            <p:nvPr/>
          </p:nvPicPr>
          <p:blipFill>
            <a:blip r:embed="rId7"/>
            <a:stretch>
              <a:fillRect/>
            </a:stretch>
          </p:blipFill>
          <p:spPr>
            <a:xfrm>
              <a:off x="10418567" y="187217"/>
              <a:ext cx="1116481" cy="1116481"/>
            </a:xfrm>
            <a:prstGeom prst="rect">
              <a:avLst/>
            </a:prstGeom>
          </p:spPr>
        </p:pic>
      </p:grpSp>
      <p:sp>
        <p:nvSpPr>
          <p:cNvPr id="17"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84578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8774895" cy="584775"/>
          </a:xfrm>
          <a:prstGeom prst="rect">
            <a:avLst/>
          </a:prstGeom>
        </p:spPr>
        <p:txBody>
          <a:bodyPr wrap="square">
            <a:spAutoFit/>
          </a:bodyPr>
          <a:lstStyle/>
          <a:p>
            <a:pPr marL="0" lvl="1"/>
            <a:r>
              <a:rPr lang="fr-FR" altLang="zh-CN" sz="3200" dirty="0">
                <a:cs typeface="Arial" panose="020B0604020202020204" pitchFamily="34" charset="0"/>
              </a:rPr>
              <a:t>Stratégie </a:t>
            </a:r>
            <a:r>
              <a:rPr lang="fr-FR" altLang="zh-CN" sz="3200" dirty="0" smtClean="0">
                <a:cs typeface="Arial" panose="020B0604020202020204" pitchFamily="34" charset="0"/>
              </a:rPr>
              <a:t>de modélisation globale</a:t>
            </a:r>
            <a:endParaRPr lang="fr-FR" sz="3200" dirty="0">
              <a:cs typeface="Arial" panose="020B0604020202020204" pitchFamily="34" charset="0"/>
            </a:endParaRPr>
          </a:p>
        </p:txBody>
      </p:sp>
      <p:grpSp>
        <p:nvGrpSpPr>
          <p:cNvPr id="138" name="Groupe 137"/>
          <p:cNvGrpSpPr/>
          <p:nvPr/>
        </p:nvGrpSpPr>
        <p:grpSpPr>
          <a:xfrm>
            <a:off x="103700" y="2530555"/>
            <a:ext cx="6567496" cy="3702867"/>
            <a:chOff x="-76314" y="1336060"/>
            <a:chExt cx="6567496" cy="3702867"/>
          </a:xfrm>
        </p:grpSpPr>
        <p:sp>
          <p:nvSpPr>
            <p:cNvPr id="6" name="ZoneTexte 5"/>
            <p:cNvSpPr txBox="1"/>
            <p:nvPr/>
          </p:nvSpPr>
          <p:spPr>
            <a:xfrm>
              <a:off x="586412" y="1336060"/>
              <a:ext cx="5665012" cy="400110"/>
            </a:xfrm>
            <a:prstGeom prst="rect">
              <a:avLst/>
            </a:prstGeom>
            <a:noFill/>
          </p:spPr>
          <p:txBody>
            <a:bodyPr wrap="none" rtlCol="0">
              <a:spAutoFit/>
            </a:bodyPr>
            <a:lstStyle/>
            <a:p>
              <a:r>
                <a:rPr lang="fr-FR" sz="2000" dirty="0" smtClean="0"/>
                <a:t>Rappel de la boucle de rétroaction de l’effet Morton:</a:t>
              </a:r>
              <a:endParaRPr lang="fr-FR" sz="2000" dirty="0"/>
            </a:p>
          </p:txBody>
        </p:sp>
        <p:grpSp>
          <p:nvGrpSpPr>
            <p:cNvPr id="135" name="Groupe 134"/>
            <p:cNvGrpSpPr/>
            <p:nvPr/>
          </p:nvGrpSpPr>
          <p:grpSpPr>
            <a:xfrm>
              <a:off x="-76314" y="1919011"/>
              <a:ext cx="6567496" cy="3119916"/>
              <a:chOff x="-33863" y="1426268"/>
              <a:chExt cx="6567496" cy="3119916"/>
            </a:xfrm>
          </p:grpSpPr>
          <p:grpSp>
            <p:nvGrpSpPr>
              <p:cNvPr id="77" name="Groupe 76"/>
              <p:cNvGrpSpPr/>
              <p:nvPr/>
            </p:nvGrpSpPr>
            <p:grpSpPr>
              <a:xfrm>
                <a:off x="468461" y="2656756"/>
                <a:ext cx="5477945" cy="1144446"/>
                <a:chOff x="282774" y="4568126"/>
                <a:chExt cx="5477945" cy="1144446"/>
              </a:xfrm>
            </p:grpSpPr>
            <mc:AlternateContent xmlns:mc="http://schemas.openxmlformats.org/markup-compatibility/2006" xmlns:a14="http://schemas.microsoft.com/office/drawing/2010/main">
              <mc:Choice Requires="a14">
                <p:sp>
                  <p:nvSpPr>
                    <p:cNvPr id="79" name="Rectangle 78"/>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80" name="Connecteur droit avec flèche 79"/>
                <p:cNvCxnSpPr>
                  <a:stCxn id="79" idx="3"/>
                  <a:endCxn id="88"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Connecteur droit avec flèche 80"/>
                <p:cNvCxnSpPr>
                  <a:stCxn id="88" idx="3"/>
                  <a:endCxn id="89"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82" name="Groupe 81"/>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96" name="Rectangle 95"/>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97" name="Connecteur droit avec flèche 96"/>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8" name="Organigramme : Ou 97"/>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9" name="Connecteur droit avec flèche 98"/>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83" name="Groupe 82"/>
                <p:cNvGrpSpPr/>
                <p:nvPr/>
              </p:nvGrpSpPr>
              <p:grpSpPr>
                <a:xfrm>
                  <a:off x="985303" y="4958982"/>
                  <a:ext cx="4775416" cy="687229"/>
                  <a:chOff x="2254150" y="2231710"/>
                  <a:chExt cx="9290150" cy="1342134"/>
                </a:xfrm>
              </p:grpSpPr>
              <p:cxnSp>
                <p:nvCxnSpPr>
                  <p:cNvPr id="91" name="Connecteur droit avec flèche 90"/>
                  <p:cNvCxnSpPr>
                    <a:stCxn id="89"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92" name="Connecteur droit avec flèche 91"/>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93" name="Connecteur droit avec flèche 92"/>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94" name="Connecteur droit avec flèche 93"/>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95" name="Connecteur droit avec flèche 94"/>
                  <p:cNvCxnSpPr>
                    <a:stCxn id="98"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84" name="Rectangle 83"/>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5" name="Rectangle 84"/>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6" name="Rectangle 85"/>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7" name="Rectangle 86"/>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Rectangle 87"/>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9" name="Rectangle 88"/>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90" name="Flèche gauche 89"/>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03" name="ZoneTexte 102"/>
              <p:cNvSpPr txBox="1"/>
              <p:nvPr/>
            </p:nvSpPr>
            <p:spPr>
              <a:xfrm>
                <a:off x="1112760" y="1694572"/>
                <a:ext cx="939800" cy="646331"/>
              </a:xfrm>
              <a:prstGeom prst="rect">
                <a:avLst/>
              </a:prstGeom>
              <a:noFill/>
            </p:spPr>
            <p:txBody>
              <a:bodyPr wrap="square" rtlCol="0">
                <a:spAutoFit/>
              </a:bodyPr>
              <a:lstStyle/>
              <a:p>
                <a:pPr algn="ctr"/>
                <a:r>
                  <a:rPr lang="fr-FR" dirty="0" smtClean="0"/>
                  <a:t>Balourd total</a:t>
                </a:r>
                <a:endParaRPr lang="fr-FR" dirty="0"/>
              </a:p>
            </p:txBody>
          </p:sp>
          <p:cxnSp>
            <p:nvCxnSpPr>
              <p:cNvPr id="105" name="Connecteur droit avec flèche 104"/>
              <p:cNvCxnSpPr>
                <a:stCxn id="103" idx="2"/>
                <a:endCxn id="85" idx="0"/>
              </p:cNvCxnSpPr>
              <p:nvPr/>
            </p:nvCxnSpPr>
            <p:spPr>
              <a:xfrm>
                <a:off x="1582660" y="2340903"/>
                <a:ext cx="0" cy="369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7" name="ZoneTexte 106"/>
              <p:cNvSpPr txBox="1"/>
              <p:nvPr/>
            </p:nvSpPr>
            <p:spPr>
              <a:xfrm>
                <a:off x="2193092" y="1691599"/>
                <a:ext cx="1385797" cy="646331"/>
              </a:xfrm>
              <a:prstGeom prst="rect">
                <a:avLst/>
              </a:prstGeom>
              <a:noFill/>
            </p:spPr>
            <p:txBody>
              <a:bodyPr wrap="square" rtlCol="0">
                <a:spAutoFit/>
              </a:bodyPr>
              <a:lstStyle/>
              <a:p>
                <a:pPr algn="ctr"/>
                <a:r>
                  <a:rPr lang="fr-FR" dirty="0" smtClean="0"/>
                  <a:t>Vibrations synchrones</a:t>
                </a:r>
                <a:endParaRPr lang="fr-FR" dirty="0"/>
              </a:p>
            </p:txBody>
          </p:sp>
          <p:cxnSp>
            <p:nvCxnSpPr>
              <p:cNvPr id="108" name="Connecteur droit avec flèche 107"/>
              <p:cNvCxnSpPr>
                <a:stCxn id="107" idx="2"/>
                <a:endCxn id="86" idx="0"/>
              </p:cNvCxnSpPr>
              <p:nvPr/>
            </p:nvCxnSpPr>
            <p:spPr>
              <a:xfrm flipH="1">
                <a:off x="2883056" y="2337930"/>
                <a:ext cx="2935" cy="365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3" name="ZoneTexte 112"/>
              <p:cNvSpPr txBox="1"/>
              <p:nvPr/>
            </p:nvSpPr>
            <p:spPr>
              <a:xfrm>
                <a:off x="3374953" y="1426268"/>
                <a:ext cx="1766220" cy="923330"/>
              </a:xfrm>
              <a:prstGeom prst="rect">
                <a:avLst/>
              </a:prstGeom>
              <a:noFill/>
            </p:spPr>
            <p:txBody>
              <a:bodyPr wrap="square" rtlCol="0">
                <a:spAutoFit/>
              </a:bodyPr>
              <a:lstStyle/>
              <a:p>
                <a:pPr algn="ctr"/>
                <a:r>
                  <a:rPr lang="fr-FR" dirty="0" smtClean="0"/>
                  <a:t>Différence de température</a:t>
                </a:r>
                <a:br>
                  <a:rPr lang="fr-FR" dirty="0" smtClean="0"/>
                </a:br>
                <a:r>
                  <a:rPr lang="fr-FR" dirty="0" smtClean="0"/>
                  <a:t>au rotor</a:t>
                </a:r>
                <a:endParaRPr lang="fr-FR" dirty="0"/>
              </a:p>
            </p:txBody>
          </p:sp>
          <p:cxnSp>
            <p:nvCxnSpPr>
              <p:cNvPr id="114" name="Connecteur droit avec flèche 113"/>
              <p:cNvCxnSpPr>
                <a:stCxn id="113" idx="2"/>
                <a:endCxn id="87" idx="0"/>
              </p:cNvCxnSpPr>
              <p:nvPr/>
            </p:nvCxnSpPr>
            <p:spPr>
              <a:xfrm flipH="1">
                <a:off x="4244610" y="2349598"/>
                <a:ext cx="13453" cy="307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7" name="ZoneTexte 116"/>
              <p:cNvSpPr txBox="1"/>
              <p:nvPr/>
            </p:nvSpPr>
            <p:spPr>
              <a:xfrm>
                <a:off x="4767413" y="1691598"/>
                <a:ext cx="1766220" cy="646331"/>
              </a:xfrm>
              <a:prstGeom prst="rect">
                <a:avLst/>
              </a:prstGeom>
              <a:noFill/>
            </p:spPr>
            <p:txBody>
              <a:bodyPr wrap="square" rtlCol="0">
                <a:spAutoFit/>
              </a:bodyPr>
              <a:lstStyle/>
              <a:p>
                <a:pPr algn="ctr"/>
                <a:r>
                  <a:rPr lang="fr-FR" dirty="0" smtClean="0"/>
                  <a:t>Balourd thermique</a:t>
                </a:r>
                <a:endParaRPr lang="fr-FR" dirty="0"/>
              </a:p>
            </p:txBody>
          </p:sp>
          <p:cxnSp>
            <p:nvCxnSpPr>
              <p:cNvPr id="118" name="Connecteur droit avec flèche 117"/>
              <p:cNvCxnSpPr>
                <a:stCxn id="117" idx="2"/>
                <a:endCxn id="84" idx="0"/>
              </p:cNvCxnSpPr>
              <p:nvPr/>
            </p:nvCxnSpPr>
            <p:spPr>
              <a:xfrm>
                <a:off x="5650523" y="2337929"/>
                <a:ext cx="1" cy="34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2" name="ZoneTexte 121"/>
              <p:cNvSpPr txBox="1"/>
              <p:nvPr/>
            </p:nvSpPr>
            <p:spPr>
              <a:xfrm>
                <a:off x="-33863" y="3899853"/>
                <a:ext cx="1526242" cy="646331"/>
              </a:xfrm>
              <a:prstGeom prst="rect">
                <a:avLst/>
              </a:prstGeom>
              <a:noFill/>
            </p:spPr>
            <p:txBody>
              <a:bodyPr wrap="square" rtlCol="0">
                <a:spAutoFit/>
              </a:bodyPr>
              <a:lstStyle/>
              <a:p>
                <a:pPr algn="ctr"/>
                <a:r>
                  <a:rPr lang="fr-FR" dirty="0" smtClean="0"/>
                  <a:t>Balourd mécanique</a:t>
                </a:r>
                <a:endParaRPr lang="fr-FR" dirty="0"/>
              </a:p>
            </p:txBody>
          </p:sp>
          <p:cxnSp>
            <p:nvCxnSpPr>
              <p:cNvPr id="123" name="Connecteur droit avec flèche 122"/>
              <p:cNvCxnSpPr>
                <a:stCxn id="122" idx="0"/>
                <a:endCxn id="96" idx="2"/>
              </p:cNvCxnSpPr>
              <p:nvPr/>
            </p:nvCxnSpPr>
            <p:spPr>
              <a:xfrm flipV="1">
                <a:off x="729258" y="3091184"/>
                <a:ext cx="1" cy="808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145" name="ZoneTexte 144"/>
          <p:cNvSpPr txBox="1"/>
          <p:nvPr/>
        </p:nvSpPr>
        <p:spPr>
          <a:xfrm>
            <a:off x="347333" y="1412158"/>
            <a:ext cx="8078430" cy="707886"/>
          </a:xfrm>
          <a:prstGeom prst="rect">
            <a:avLst/>
          </a:prstGeom>
          <a:noFill/>
        </p:spPr>
        <p:txBody>
          <a:bodyPr wrap="none" rtlCol="0">
            <a:spAutoFit/>
          </a:bodyPr>
          <a:lstStyle/>
          <a:p>
            <a:pPr marL="342900" indent="-342900">
              <a:buFont typeface="Arial" panose="020B0604020202020204" pitchFamily="34" charset="0"/>
              <a:buChar char="•"/>
            </a:pPr>
            <a:r>
              <a:rPr lang="fr-FR" sz="2000" dirty="0" smtClean="0"/>
              <a:t>Tester les différent modèles pour les phénomènes concernées.</a:t>
            </a:r>
          </a:p>
          <a:p>
            <a:pPr marL="342900" indent="-342900">
              <a:buFont typeface="Arial" panose="020B0604020202020204" pitchFamily="34" charset="0"/>
              <a:buChar char="•"/>
            </a:pPr>
            <a:r>
              <a:rPr lang="fr-FR" sz="2000" dirty="0" smtClean="0"/>
              <a:t>Trouver le bon compromis entre le temps de calcul / qualité de résultats </a:t>
            </a:r>
            <a:endParaRPr lang="fr-FR" sz="2000" dirty="0"/>
          </a:p>
        </p:txBody>
      </p:sp>
      <p:sp>
        <p:nvSpPr>
          <p:cNvPr id="147" name="ZoneTexte 146"/>
          <p:cNvSpPr txBox="1"/>
          <p:nvPr/>
        </p:nvSpPr>
        <p:spPr>
          <a:xfrm>
            <a:off x="9935210" y="1431371"/>
            <a:ext cx="1557671" cy="707886"/>
          </a:xfrm>
          <a:prstGeom prst="rect">
            <a:avLst/>
          </a:prstGeom>
          <a:noFill/>
        </p:spPr>
        <p:txBody>
          <a:bodyPr wrap="none" rtlCol="0">
            <a:spAutoFit/>
          </a:bodyPr>
          <a:lstStyle/>
          <a:p>
            <a:pPr algn="ctr"/>
            <a:r>
              <a:rPr lang="fr-FR" sz="2000" dirty="0" smtClean="0"/>
              <a:t>Modélisation</a:t>
            </a:r>
          </a:p>
          <a:p>
            <a:pPr algn="ctr"/>
            <a:r>
              <a:rPr lang="fr-FR" sz="2000" dirty="0" smtClean="0"/>
              <a:t>Modulable</a:t>
            </a:r>
            <a:endParaRPr lang="fr-FR" sz="2000" dirty="0"/>
          </a:p>
        </p:txBody>
      </p:sp>
      <p:sp>
        <p:nvSpPr>
          <p:cNvPr id="148" name="Flèche droite 147"/>
          <p:cNvSpPr/>
          <p:nvPr/>
        </p:nvSpPr>
        <p:spPr>
          <a:xfrm>
            <a:off x="8779822" y="1616139"/>
            <a:ext cx="695919" cy="338350"/>
          </a:xfrm>
          <a:prstGeom prst="rightArrow">
            <a:avLst>
              <a:gd name="adj1" fmla="val 38739"/>
              <a:gd name="adj2" fmla="val 640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52" name="Groupe 151"/>
          <p:cNvGrpSpPr/>
          <p:nvPr/>
        </p:nvGrpSpPr>
        <p:grpSpPr>
          <a:xfrm>
            <a:off x="6879195" y="2484778"/>
            <a:ext cx="4995305" cy="894058"/>
            <a:chOff x="6879195" y="2484778"/>
            <a:chExt cx="4995305" cy="894058"/>
          </a:xfrm>
        </p:grpSpPr>
        <p:grpSp>
          <p:nvGrpSpPr>
            <p:cNvPr id="142" name="Groupe 141"/>
            <p:cNvGrpSpPr/>
            <p:nvPr/>
          </p:nvGrpSpPr>
          <p:grpSpPr>
            <a:xfrm>
              <a:off x="6879195" y="2484778"/>
              <a:ext cx="4995305" cy="894058"/>
              <a:chOff x="6938736" y="-358867"/>
              <a:chExt cx="4995305" cy="894058"/>
            </a:xfrm>
          </p:grpSpPr>
          <p:sp>
            <p:nvSpPr>
              <p:cNvPr id="140" name="Rectangle 139"/>
              <p:cNvSpPr/>
              <p:nvPr/>
            </p:nvSpPr>
            <p:spPr>
              <a:xfrm>
                <a:off x="6938736" y="-358867"/>
                <a:ext cx="4995305" cy="8940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mc:Choice xmlns:a14="http://schemas.microsoft.com/office/drawing/2010/main" Requires="a14">
              <p:sp>
                <p:nvSpPr>
                  <p:cNvPr id="141" name="Rectangle 140"/>
                  <p:cNvSpPr/>
                  <p:nvPr/>
                </p:nvSpPr>
                <p:spPr>
                  <a:xfrm>
                    <a:off x="7465790" y="-282732"/>
                    <a:ext cx="2688878" cy="400110"/>
                  </a:xfrm>
                  <a:prstGeom prst="rect">
                    <a:avLst/>
                  </a:prstGeom>
                </p:spPr>
                <p:txBody>
                  <a:bodyPr wrap="none">
                    <a:spAutoFit/>
                  </a:bodyPr>
                  <a:lstStyle/>
                  <a:p>
                    <a:pPr marL="342900" indent="-342900">
                      <a:buFont typeface="Wingdings" panose="05000000000000000000" pitchFamily="2" charset="2"/>
                      <a:buChar char="q"/>
                    </a:pPr>
                    <a:r>
                      <a:rPr lang="fr-FR" sz="2000" dirty="0" smtClean="0"/>
                      <a:t>Module de l’effet </a:t>
                    </a:r>
                    <a14:m>
                      <m:oMath xmlns:m="http://schemas.openxmlformats.org/officeDocument/2006/math">
                        <m:r>
                          <a:rPr lang="fr-FR" sz="2000" b="1" i="1" dirty="0" smtClean="0">
                            <a:latin typeface="Cambria Math" panose="02040503050406030204" pitchFamily="18" charset="0"/>
                          </a:rPr>
                          <m:t>𝑨</m:t>
                        </m:r>
                      </m:oMath>
                    </a14:m>
                    <a:r>
                      <a:rPr lang="fr-FR" sz="2000" b="1" dirty="0" smtClean="0"/>
                      <a:t> </a:t>
                    </a:r>
                    <a:endParaRPr lang="fr-FR" sz="2000" dirty="0" smtClean="0"/>
                  </a:p>
                </p:txBody>
              </p:sp>
            </mc:Choice>
            <mc:Fallback>
              <p:sp>
                <p:nvSpPr>
                  <p:cNvPr id="141" name="Rectangle 140"/>
                  <p:cNvSpPr>
                    <a:spLocks noRot="1" noChangeAspect="1" noMove="1" noResize="1" noEditPoints="1" noAdjustHandles="1" noChangeArrowheads="1" noChangeShapeType="1" noTextEdit="1"/>
                  </p:cNvSpPr>
                  <p:nvPr/>
                </p:nvSpPr>
                <p:spPr>
                  <a:xfrm>
                    <a:off x="7465790" y="-282732"/>
                    <a:ext cx="2688878" cy="400110"/>
                  </a:xfrm>
                  <a:prstGeom prst="rect">
                    <a:avLst/>
                  </a:prstGeom>
                  <a:blipFill rotWithShape="0">
                    <a:blip r:embed="rId16"/>
                    <a:stretch>
                      <a:fillRect l="-2041" t="-7576" b="-25758"/>
                    </a:stretch>
                  </a:blipFill>
                </p:spPr>
                <p:txBody>
                  <a:bodyPr/>
                  <a:lstStyle/>
                  <a:p>
                    <a:r>
                      <a:rPr lang="fr-FR">
                        <a:noFill/>
                      </a:rPr>
                      <a:t> </a:t>
                    </a:r>
                  </a:p>
                </p:txBody>
              </p:sp>
            </mc:Fallback>
          </mc:AlternateContent>
        </p:grpSp>
        <p:sp>
          <p:nvSpPr>
            <p:cNvPr id="149" name="ZoneTexte 148"/>
            <p:cNvSpPr txBox="1"/>
            <p:nvPr/>
          </p:nvSpPr>
          <p:spPr>
            <a:xfrm>
              <a:off x="7097675" y="2908983"/>
              <a:ext cx="4612328"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Modèle de la dynamique des rotors</a:t>
              </a:r>
            </a:p>
          </p:txBody>
        </p:sp>
      </p:grpSp>
      <p:grpSp>
        <p:nvGrpSpPr>
          <p:cNvPr id="153" name="Groupe 152"/>
          <p:cNvGrpSpPr/>
          <p:nvPr/>
        </p:nvGrpSpPr>
        <p:grpSpPr>
          <a:xfrm>
            <a:off x="6880981" y="3612102"/>
            <a:ext cx="5084125" cy="1156625"/>
            <a:chOff x="6875619" y="2509314"/>
            <a:chExt cx="5084125" cy="1156625"/>
          </a:xfrm>
        </p:grpSpPr>
        <p:grpSp>
          <p:nvGrpSpPr>
            <p:cNvPr id="154" name="Groupe 153"/>
            <p:cNvGrpSpPr/>
            <p:nvPr/>
          </p:nvGrpSpPr>
          <p:grpSpPr>
            <a:xfrm>
              <a:off x="6875619" y="2509314"/>
              <a:ext cx="4995305" cy="1156625"/>
              <a:chOff x="6935160" y="-334331"/>
              <a:chExt cx="4995305" cy="1156625"/>
            </a:xfrm>
          </p:grpSpPr>
          <p:sp>
            <p:nvSpPr>
              <p:cNvPr id="158" name="Rectangle 157"/>
              <p:cNvSpPr/>
              <p:nvPr/>
            </p:nvSpPr>
            <p:spPr>
              <a:xfrm>
                <a:off x="6935160" y="-323548"/>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mc:Choice xmlns:a14="http://schemas.microsoft.com/office/drawing/2010/main" Requires="a14">
              <p:sp>
                <p:nvSpPr>
                  <p:cNvPr id="159" name="Rectangle 158"/>
                  <p:cNvSpPr/>
                  <p:nvPr/>
                </p:nvSpPr>
                <p:spPr>
                  <a:xfrm>
                    <a:off x="7436131" y="-334331"/>
                    <a:ext cx="2556918" cy="400110"/>
                  </a:xfrm>
                  <a:prstGeom prst="rect">
                    <a:avLst/>
                  </a:prstGeom>
                </p:spPr>
                <p:txBody>
                  <a:bodyPr wrap="none">
                    <a:spAutoFit/>
                  </a:bodyPr>
                  <a:lstStyle/>
                  <a:p>
                    <a:pPr marL="342900" indent="-342900">
                      <a:buFont typeface="Wingdings" panose="05000000000000000000" pitchFamily="2" charset="2"/>
                      <a:buChar char="q"/>
                    </a:pPr>
                    <a:r>
                      <a:rPr lang="fr-FR" sz="2000" dirty="0"/>
                      <a:t>Module </a:t>
                    </a:r>
                    <a:r>
                      <a:rPr lang="fr-FR" sz="2000" dirty="0" smtClean="0"/>
                      <a:t>de l’effet </a:t>
                    </a:r>
                    <a14:m>
                      <m:oMath xmlns:m="http://schemas.openxmlformats.org/officeDocument/2006/math">
                        <m:r>
                          <a:rPr lang="fr-FR" sz="2000" b="1" i="1" dirty="0" smtClean="0">
                            <a:latin typeface="Cambria Math" panose="02040503050406030204" pitchFamily="18" charset="0"/>
                          </a:rPr>
                          <m:t>𝑩</m:t>
                        </m:r>
                      </m:oMath>
                    </a14:m>
                    <a:endParaRPr lang="fr-FR" sz="2000" dirty="0" smtClean="0"/>
                  </a:p>
                </p:txBody>
              </p:sp>
            </mc:Choice>
            <mc:Fallback>
              <p:sp>
                <p:nvSpPr>
                  <p:cNvPr id="159" name="Rectangle 158"/>
                  <p:cNvSpPr>
                    <a:spLocks noRot="1" noChangeAspect="1" noMove="1" noResize="1" noEditPoints="1" noAdjustHandles="1" noChangeArrowheads="1" noChangeShapeType="1" noTextEdit="1"/>
                  </p:cNvSpPr>
                  <p:nvPr/>
                </p:nvSpPr>
                <p:spPr>
                  <a:xfrm>
                    <a:off x="7436131" y="-334331"/>
                    <a:ext cx="2556918" cy="400110"/>
                  </a:xfrm>
                  <a:prstGeom prst="rect">
                    <a:avLst/>
                  </a:prstGeom>
                  <a:blipFill rotWithShape="0">
                    <a:blip r:embed="rId17"/>
                    <a:stretch>
                      <a:fillRect l="-2148" t="-9231" b="-27692"/>
                    </a:stretch>
                  </a:blipFill>
                </p:spPr>
                <p:txBody>
                  <a:bodyPr/>
                  <a:lstStyle/>
                  <a:p>
                    <a:r>
                      <a:rPr lang="fr-FR">
                        <a:noFill/>
                      </a:rPr>
                      <a:t> </a:t>
                    </a:r>
                  </a:p>
                </p:txBody>
              </p:sp>
            </mc:Fallback>
          </mc:AlternateContent>
        </p:grpSp>
        <p:sp>
          <p:nvSpPr>
            <p:cNvPr id="156" name="ZoneTexte 155"/>
            <p:cNvSpPr txBox="1"/>
            <p:nvPr/>
          </p:nvSpPr>
          <p:spPr>
            <a:xfrm>
              <a:off x="7068016" y="2857384"/>
              <a:ext cx="4891728"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Modèle de palier considérant l’effet thermique</a:t>
              </a:r>
            </a:p>
            <a:p>
              <a:pPr marL="285750" indent="-285750">
                <a:buFont typeface="Arial" panose="020B0604020202020204" pitchFamily="34" charset="0"/>
                <a:buChar char="•"/>
              </a:pPr>
              <a:r>
                <a:rPr lang="fr-FR" dirty="0"/>
                <a:t>Modèle thermique du </a:t>
              </a:r>
              <a:r>
                <a:rPr lang="fr-FR" dirty="0" smtClean="0"/>
                <a:t>rotor</a:t>
              </a:r>
              <a:endParaRPr lang="fr-FR" dirty="0"/>
            </a:p>
          </p:txBody>
        </p:sp>
      </p:grpSp>
      <p:grpSp>
        <p:nvGrpSpPr>
          <p:cNvPr id="161" name="Groupe 160"/>
          <p:cNvGrpSpPr/>
          <p:nvPr/>
        </p:nvGrpSpPr>
        <p:grpSpPr>
          <a:xfrm>
            <a:off x="6900687" y="4991299"/>
            <a:ext cx="4995305" cy="1145842"/>
            <a:chOff x="6938736" y="-358867"/>
            <a:chExt cx="4995305" cy="1145842"/>
          </a:xfrm>
        </p:grpSpPr>
        <p:sp>
          <p:nvSpPr>
            <p:cNvPr id="165" name="Rectangle 164"/>
            <p:cNvSpPr/>
            <p:nvPr/>
          </p:nvSpPr>
          <p:spPr>
            <a:xfrm>
              <a:off x="6938736" y="-358867"/>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mc:Choice xmlns:a14="http://schemas.microsoft.com/office/drawing/2010/main" Requires="a14">
            <p:sp>
              <p:nvSpPr>
                <p:cNvPr id="166" name="Rectangle 165"/>
                <p:cNvSpPr/>
                <p:nvPr/>
              </p:nvSpPr>
              <p:spPr>
                <a:xfrm>
                  <a:off x="7267894" y="-293167"/>
                  <a:ext cx="4329839" cy="954107"/>
                </a:xfrm>
                <a:prstGeom prst="rect">
                  <a:avLst/>
                </a:prstGeom>
              </p:spPr>
              <p:txBody>
                <a:bodyPr wrap="square">
                  <a:spAutoFit/>
                </a:bodyPr>
                <a:lstStyle/>
                <a:p>
                  <a:pPr marL="342900" indent="-342900">
                    <a:buFont typeface="Wingdings" panose="05000000000000000000" pitchFamily="2" charset="2"/>
                    <a:buChar char="q"/>
                  </a:pPr>
                  <a:r>
                    <a:rPr lang="fr-FR" sz="2000" dirty="0" smtClean="0"/>
                    <a:t>Module de l’effet </a:t>
                  </a:r>
                  <a14:m>
                    <m:oMath xmlns:m="http://schemas.openxmlformats.org/officeDocument/2006/math">
                      <m:r>
                        <a:rPr lang="fr-FR" sz="2000" b="1" i="1" smtClean="0">
                          <a:latin typeface="Cambria Math" panose="02040503050406030204" pitchFamily="18" charset="0"/>
                        </a:rPr>
                        <m:t>𝑪</m:t>
                      </m:r>
                    </m:oMath>
                  </a14:m>
                  <a:r>
                    <a:rPr lang="fr-FR" sz="2000" b="1" dirty="0" smtClean="0"/>
                    <a:t> </a:t>
                  </a:r>
                  <a:r>
                    <a:rPr lang="fr-FR" sz="2000" dirty="0"/>
                    <a:t>: </a:t>
                  </a:r>
                  <a:endParaRPr lang="fr-FR" sz="2000" dirty="0" smtClean="0"/>
                </a:p>
                <a:p>
                  <a:pPr marL="342900" indent="-342900">
                    <a:buFont typeface="Arial" panose="020B0604020202020204" pitchFamily="34" charset="0"/>
                    <a:buChar char="•"/>
                  </a:pPr>
                  <a:r>
                    <a:rPr lang="fr-FR" dirty="0"/>
                    <a:t>Modèle </a:t>
                  </a:r>
                  <a:r>
                    <a:rPr lang="fr-FR" dirty="0" smtClean="0"/>
                    <a:t>mécanique </a:t>
                  </a:r>
                  <a:r>
                    <a:rPr lang="fr-FR" dirty="0"/>
                    <a:t>du rotor</a:t>
                  </a:r>
                </a:p>
                <a:p>
                  <a:pPr marL="342900" indent="-342900">
                    <a:buFont typeface="Arial" panose="020B0604020202020204" pitchFamily="34" charset="0"/>
                    <a:buChar char="•"/>
                  </a:pPr>
                  <a:r>
                    <a:rPr lang="fr-FR" dirty="0"/>
                    <a:t>Modélisation </a:t>
                  </a:r>
                  <a:r>
                    <a:rPr lang="fr-FR" dirty="0"/>
                    <a:t>du balourd </a:t>
                  </a:r>
                  <a:r>
                    <a:rPr lang="fr-FR" dirty="0" smtClean="0"/>
                    <a:t>thermique</a:t>
                  </a:r>
                  <a:endParaRPr lang="fr-FR" dirty="0"/>
                </a:p>
              </p:txBody>
            </p:sp>
          </mc:Choice>
          <mc:Fallback>
            <p:sp>
              <p:nvSpPr>
                <p:cNvPr id="166" name="Rectangle 165"/>
                <p:cNvSpPr>
                  <a:spLocks noRot="1" noChangeAspect="1" noMove="1" noResize="1" noEditPoints="1" noAdjustHandles="1" noChangeArrowheads="1" noChangeShapeType="1" noTextEdit="1"/>
                </p:cNvSpPr>
                <p:nvPr/>
              </p:nvSpPr>
              <p:spPr>
                <a:xfrm>
                  <a:off x="7267894" y="-293167"/>
                  <a:ext cx="4329839" cy="954107"/>
                </a:xfrm>
                <a:prstGeom prst="rect">
                  <a:avLst/>
                </a:prstGeom>
                <a:blipFill rotWithShape="0">
                  <a:blip r:embed="rId18"/>
                  <a:stretch>
                    <a:fillRect l="-1268" t="-3846" b="-9615"/>
                  </a:stretch>
                </a:blipFill>
              </p:spPr>
              <p:txBody>
                <a:bodyPr/>
                <a:lstStyle/>
                <a:p>
                  <a:r>
                    <a:rPr lang="fr-FR">
                      <a:noFill/>
                    </a:rPr>
                    <a:t> </a:t>
                  </a:r>
                </a:p>
              </p:txBody>
            </p:sp>
          </mc:Fallback>
        </mc:AlternateContent>
      </p:grpSp>
      <mc:AlternateContent xmlns:mc="http://schemas.openxmlformats.org/markup-compatibility/2006">
        <mc:Choice xmlns:a14="http://schemas.microsoft.com/office/drawing/2010/main" Requires="a14">
          <p:graphicFrame>
            <p:nvGraphicFramePr>
              <p:cNvPr id="176" name="Tableau 175"/>
              <p:cNvGraphicFramePr>
                <a:graphicFrameLocks noGrp="1"/>
              </p:cNvGraphicFramePr>
              <p:nvPr>
                <p:extLst>
                  <p:ext uri="{D42A27DB-BD31-4B8C-83A1-F6EECF244321}">
                    <p14:modId xmlns:p14="http://schemas.microsoft.com/office/powerpoint/2010/main" val="3402910137"/>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65225">
                    <a:tc>
                      <a:txBody>
                        <a:bodyPr/>
                        <a:lstStyle/>
                        <a:p>
                          <a:pPr algn="ctr"/>
                          <a:r>
                            <a:rPr lang="fr-FR" altLang="zh-CN" sz="1200" b="1"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𝑨</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𝐕</m:t>
                              </m:r>
                            </m:oMath>
                          </a14:m>
                          <a:endParaRPr lang="fr-FR" sz="1200" b="1" noProof="0" dirty="0">
                            <a:solidFill>
                              <a:srgbClr val="BFBFBF"/>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cs typeface="Times New Roman" panose="02020603050405020304" pitchFamily="18" charset="0"/>
                                </a:rPr>
                                <m:t>𝐕</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mc:Choice>
        <mc:Fallback>
          <p:graphicFrame>
            <p:nvGraphicFramePr>
              <p:cNvPr id="176" name="Tableau 175"/>
              <p:cNvGraphicFramePr>
                <a:graphicFrameLocks noGrp="1"/>
              </p:cNvGraphicFramePr>
              <p:nvPr>
                <p:extLst>
                  <p:ext uri="{D42A27DB-BD31-4B8C-83A1-F6EECF244321}">
                    <p14:modId xmlns:p14="http://schemas.microsoft.com/office/powerpoint/2010/main" val="3402910137"/>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19"/>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19"/>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19"/>
                          <a:stretch>
                            <a:fillRect l="-171787" r="-313" b="-17391"/>
                          </a:stretch>
                        </a:blipFill>
                      </a:tcPr>
                    </a:tc>
                    <a:extLst>
                      <a:ext uri="{0D108BD9-81ED-4DB2-BD59-A6C34878D82A}">
                        <a16:rowId xmlns:a16="http://schemas.microsoft.com/office/drawing/2014/main" xmlns="" val="10000"/>
                      </a:ext>
                    </a:extLst>
                  </a:tr>
                </a:tbl>
              </a:graphicData>
            </a:graphic>
          </p:graphicFrame>
        </mc:Fallback>
      </mc:AlternateContent>
    </p:spTree>
    <p:extLst>
      <p:ext uri="{BB962C8B-B14F-4D97-AF65-F5344CB8AC3E}">
        <p14:creationId xmlns:p14="http://schemas.microsoft.com/office/powerpoint/2010/main" val="279577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500"/>
                                        <p:tgtEl>
                                          <p:spTgt spid="14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7"/>
                                        </p:tgtEl>
                                        <p:attrNameLst>
                                          <p:attrName>style.visibility</p:attrName>
                                        </p:attrNameLst>
                                      </p:cBhvr>
                                      <p:to>
                                        <p:strVal val="visible"/>
                                      </p:to>
                                    </p:set>
                                    <p:animEffect transition="in" filter="fade">
                                      <p:cBhvr>
                                        <p:cTn id="15" dur="500"/>
                                        <p:tgtEl>
                                          <p:spTgt spid="1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fade">
                                      <p:cBhvr>
                                        <p:cTn id="20" dur="500"/>
                                        <p:tgtEl>
                                          <p:spTgt spid="13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2"/>
                                        </p:tgtEl>
                                        <p:attrNameLst>
                                          <p:attrName>style.visibility</p:attrName>
                                        </p:attrNameLst>
                                      </p:cBhvr>
                                      <p:to>
                                        <p:strVal val="visible"/>
                                      </p:to>
                                    </p:set>
                                    <p:animEffect transition="in" filter="fade">
                                      <p:cBhvr>
                                        <p:cTn id="25" dur="500"/>
                                        <p:tgtEl>
                                          <p:spTgt spid="152"/>
                                        </p:tgtEl>
                                      </p:cBhvr>
                                    </p:animEffect>
                                  </p:childTnLst>
                                </p:cTn>
                              </p:par>
                              <p:par>
                                <p:cTn id="26" presetID="10" presetClass="entr" presetSubtype="0" fill="hold" nodeType="withEffect">
                                  <p:stCondLst>
                                    <p:cond delay="0"/>
                                  </p:stCondLst>
                                  <p:childTnLst>
                                    <p:set>
                                      <p:cBhvr>
                                        <p:cTn id="27" dur="1" fill="hold">
                                          <p:stCondLst>
                                            <p:cond delay="0"/>
                                          </p:stCondLst>
                                        </p:cTn>
                                        <p:tgtEl>
                                          <p:spTgt spid="153"/>
                                        </p:tgtEl>
                                        <p:attrNameLst>
                                          <p:attrName>style.visibility</p:attrName>
                                        </p:attrNameLst>
                                      </p:cBhvr>
                                      <p:to>
                                        <p:strVal val="visible"/>
                                      </p:to>
                                    </p:set>
                                    <p:animEffect transition="in" filter="fade">
                                      <p:cBhvr>
                                        <p:cTn id="28" dur="500"/>
                                        <p:tgtEl>
                                          <p:spTgt spid="153"/>
                                        </p:tgtEl>
                                      </p:cBhvr>
                                    </p:animEffect>
                                  </p:childTnLst>
                                </p:cTn>
                              </p:par>
                              <p:par>
                                <p:cTn id="29" presetID="10" presetClass="entr" presetSubtype="0" fill="hold" nodeType="withEffect">
                                  <p:stCondLst>
                                    <p:cond delay="0"/>
                                  </p:stCondLst>
                                  <p:childTnLst>
                                    <p:set>
                                      <p:cBhvr>
                                        <p:cTn id="30" dur="1" fill="hold">
                                          <p:stCondLst>
                                            <p:cond delay="0"/>
                                          </p:stCondLst>
                                        </p:cTn>
                                        <p:tgtEl>
                                          <p:spTgt spid="161"/>
                                        </p:tgtEl>
                                        <p:attrNameLst>
                                          <p:attrName>style.visibility</p:attrName>
                                        </p:attrNameLst>
                                      </p:cBhvr>
                                      <p:to>
                                        <p:strVal val="visible"/>
                                      </p:to>
                                    </p:set>
                                    <p:animEffect transition="in" filter="fade">
                                      <p:cBhvr>
                                        <p:cTn id="31" dur="500"/>
                                        <p:tgtEl>
                                          <p:spTgt spid="16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6"/>
                                        </p:tgtEl>
                                        <p:attrNameLst>
                                          <p:attrName>style.visibility</p:attrName>
                                        </p:attrNameLst>
                                      </p:cBhvr>
                                      <p:to>
                                        <p:strVal val="visible"/>
                                      </p:to>
                                    </p:set>
                                    <p:animEffect transition="in" filter="fade">
                                      <p:cBhvr>
                                        <p:cTn id="36"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47" grpId="0"/>
      <p:bldP spid="14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mc:AlternateContent xmlns:mc="http://schemas.openxmlformats.org/markup-compatibility/2006">
        <mc:Choice xmlns:a14="http://schemas.microsoft.com/office/drawing/2010/main" Requires="a14">
          <p:sp>
            <p:nvSpPr>
              <p:cNvPr id="115" name="Rectangle 114"/>
              <p:cNvSpPr/>
              <p:nvPr/>
            </p:nvSpPr>
            <p:spPr>
              <a:xfrm>
                <a:off x="3408684" y="1668581"/>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p:sp>
            <p:nvSpPr>
              <p:cNvPr id="115" name="Rectangle 114"/>
              <p:cNvSpPr>
                <a:spLocks noRot="1" noChangeAspect="1" noMove="1" noResize="1" noEditPoints="1" noAdjustHandles="1" noChangeArrowheads="1" noChangeShapeType="1" noTextEdit="1"/>
              </p:cNvSpPr>
              <p:nvPr/>
            </p:nvSpPr>
            <p:spPr>
              <a:xfrm>
                <a:off x="3408684" y="1668581"/>
                <a:ext cx="4755148" cy="394210"/>
              </a:xfrm>
              <a:prstGeom prst="rect">
                <a:avLst/>
              </a:prstGeom>
              <a:blipFill rotWithShape="0">
                <a:blip r:embed="rId3"/>
                <a:stretch>
                  <a:fillRect b="-10938"/>
                </a:stretch>
              </a:blipFill>
            </p:spPr>
            <p:txBody>
              <a:bodyPr/>
              <a:lstStyle/>
              <a:p>
                <a:r>
                  <a:rPr lang="fr-FR">
                    <a:noFill/>
                  </a:rPr>
                  <a:t> </a:t>
                </a:r>
              </a:p>
            </p:txBody>
          </p:sp>
        </mc:Fallback>
      </mc:AlternateContent>
      <p:sp>
        <p:nvSpPr>
          <p:cNvPr id="12" name="ZoneTexte 11"/>
          <p:cNvSpPr txBox="1"/>
          <p:nvPr/>
        </p:nvSpPr>
        <p:spPr>
          <a:xfrm>
            <a:off x="749300" y="1142146"/>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grpSp>
        <p:nvGrpSpPr>
          <p:cNvPr id="21" name="Groupe 20"/>
          <p:cNvGrpSpPr/>
          <p:nvPr/>
        </p:nvGrpSpPr>
        <p:grpSpPr>
          <a:xfrm>
            <a:off x="5861856" y="4293561"/>
            <a:ext cx="5834344" cy="2149374"/>
            <a:chOff x="6187274" y="2206520"/>
            <a:chExt cx="5834344" cy="2149374"/>
          </a:xfrm>
        </p:grpSpPr>
        <p:sp>
          <p:nvSpPr>
            <p:cNvPr id="127" name="Rectangle 126"/>
            <p:cNvSpPr/>
            <p:nvPr/>
          </p:nvSpPr>
          <p:spPr>
            <a:xfrm>
              <a:off x="6443476" y="2206520"/>
              <a:ext cx="5578142" cy="21493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sz="2000" dirty="0"/>
            </a:p>
          </p:txBody>
        </p:sp>
        <mc:AlternateContent xmlns:mc="http://schemas.openxmlformats.org/markup-compatibility/2006">
          <mc:Choice xmlns:a14="http://schemas.microsoft.com/office/drawing/2010/main" Requires="a14">
            <p:sp>
              <p:nvSpPr>
                <p:cNvPr id="116" name="Rectangle 115"/>
                <p:cNvSpPr/>
                <p:nvPr/>
              </p:nvSpPr>
              <p:spPr>
                <a:xfrm>
                  <a:off x="6187274" y="2321516"/>
                  <a:ext cx="4038600" cy="400110"/>
                </a:xfrm>
                <a:prstGeom prst="rect">
                  <a:avLst/>
                </a:prstGeom>
              </p:spPr>
              <p:txBody>
                <a:bodyPr wrap="square">
                  <a:spAutoFit/>
                </a:bodyPr>
                <a:lstStyle/>
                <a:p>
                  <a:pPr marL="627063" lvl="1" indent="-285750">
                    <a:buFont typeface="Arial" panose="020B0604020202020204" pitchFamily="34" charset="0"/>
                    <a:buChar char="•"/>
                  </a:pPr>
                  <a:r>
                    <a:rPr lang="fr-FR" sz="2000" dirty="0" smtClean="0"/>
                    <a:t>Modèle à </a:t>
                  </a:r>
                  <a14:m>
                    <m:oMath xmlns:m="http://schemas.openxmlformats.org/officeDocument/2006/math">
                      <m:r>
                        <a:rPr lang="fr-FR" sz="2000" i="1" dirty="0" smtClean="0">
                          <a:latin typeface="Cambria Math" panose="02040503050406030204" pitchFamily="18" charset="0"/>
                        </a:rPr>
                        <m:t>𝑛</m:t>
                      </m:r>
                    </m:oMath>
                  </a14:m>
                  <a:r>
                    <a:rPr lang="fr-FR" sz="2000" dirty="0" smtClean="0"/>
                    <a:t> degrés de liberté</a:t>
                  </a:r>
                  <a:endParaRPr lang="fr-FR" sz="2000" dirty="0"/>
                </a:p>
              </p:txBody>
            </p:sp>
          </mc:Choice>
          <mc:Fallback>
            <p:sp>
              <p:nvSpPr>
                <p:cNvPr id="116" name="Rectangle 115"/>
                <p:cNvSpPr>
                  <a:spLocks noRot="1" noChangeAspect="1" noMove="1" noResize="1" noEditPoints="1" noAdjustHandles="1" noChangeArrowheads="1" noChangeShapeType="1" noTextEdit="1"/>
                </p:cNvSpPr>
                <p:nvPr/>
              </p:nvSpPr>
              <p:spPr>
                <a:xfrm>
                  <a:off x="6187274" y="2321516"/>
                  <a:ext cx="4038600" cy="400110"/>
                </a:xfrm>
                <a:prstGeom prst="rect">
                  <a:avLst/>
                </a:prstGeom>
                <a:blipFill rotWithShape="0">
                  <a:blip r:embed="rId4"/>
                  <a:stretch>
                    <a:fillRect t="-7576" b="-25758"/>
                  </a:stretch>
                </a:blipFill>
              </p:spPr>
              <p:txBody>
                <a:bodyPr/>
                <a:lstStyle/>
                <a:p>
                  <a:r>
                    <a:rPr lang="fr-FR">
                      <a:noFill/>
                    </a:rPr>
                    <a:t> </a:t>
                  </a:r>
                </a:p>
              </p:txBody>
            </p:sp>
          </mc:Fallback>
        </mc:AlternateContent>
      </p:grpSp>
      <p:grpSp>
        <p:nvGrpSpPr>
          <p:cNvPr id="22" name="Groupe 21"/>
          <p:cNvGrpSpPr/>
          <p:nvPr/>
        </p:nvGrpSpPr>
        <p:grpSpPr>
          <a:xfrm>
            <a:off x="6362507" y="4803305"/>
            <a:ext cx="5333693" cy="975404"/>
            <a:chOff x="6687925" y="2716264"/>
            <a:chExt cx="5333693" cy="975404"/>
          </a:xfrm>
        </p:grpSpPr>
        <p:sp>
          <p:nvSpPr>
            <p:cNvPr id="119" name="ZoneTexte 118"/>
            <p:cNvSpPr txBox="1"/>
            <p:nvPr/>
          </p:nvSpPr>
          <p:spPr>
            <a:xfrm>
              <a:off x="6687925" y="3045337"/>
              <a:ext cx="4077731" cy="646331"/>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avec l’approche du défaut de la fibre neutre </a:t>
              </a:r>
              <a:endParaRPr lang="fr-FR" dirty="0"/>
            </a:p>
          </p:txBody>
        </p:sp>
        <p:sp>
          <p:nvSpPr>
            <p:cNvPr id="130" name="ZoneTexte 129"/>
            <p:cNvSpPr txBox="1"/>
            <p:nvPr/>
          </p:nvSpPr>
          <p:spPr>
            <a:xfrm>
              <a:off x="6687925" y="2716264"/>
              <a:ext cx="4352952"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Considérer l’influence du mode de flexion</a:t>
              </a:r>
              <a:endParaRPr lang="fr-FR" dirty="0"/>
            </a:p>
          </p:txBody>
        </p:sp>
        <p:sp>
          <p:nvSpPr>
            <p:cNvPr id="19" name="Accolade fermante 18"/>
            <p:cNvSpPr/>
            <p:nvPr/>
          </p:nvSpPr>
          <p:spPr>
            <a:xfrm>
              <a:off x="11040877" y="2800354"/>
              <a:ext cx="173223" cy="79498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20" name="ZoneTexte 19"/>
            <p:cNvSpPr txBox="1"/>
            <p:nvPr/>
          </p:nvSpPr>
          <p:spPr>
            <a:xfrm>
              <a:off x="11285326" y="2999170"/>
              <a:ext cx="736292" cy="369332"/>
            </a:xfrm>
            <a:prstGeom prst="rect">
              <a:avLst/>
            </a:prstGeom>
            <a:noFill/>
          </p:spPr>
          <p:txBody>
            <a:bodyPr wrap="none" rtlCol="0">
              <a:spAutoFit/>
            </a:bodyPr>
            <a:lstStyle/>
            <a:p>
              <a:r>
                <a:rPr lang="fr-FR" dirty="0" smtClean="0"/>
                <a:t>Précis</a:t>
              </a:r>
              <a:endParaRPr lang="fr-FR" dirty="0"/>
            </a:p>
          </p:txBody>
        </p:sp>
      </p:grpSp>
      <p:sp>
        <p:nvSpPr>
          <p:cNvPr id="23" name="Rectangle 22"/>
          <p:cNvSpPr/>
          <p:nvPr/>
        </p:nvSpPr>
        <p:spPr>
          <a:xfrm>
            <a:off x="6362507" y="5745804"/>
            <a:ext cx="4333933" cy="646331"/>
          </a:xfrm>
          <a:prstGeom prst="rect">
            <a:avLst/>
          </a:prstGeom>
        </p:spPr>
        <p:txBody>
          <a:bodyPr wrap="square">
            <a:spAutoFit/>
          </a:bodyPr>
          <a:lstStyle/>
          <a:p>
            <a:pPr marL="285750" indent="-285750">
              <a:buFont typeface="Wingdings" panose="05000000000000000000" pitchFamily="2" charset="2"/>
              <a:buChar char="ü"/>
            </a:pPr>
            <a:r>
              <a:rPr lang="fr-FR" dirty="0" smtClean="0"/>
              <a:t>Résolution dans la base modale </a:t>
            </a:r>
            <a:br>
              <a:rPr lang="fr-FR" dirty="0" smtClean="0"/>
            </a:br>
            <a:r>
              <a:rPr lang="fr-FR" dirty="0" smtClean="0"/>
              <a:t>(</a:t>
            </a:r>
            <a:r>
              <a:rPr lang="fr-FR" b="1" dirty="0" smtClean="0"/>
              <a:t>réduction du temps de calcul</a:t>
            </a:r>
            <a:r>
              <a:rPr lang="fr-FR" dirty="0" smtClean="0"/>
              <a:t>)</a:t>
            </a:r>
            <a:endParaRPr lang="fr-FR" dirty="0"/>
          </a:p>
        </p:txBody>
      </p:sp>
      <p:grpSp>
        <p:nvGrpSpPr>
          <p:cNvPr id="26" name="Groupe 25"/>
          <p:cNvGrpSpPr/>
          <p:nvPr/>
        </p:nvGrpSpPr>
        <p:grpSpPr>
          <a:xfrm>
            <a:off x="664523" y="4293561"/>
            <a:ext cx="4738727" cy="2194774"/>
            <a:chOff x="664523" y="4293561"/>
            <a:chExt cx="4738727" cy="2194774"/>
          </a:xfrm>
        </p:grpSpPr>
        <p:grpSp>
          <p:nvGrpSpPr>
            <p:cNvPr id="25" name="Groupe 24"/>
            <p:cNvGrpSpPr/>
            <p:nvPr/>
          </p:nvGrpSpPr>
          <p:grpSpPr>
            <a:xfrm>
              <a:off x="664523" y="4293561"/>
              <a:ext cx="4738727" cy="2194774"/>
              <a:chOff x="664523" y="4293561"/>
              <a:chExt cx="4738727" cy="2194774"/>
            </a:xfrm>
          </p:grpSpPr>
          <p:sp>
            <p:nvSpPr>
              <p:cNvPr id="125" name="Rectangle 124"/>
              <p:cNvSpPr/>
              <p:nvPr/>
            </p:nvSpPr>
            <p:spPr>
              <a:xfrm>
                <a:off x="749300" y="4293561"/>
                <a:ext cx="4653950" cy="21947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4" name="Rectangle 13"/>
              <p:cNvSpPr/>
              <p:nvPr/>
            </p:nvSpPr>
            <p:spPr>
              <a:xfrm>
                <a:off x="664523" y="4345035"/>
                <a:ext cx="4719052" cy="400110"/>
              </a:xfrm>
              <a:prstGeom prst="rect">
                <a:avLst/>
              </a:prstGeom>
            </p:spPr>
            <p:txBody>
              <a:bodyPr wrap="square">
                <a:spAutoFit/>
              </a:bodyPr>
              <a:lstStyle/>
              <a:p>
                <a:pPr marL="627063" lvl="1" indent="-285750">
                  <a:buFont typeface="Arial" panose="020B0604020202020204" pitchFamily="34" charset="0"/>
                  <a:buChar char="•"/>
                </a:pPr>
                <a:r>
                  <a:rPr lang="fr-FR" sz="2000" dirty="0" smtClean="0"/>
                  <a:t>Modèle à quatre degrés de liberté</a:t>
                </a:r>
                <a:endParaRPr lang="fr-FR" sz="2000" dirty="0"/>
              </a:p>
            </p:txBody>
          </p:sp>
        </p:grpSp>
        <p:sp>
          <p:nvSpPr>
            <p:cNvPr id="15" name="ZoneTexte 14"/>
            <p:cNvSpPr txBox="1"/>
            <p:nvPr/>
          </p:nvSpPr>
          <p:spPr>
            <a:xfrm>
              <a:off x="848056" y="6023378"/>
              <a:ext cx="1854995" cy="369332"/>
            </a:xfrm>
            <a:prstGeom prst="rect">
              <a:avLst/>
            </a:prstGeom>
            <a:noFill/>
          </p:spPr>
          <p:txBody>
            <a:bodyPr wrap="none" rtlCol="0">
              <a:spAutoFit/>
            </a:bodyPr>
            <a:lstStyle/>
            <a:p>
              <a:pPr marL="285750" indent="-285750">
                <a:buFont typeface="Wingdings" panose="05000000000000000000" pitchFamily="2" charset="2"/>
                <a:buChar char="ü"/>
              </a:pPr>
              <a:r>
                <a:rPr lang="fr-FR" dirty="0"/>
                <a:t>m</a:t>
              </a:r>
              <a:r>
                <a:rPr lang="fr-FR" dirty="0" smtClean="0"/>
                <a:t>odèle simple</a:t>
              </a:r>
              <a:endParaRPr lang="fr-FR" dirty="0"/>
            </a:p>
          </p:txBody>
        </p:sp>
        <p:sp>
          <p:nvSpPr>
            <p:cNvPr id="131" name="ZoneTexte 130"/>
            <p:cNvSpPr txBox="1"/>
            <p:nvPr/>
          </p:nvSpPr>
          <p:spPr>
            <a:xfrm>
              <a:off x="848056" y="5326217"/>
              <a:ext cx="4462484" cy="646331"/>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avec l’approche de masse concentre</a:t>
              </a:r>
              <a:endParaRPr lang="fr-FR" dirty="0"/>
            </a:p>
          </p:txBody>
        </p:sp>
        <p:sp>
          <p:nvSpPr>
            <p:cNvPr id="132" name="ZoneTexte 131"/>
            <p:cNvSpPr txBox="1"/>
            <p:nvPr/>
          </p:nvSpPr>
          <p:spPr>
            <a:xfrm>
              <a:off x="848056" y="4848144"/>
              <a:ext cx="3673143"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Résolution rapide </a:t>
              </a:r>
              <a:endParaRPr lang="fr-FR" dirty="0"/>
            </a:p>
          </p:txBody>
        </p:sp>
      </p:grpSp>
      <p:grpSp>
        <p:nvGrpSpPr>
          <p:cNvPr id="136" name="Groupe 135"/>
          <p:cNvGrpSpPr/>
          <p:nvPr/>
        </p:nvGrpSpPr>
        <p:grpSpPr>
          <a:xfrm>
            <a:off x="727720" y="2462495"/>
            <a:ext cx="4697110" cy="1444216"/>
            <a:chOff x="1689703" y="1520615"/>
            <a:chExt cx="4697110" cy="1444216"/>
          </a:xfrm>
        </p:grpSpPr>
        <p:grpSp>
          <p:nvGrpSpPr>
            <p:cNvPr id="137" name="Groupe 136"/>
            <p:cNvGrpSpPr/>
            <p:nvPr/>
          </p:nvGrpSpPr>
          <p:grpSpPr>
            <a:xfrm>
              <a:off x="1768875" y="1686620"/>
              <a:ext cx="4617938" cy="1135612"/>
              <a:chOff x="4866512" y="4558841"/>
              <a:chExt cx="4617938" cy="1135612"/>
            </a:xfrm>
          </p:grpSpPr>
          <p:grpSp>
            <p:nvGrpSpPr>
              <p:cNvPr id="162" name="Groupe 161"/>
              <p:cNvGrpSpPr/>
              <p:nvPr/>
            </p:nvGrpSpPr>
            <p:grpSpPr>
              <a:xfrm>
                <a:off x="4866512" y="4558841"/>
                <a:ext cx="4371501" cy="697866"/>
                <a:chOff x="2073558" y="2233631"/>
                <a:chExt cx="4371501" cy="697866"/>
              </a:xfrm>
            </p:grpSpPr>
            <p:sp>
              <p:nvSpPr>
                <p:cNvPr id="164" name="Rectangle 163"/>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7" name="Rectangle 166"/>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3" name="ZoneTexte 162"/>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39" name="Groupe 138"/>
            <p:cNvGrpSpPr/>
            <p:nvPr/>
          </p:nvGrpSpPr>
          <p:grpSpPr>
            <a:xfrm>
              <a:off x="1912966" y="1593480"/>
              <a:ext cx="3478059" cy="1371351"/>
              <a:chOff x="2348231" y="2146718"/>
              <a:chExt cx="3478059" cy="1371351"/>
            </a:xfrm>
          </p:grpSpPr>
          <p:sp>
            <p:nvSpPr>
              <p:cNvPr id="151" name="Rectangle 150"/>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5" name="Rectangle 154"/>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ZoneTexte 156"/>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60" name="ZoneTexte 159"/>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43" name="Groupe 142"/>
            <p:cNvGrpSpPr/>
            <p:nvPr/>
          </p:nvGrpSpPr>
          <p:grpSpPr>
            <a:xfrm>
              <a:off x="1689703" y="1520615"/>
              <a:ext cx="4697110" cy="634187"/>
              <a:chOff x="1857802" y="3085110"/>
              <a:chExt cx="4697110" cy="634187"/>
            </a:xfrm>
          </p:grpSpPr>
          <p:sp>
            <p:nvSpPr>
              <p:cNvPr id="144" name="Ellipse 143"/>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46" name="Connecteur droit 14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0" name="ZoneTexte 149"/>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grpSp>
        <p:nvGrpSpPr>
          <p:cNvPr id="183" name="Groupe 182"/>
          <p:cNvGrpSpPr/>
          <p:nvPr/>
        </p:nvGrpSpPr>
        <p:grpSpPr>
          <a:xfrm>
            <a:off x="6362507" y="2517207"/>
            <a:ext cx="4692949" cy="1333010"/>
            <a:chOff x="3293389" y="638178"/>
            <a:chExt cx="4692949" cy="1333010"/>
          </a:xfrm>
        </p:grpSpPr>
        <p:grpSp>
          <p:nvGrpSpPr>
            <p:cNvPr id="184" name="Groupe 183"/>
            <p:cNvGrpSpPr/>
            <p:nvPr/>
          </p:nvGrpSpPr>
          <p:grpSpPr>
            <a:xfrm>
              <a:off x="3384783" y="729574"/>
              <a:ext cx="4601555" cy="1122548"/>
              <a:chOff x="4866512" y="4558841"/>
              <a:chExt cx="4601555" cy="1122548"/>
            </a:xfrm>
          </p:grpSpPr>
          <p:grpSp>
            <p:nvGrpSpPr>
              <p:cNvPr id="207" name="Groupe 206"/>
              <p:cNvGrpSpPr/>
              <p:nvPr/>
            </p:nvGrpSpPr>
            <p:grpSpPr>
              <a:xfrm>
                <a:off x="4866512" y="4558841"/>
                <a:ext cx="4382245" cy="697866"/>
                <a:chOff x="2073558" y="2233631"/>
                <a:chExt cx="4382245" cy="697866"/>
              </a:xfrm>
            </p:grpSpPr>
            <p:sp>
              <p:nvSpPr>
                <p:cNvPr id="209" name="Rectangle 208"/>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08" name="ZoneTexte 207"/>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85" name="Groupe 184"/>
            <p:cNvGrpSpPr/>
            <p:nvPr/>
          </p:nvGrpSpPr>
          <p:grpSpPr>
            <a:xfrm>
              <a:off x="3570046" y="638178"/>
              <a:ext cx="3492359" cy="1333010"/>
              <a:chOff x="2361012" y="2146718"/>
              <a:chExt cx="3492359" cy="1333010"/>
            </a:xfrm>
          </p:grpSpPr>
          <p:sp>
            <p:nvSpPr>
              <p:cNvPr id="203" name="Rectangle 202"/>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4" name="Rectangle 203"/>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 name="ZoneTexte 204"/>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06" name="ZoneTexte 205"/>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6" name="Groupe 185"/>
            <p:cNvGrpSpPr/>
            <p:nvPr/>
          </p:nvGrpSpPr>
          <p:grpSpPr>
            <a:xfrm>
              <a:off x="3293389" y="991746"/>
              <a:ext cx="4373594" cy="202786"/>
              <a:chOff x="3982460" y="5014683"/>
              <a:chExt cx="4373594" cy="202786"/>
            </a:xfrm>
          </p:grpSpPr>
          <p:grpSp>
            <p:nvGrpSpPr>
              <p:cNvPr id="187" name="Groupe 186"/>
              <p:cNvGrpSpPr/>
              <p:nvPr/>
            </p:nvGrpSpPr>
            <p:grpSpPr>
              <a:xfrm>
                <a:off x="3982460" y="5014683"/>
                <a:ext cx="4373594" cy="202786"/>
                <a:chOff x="2559069" y="5007320"/>
                <a:chExt cx="4373594" cy="202786"/>
              </a:xfrm>
            </p:grpSpPr>
            <p:sp>
              <p:nvSpPr>
                <p:cNvPr id="195" name="Ellipse 194"/>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6" name="Ellipse 195"/>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7" name="Ellipse 196"/>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8" name="Ellipse 197"/>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9" name="Ellipse 198"/>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0" name="Ellipse 199"/>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1" name="Ellipse 200"/>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2" name="Ellipse 201"/>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8" name="Connecteur droit 187"/>
              <p:cNvCxnSpPr>
                <a:stCxn id="202" idx="6"/>
                <a:endCxn id="201"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Connecteur droit 188"/>
              <p:cNvCxnSpPr>
                <a:stCxn id="201" idx="6"/>
                <a:endCxn id="200"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Connecteur droit 189"/>
              <p:cNvCxnSpPr>
                <a:stCxn id="200" idx="6"/>
                <a:endCxn id="199"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Connecteur droit 190"/>
              <p:cNvCxnSpPr>
                <a:stCxn id="199" idx="6"/>
                <a:endCxn id="198"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Connecteur droit 191"/>
              <p:cNvCxnSpPr>
                <a:stCxn id="198" idx="6"/>
                <a:endCxn id="197"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Connecteur droit 192"/>
              <p:cNvCxnSpPr>
                <a:stCxn id="197" idx="6"/>
                <a:endCxn id="196"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Connecteur droit 193"/>
              <p:cNvCxnSpPr>
                <a:stCxn id="196" idx="6"/>
                <a:endCxn id="195"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9" name="Connecteur droit 28"/>
          <p:cNvCxnSpPr/>
          <p:nvPr/>
        </p:nvCxnSpPr>
        <p:spPr>
          <a:xfrm>
            <a:off x="5786258" y="2362200"/>
            <a:ext cx="0" cy="4126135"/>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graphicFrame>
            <p:nvGraphicFramePr>
              <p:cNvPr id="230" name="Tableau 229"/>
              <p:cNvGraphicFramePr>
                <a:graphicFrameLocks noGrp="1"/>
              </p:cNvGraphicFramePr>
              <p:nvPr>
                <p:extLst>
                  <p:ext uri="{D42A27DB-BD31-4B8C-83A1-F6EECF244321}">
                    <p14:modId xmlns:p14="http://schemas.microsoft.com/office/powerpoint/2010/main" val="3401183708"/>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65225">
                    <a:tc>
                      <a:txBody>
                        <a:bodyPr/>
                        <a:lstStyle/>
                        <a:p>
                          <a:pPr algn="ctr"/>
                          <a:r>
                            <a:rPr lang="fr-FR" altLang="zh-CN" sz="1200" b="1"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𝑨</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𝐕</m:t>
                              </m:r>
                            </m:oMath>
                          </a14:m>
                          <a:endParaRPr lang="fr-FR" sz="1200" b="1" noProof="0" dirty="0">
                            <a:solidFill>
                              <a:srgbClr val="BFBFBF"/>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rgbClr val="BFBFBF"/>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rgbClr val="BFBFBF"/>
                                  </a:solidFill>
                                  <a:latin typeface="Cambria Math" panose="02040503050406030204" pitchFamily="18" charset="0"/>
                                  <a:cs typeface="Times New Roman" panose="02020603050405020304" pitchFamily="18" charset="0"/>
                                </a:rPr>
                                <m:t>𝐕</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rgbClr val="BFBFBF"/>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rgbClr val="BFBFBF"/>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mc:Choice>
        <mc:Fallback>
          <p:graphicFrame>
            <p:nvGraphicFramePr>
              <p:cNvPr id="230" name="Tableau 229"/>
              <p:cNvGraphicFramePr>
                <a:graphicFrameLocks noGrp="1"/>
              </p:cNvGraphicFramePr>
              <p:nvPr>
                <p:extLst>
                  <p:ext uri="{D42A27DB-BD31-4B8C-83A1-F6EECF244321}">
                    <p14:modId xmlns:p14="http://schemas.microsoft.com/office/powerpoint/2010/main" val="3401183708"/>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13"/>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13"/>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13"/>
                          <a:stretch>
                            <a:fillRect l="-171787" r="-313" b="-17391"/>
                          </a:stretch>
                        </a:blipFill>
                      </a:tcPr>
                    </a:tc>
                    <a:extLst>
                      <a:ext uri="{0D108BD9-81ED-4DB2-BD59-A6C34878D82A}">
                        <a16:rowId xmlns:a16="http://schemas.microsoft.com/office/drawing/2014/main" xmlns="" val="10000"/>
                      </a:ext>
                    </a:extLst>
                  </a:tr>
                </a:tbl>
              </a:graphicData>
            </a:graphic>
          </p:graphicFrame>
        </mc:Fallback>
      </mc:AlternateContent>
    </p:spTree>
    <p:extLst>
      <p:ext uri="{BB962C8B-B14F-4D97-AF65-F5344CB8AC3E}">
        <p14:creationId xmlns:p14="http://schemas.microsoft.com/office/powerpoint/2010/main" val="42162425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 name="Groupe 1"/>
          <p:cNvGrpSpPr/>
          <p:nvPr/>
        </p:nvGrpSpPr>
        <p:grpSpPr>
          <a:xfrm>
            <a:off x="6531967" y="2550570"/>
            <a:ext cx="5463129" cy="1633345"/>
            <a:chOff x="652789" y="2004177"/>
            <a:chExt cx="5463129" cy="1633345"/>
          </a:xfrm>
        </p:grpSpPr>
        <p:grpSp>
          <p:nvGrpSpPr>
            <p:cNvPr id="76" name="Groupe 75"/>
            <p:cNvGrpSpPr/>
            <p:nvPr/>
          </p:nvGrpSpPr>
          <p:grpSpPr>
            <a:xfrm>
              <a:off x="652789" y="2004177"/>
              <a:ext cx="5463129" cy="1633345"/>
              <a:chOff x="664523" y="4293561"/>
              <a:chExt cx="5463129" cy="1633345"/>
            </a:xfrm>
          </p:grpSpPr>
          <p:grpSp>
            <p:nvGrpSpPr>
              <p:cNvPr id="77" name="Groupe 76"/>
              <p:cNvGrpSpPr/>
              <p:nvPr/>
            </p:nvGrpSpPr>
            <p:grpSpPr>
              <a:xfrm>
                <a:off x="664523" y="4293561"/>
                <a:ext cx="5463129" cy="1633345"/>
                <a:chOff x="664523" y="4293561"/>
                <a:chExt cx="5463129" cy="1633345"/>
              </a:xfrm>
            </p:grpSpPr>
            <p:sp>
              <p:nvSpPr>
                <p:cNvPr id="81" name="Rectangle 80"/>
                <p:cNvSpPr/>
                <p:nvPr/>
              </p:nvSpPr>
              <p:spPr>
                <a:xfrm>
                  <a:off x="749299" y="4293561"/>
                  <a:ext cx="5378353" cy="16333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82" name="Rectangle 81"/>
                <p:cNvSpPr/>
                <p:nvPr/>
              </p:nvSpPr>
              <p:spPr>
                <a:xfrm>
                  <a:off x="664523" y="4345035"/>
                  <a:ext cx="4719052" cy="400110"/>
                </a:xfrm>
                <a:prstGeom prst="rect">
                  <a:avLst/>
                </a:prstGeom>
              </p:spPr>
              <p:txBody>
                <a:bodyPr wrap="square">
                  <a:spAutoFit/>
                </a:bodyPr>
                <a:lstStyle/>
                <a:p>
                  <a:pPr marL="627063" lvl="1" indent="-285750">
                    <a:buFont typeface="Arial" panose="020B0604020202020204" pitchFamily="34" charset="0"/>
                    <a:buChar char="•"/>
                  </a:pPr>
                  <a:r>
                    <a:rPr lang="fr-FR" sz="2000" b="1" dirty="0" smtClean="0"/>
                    <a:t>Approche linéaire</a:t>
                  </a:r>
                  <a:endParaRPr lang="fr-FR" sz="2000" b="1" dirty="0"/>
                </a:p>
              </p:txBody>
            </p:sp>
          </p:grpSp>
          <p:sp>
            <p:nvSpPr>
              <p:cNvPr id="79" name="ZoneTexte 78"/>
              <p:cNvSpPr txBox="1"/>
              <p:nvPr/>
            </p:nvSpPr>
            <p:spPr>
              <a:xfrm>
                <a:off x="848056" y="5432328"/>
                <a:ext cx="4462484"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Peu précis pour les grands déplacement</a:t>
                </a:r>
                <a:endParaRPr lang="fr-FR" dirty="0"/>
              </a:p>
            </p:txBody>
          </p:sp>
          <mc:AlternateContent xmlns:mc="http://schemas.openxmlformats.org/markup-compatibility/2006">
            <mc:Choice xmlns:a14="http://schemas.microsoft.com/office/drawing/2010/main" Requires="a14">
              <p:sp>
                <p:nvSpPr>
                  <p:cNvPr id="80" name="ZoneTexte 79"/>
                  <p:cNvSpPr txBox="1"/>
                  <p:nvPr/>
                </p:nvSpPr>
                <p:spPr>
                  <a:xfrm>
                    <a:off x="848056" y="4681074"/>
                    <a:ext cx="4748686"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coefficients dynamiques</a:t>
                    </a:r>
                    <a:endParaRPr lang="fr-FR" dirty="0"/>
                  </a:p>
                </p:txBody>
              </p:sp>
            </mc:Choice>
            <mc:Fallback>
              <p:sp>
                <p:nvSpPr>
                  <p:cNvPr id="80" name="ZoneTexte 79"/>
                  <p:cNvSpPr txBox="1">
                    <a:spLocks noRot="1" noChangeAspect="1" noMove="1" noResize="1" noEditPoints="1" noAdjustHandles="1" noChangeArrowheads="1" noChangeShapeType="1" noTextEdit="1"/>
                  </p:cNvSpPr>
                  <p:nvPr/>
                </p:nvSpPr>
                <p:spPr>
                  <a:xfrm>
                    <a:off x="848056" y="4681074"/>
                    <a:ext cx="4748686" cy="394210"/>
                  </a:xfrm>
                  <a:prstGeom prst="rect">
                    <a:avLst/>
                  </a:prstGeom>
                  <a:blipFill rotWithShape="0">
                    <a:blip r:embed="rId3"/>
                    <a:stretch>
                      <a:fillRect l="-899" t="-7692" b="-18462"/>
                    </a:stretch>
                  </a:blipFill>
                </p:spPr>
                <p:txBody>
                  <a:bodyPr/>
                  <a:lstStyle/>
                  <a:p>
                    <a:r>
                      <a:rPr lang="fr-FR">
                        <a:noFill/>
                      </a:rPr>
                      <a:t> </a:t>
                    </a:r>
                  </a:p>
                </p:txBody>
              </p:sp>
            </mc:Fallback>
          </mc:AlternateContent>
        </p:grpSp>
        <p:sp>
          <p:nvSpPr>
            <p:cNvPr id="83" name="ZoneTexte 82"/>
            <p:cNvSpPr txBox="1"/>
            <p:nvPr/>
          </p:nvSpPr>
          <p:spPr>
            <a:xfrm>
              <a:off x="836322" y="2780345"/>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Résolution très rapide</a:t>
              </a:r>
              <a:endParaRPr lang="fr-FR" dirty="0"/>
            </a:p>
          </p:txBody>
        </p:sp>
      </p:grpSp>
      <p:grpSp>
        <p:nvGrpSpPr>
          <p:cNvPr id="86" name="Groupe 85"/>
          <p:cNvGrpSpPr/>
          <p:nvPr/>
        </p:nvGrpSpPr>
        <p:grpSpPr>
          <a:xfrm>
            <a:off x="6533724" y="4481937"/>
            <a:ext cx="5505876" cy="1782086"/>
            <a:chOff x="652789" y="1991041"/>
            <a:chExt cx="5505876" cy="1782086"/>
          </a:xfrm>
        </p:grpSpPr>
        <p:grpSp>
          <p:nvGrpSpPr>
            <p:cNvPr id="87" name="Groupe 86"/>
            <p:cNvGrpSpPr/>
            <p:nvPr/>
          </p:nvGrpSpPr>
          <p:grpSpPr>
            <a:xfrm>
              <a:off x="652789" y="1991041"/>
              <a:ext cx="5461372" cy="1782086"/>
              <a:chOff x="664523" y="4280425"/>
              <a:chExt cx="5461372" cy="1782086"/>
            </a:xfrm>
          </p:grpSpPr>
          <p:grpSp>
            <p:nvGrpSpPr>
              <p:cNvPr id="89" name="Groupe 88"/>
              <p:cNvGrpSpPr/>
              <p:nvPr/>
            </p:nvGrpSpPr>
            <p:grpSpPr>
              <a:xfrm>
                <a:off x="664523" y="4280425"/>
                <a:ext cx="5461372" cy="1782086"/>
                <a:chOff x="664523" y="4280425"/>
                <a:chExt cx="5461372" cy="1782086"/>
              </a:xfrm>
            </p:grpSpPr>
            <p:sp>
              <p:nvSpPr>
                <p:cNvPr id="92" name="Rectangle 91"/>
                <p:cNvSpPr/>
                <p:nvPr/>
              </p:nvSpPr>
              <p:spPr>
                <a:xfrm>
                  <a:off x="704796" y="4280425"/>
                  <a:ext cx="5421099" cy="17820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93" name="Rectangle 92"/>
                <p:cNvSpPr/>
                <p:nvPr/>
              </p:nvSpPr>
              <p:spPr>
                <a:xfrm>
                  <a:off x="664523" y="4345035"/>
                  <a:ext cx="4719052" cy="400110"/>
                </a:xfrm>
                <a:prstGeom prst="rect">
                  <a:avLst/>
                </a:prstGeom>
              </p:spPr>
              <p:txBody>
                <a:bodyPr wrap="square">
                  <a:spAutoFit/>
                </a:bodyPr>
                <a:lstStyle/>
                <a:p>
                  <a:pPr marL="627063" lvl="1" indent="-285750">
                    <a:buFont typeface="Arial" panose="020B0604020202020204" pitchFamily="34" charset="0"/>
                    <a:buChar char="•"/>
                  </a:pPr>
                  <a:r>
                    <a:rPr lang="fr-FR" sz="2000" b="1" dirty="0" smtClean="0"/>
                    <a:t>Approche non-linéaire </a:t>
                  </a:r>
                  <a:endParaRPr lang="fr-FR" sz="2000" b="1" dirty="0"/>
                </a:p>
              </p:txBody>
            </p:sp>
          </p:grpSp>
          <p:sp>
            <p:nvSpPr>
              <p:cNvPr id="90" name="ZoneTexte 89"/>
              <p:cNvSpPr txBox="1"/>
              <p:nvPr/>
            </p:nvSpPr>
            <p:spPr>
              <a:xfrm>
                <a:off x="847557" y="5426935"/>
                <a:ext cx="1083988"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Précis</a:t>
                </a:r>
                <a:endParaRPr lang="fr-FR" dirty="0"/>
              </a:p>
            </p:txBody>
          </p:sp>
          <mc:AlternateContent xmlns:mc="http://schemas.openxmlformats.org/markup-compatibility/2006">
            <mc:Choice xmlns:a14="http://schemas.microsoft.com/office/drawing/2010/main" Requires="a14">
              <p:sp>
                <p:nvSpPr>
                  <p:cNvPr id="91" name="ZoneTexte 90"/>
                  <p:cNvSpPr txBox="1"/>
                  <p:nvPr/>
                </p:nvSpPr>
                <p:spPr>
                  <a:xfrm>
                    <a:off x="847807" y="4701255"/>
                    <a:ext cx="5278088"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modèle de palier (calcul THD) </a:t>
                    </a:r>
                    <a:endParaRPr lang="fr-FR" dirty="0"/>
                  </a:p>
                </p:txBody>
              </p:sp>
            </mc:Choice>
            <mc:Fallback>
              <p:sp>
                <p:nvSpPr>
                  <p:cNvPr id="91" name="ZoneTexte 90"/>
                  <p:cNvSpPr txBox="1">
                    <a:spLocks noRot="1" noChangeAspect="1" noMove="1" noResize="1" noEditPoints="1" noAdjustHandles="1" noChangeArrowheads="1" noChangeShapeType="1" noTextEdit="1"/>
                  </p:cNvSpPr>
                  <p:nvPr/>
                </p:nvSpPr>
                <p:spPr>
                  <a:xfrm>
                    <a:off x="847807" y="4701255"/>
                    <a:ext cx="5278088" cy="394210"/>
                  </a:xfrm>
                  <a:prstGeom prst="rect">
                    <a:avLst/>
                  </a:prstGeom>
                  <a:blipFill rotWithShape="0">
                    <a:blip r:embed="rId4"/>
                    <a:stretch>
                      <a:fillRect l="-808" t="-6154" b="-18462"/>
                    </a:stretch>
                  </a:blipFill>
                </p:spPr>
                <p:txBody>
                  <a:bodyPr/>
                  <a:lstStyle/>
                  <a:p>
                    <a:r>
                      <a:rPr lang="fr-FR">
                        <a:noFill/>
                      </a:rPr>
                      <a:t> </a:t>
                    </a:r>
                  </a:p>
                </p:txBody>
              </p:sp>
            </mc:Fallback>
          </mc:AlternateContent>
        </p:grpSp>
        <p:sp>
          <p:nvSpPr>
            <p:cNvPr id="88" name="ZoneTexte 87"/>
            <p:cNvSpPr txBox="1"/>
            <p:nvPr/>
          </p:nvSpPr>
          <p:spPr>
            <a:xfrm>
              <a:off x="836072" y="2799381"/>
              <a:ext cx="5322593"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temps de calcul important</a:t>
              </a:r>
              <a:endParaRPr lang="fr-FR" dirty="0"/>
            </a:p>
          </p:txBody>
        </p:sp>
      </p:grpSp>
      <p:sp>
        <p:nvSpPr>
          <p:cNvPr id="95" name="Rectangle 94"/>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mc:AlternateContent xmlns:mc="http://schemas.openxmlformats.org/markup-compatibility/2006">
        <mc:Choice xmlns:a14="http://schemas.microsoft.com/office/drawing/2010/main" Requires="a14">
          <p:sp>
            <p:nvSpPr>
              <p:cNvPr id="233" name="Rectangle 232"/>
              <p:cNvSpPr/>
              <p:nvPr/>
            </p:nvSpPr>
            <p:spPr>
              <a:xfrm>
                <a:off x="3408684" y="1668581"/>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p:sp>
            <p:nvSpPr>
              <p:cNvPr id="233" name="Rectangle 232"/>
              <p:cNvSpPr>
                <a:spLocks noRot="1" noChangeAspect="1" noMove="1" noResize="1" noEditPoints="1" noAdjustHandles="1" noChangeArrowheads="1" noChangeShapeType="1" noTextEdit="1"/>
              </p:cNvSpPr>
              <p:nvPr/>
            </p:nvSpPr>
            <p:spPr>
              <a:xfrm>
                <a:off x="3408684" y="1668581"/>
                <a:ext cx="4755148" cy="394210"/>
              </a:xfrm>
              <a:prstGeom prst="rect">
                <a:avLst/>
              </a:prstGeom>
              <a:blipFill rotWithShape="0">
                <a:blip r:embed="rId5"/>
                <a:stretch>
                  <a:fillRect b="-10938"/>
                </a:stretch>
              </a:blipFill>
            </p:spPr>
            <p:txBody>
              <a:bodyPr/>
              <a:lstStyle/>
              <a:p>
                <a:r>
                  <a:rPr lang="fr-FR">
                    <a:noFill/>
                  </a:rPr>
                  <a:t> </a:t>
                </a:r>
              </a:p>
            </p:txBody>
          </p:sp>
        </mc:Fallback>
      </mc:AlternateContent>
      <p:sp>
        <p:nvSpPr>
          <p:cNvPr id="234" name="ZoneTexte 233"/>
          <p:cNvSpPr txBox="1"/>
          <p:nvPr/>
        </p:nvSpPr>
        <p:spPr>
          <a:xfrm>
            <a:off x="749300" y="1142146"/>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sp>
        <p:nvSpPr>
          <p:cNvPr id="7" name="Ellipse 6"/>
          <p:cNvSpPr/>
          <p:nvPr/>
        </p:nvSpPr>
        <p:spPr>
          <a:xfrm>
            <a:off x="6564143" y="1341574"/>
            <a:ext cx="954257" cy="10106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mc:Choice xmlns:a14="http://schemas.microsoft.com/office/drawing/2010/main" Requires="a14">
          <p:sp>
            <p:nvSpPr>
              <p:cNvPr id="235" name="ZoneTexte 234"/>
              <p:cNvSpPr txBox="1"/>
              <p:nvPr/>
            </p:nvSpPr>
            <p:spPr>
              <a:xfrm>
                <a:off x="6716758" y="5935444"/>
                <a:ext cx="5043192"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avec le calcul du flux thermique </a:t>
                </a:r>
                <a14:m>
                  <m:oMath xmlns:m="http://schemas.openxmlformats.org/officeDocument/2006/math">
                    <m:r>
                      <a:rPr lang="fr-FR" b="1" i="1" dirty="0" smtClean="0">
                        <a:latin typeface="Cambria Math" panose="02040503050406030204" pitchFamily="18" charset="0"/>
                      </a:rPr>
                      <m:t>𝑸</m:t>
                    </m:r>
                  </m:oMath>
                </a14:m>
                <a:r>
                  <a:rPr lang="fr-FR" dirty="0" smtClean="0"/>
                  <a:t>  </a:t>
                </a:r>
                <a:endParaRPr lang="fr-FR" dirty="0"/>
              </a:p>
            </p:txBody>
          </p:sp>
        </mc:Choice>
        <mc:Fallback>
          <p:sp>
            <p:nvSpPr>
              <p:cNvPr id="235" name="ZoneTexte 234"/>
              <p:cNvSpPr txBox="1">
                <a:spLocks noRot="1" noChangeAspect="1" noMove="1" noResize="1" noEditPoints="1" noAdjustHandles="1" noChangeArrowheads="1" noChangeShapeType="1" noTextEdit="1"/>
              </p:cNvSpPr>
              <p:nvPr/>
            </p:nvSpPr>
            <p:spPr>
              <a:xfrm>
                <a:off x="6716758" y="5935444"/>
                <a:ext cx="5043192" cy="369332"/>
              </a:xfrm>
              <a:prstGeom prst="rect">
                <a:avLst/>
              </a:prstGeom>
              <a:blipFill rotWithShape="0">
                <a:blip r:embed="rId6"/>
                <a:stretch>
                  <a:fillRect l="-846" t="-10000" b="-26667"/>
                </a:stretch>
              </a:blipFill>
            </p:spPr>
            <p:txBody>
              <a:bodyPr/>
              <a:lstStyle/>
              <a:p>
                <a:r>
                  <a:rPr lang="fr-FR">
                    <a:noFill/>
                  </a:rPr>
                  <a:t> </a:t>
                </a:r>
              </a:p>
            </p:txBody>
          </p:sp>
        </mc:Fallback>
      </mc:AlternateContent>
      <p:grpSp>
        <p:nvGrpSpPr>
          <p:cNvPr id="9" name="Groupe 8"/>
          <p:cNvGrpSpPr/>
          <p:nvPr/>
        </p:nvGrpSpPr>
        <p:grpSpPr>
          <a:xfrm>
            <a:off x="603906" y="2411139"/>
            <a:ext cx="4697110" cy="1715551"/>
            <a:chOff x="603906" y="2411139"/>
            <a:chExt cx="4697110" cy="1715551"/>
          </a:xfrm>
        </p:grpSpPr>
        <p:grpSp>
          <p:nvGrpSpPr>
            <p:cNvPr id="156" name="Groupe 155"/>
            <p:cNvGrpSpPr/>
            <p:nvPr/>
          </p:nvGrpSpPr>
          <p:grpSpPr>
            <a:xfrm>
              <a:off x="603906" y="2682474"/>
              <a:ext cx="4697110" cy="1444216"/>
              <a:chOff x="1689703" y="1520615"/>
              <a:chExt cx="4697110" cy="1444216"/>
            </a:xfrm>
          </p:grpSpPr>
          <p:grpSp>
            <p:nvGrpSpPr>
              <p:cNvPr id="158" name="Groupe 157"/>
              <p:cNvGrpSpPr/>
              <p:nvPr/>
            </p:nvGrpSpPr>
            <p:grpSpPr>
              <a:xfrm>
                <a:off x="1768875" y="1686620"/>
                <a:ext cx="4617938" cy="1135612"/>
                <a:chOff x="4866512" y="4558841"/>
                <a:chExt cx="4617938" cy="1135612"/>
              </a:xfrm>
            </p:grpSpPr>
            <p:grpSp>
              <p:nvGrpSpPr>
                <p:cNvPr id="173" name="Groupe 172"/>
                <p:cNvGrpSpPr/>
                <p:nvPr/>
              </p:nvGrpSpPr>
              <p:grpSpPr>
                <a:xfrm>
                  <a:off x="4866512" y="4558841"/>
                  <a:ext cx="4371501" cy="697866"/>
                  <a:chOff x="2073558" y="2233631"/>
                  <a:chExt cx="4371501" cy="697866"/>
                </a:xfrm>
              </p:grpSpPr>
              <p:sp>
                <p:nvSpPr>
                  <p:cNvPr id="175" name="Rectangle 174"/>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6" name="Rectangle 175"/>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74" name="ZoneTexte 173"/>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59" name="Groupe 158"/>
              <p:cNvGrpSpPr/>
              <p:nvPr/>
            </p:nvGrpSpPr>
            <p:grpSpPr>
              <a:xfrm>
                <a:off x="1912966" y="1593480"/>
                <a:ext cx="3478059" cy="1371351"/>
                <a:chOff x="2348231" y="2146718"/>
                <a:chExt cx="3478059" cy="1371351"/>
              </a:xfrm>
            </p:grpSpPr>
            <p:sp>
              <p:nvSpPr>
                <p:cNvPr id="169" name="Rectangle 168"/>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Rectangle 169"/>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1" name="ZoneTexte 170"/>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72" name="ZoneTexte 171"/>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61" name="Groupe 160"/>
              <p:cNvGrpSpPr/>
              <p:nvPr/>
            </p:nvGrpSpPr>
            <p:grpSpPr>
              <a:xfrm>
                <a:off x="1689703" y="1520615"/>
                <a:ext cx="4697110" cy="634187"/>
                <a:chOff x="1857802" y="3085110"/>
                <a:chExt cx="4697110" cy="634187"/>
              </a:xfrm>
            </p:grpSpPr>
            <p:sp>
              <p:nvSpPr>
                <p:cNvPr id="165" name="Ellipse 164"/>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66" name="Connecteur droit 16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8" name="ZoneTexte 167"/>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sp>
          <p:nvSpPr>
            <p:cNvPr id="8" name="ZoneTexte 7"/>
            <p:cNvSpPr txBox="1"/>
            <p:nvPr/>
          </p:nvSpPr>
          <p:spPr>
            <a:xfrm>
              <a:off x="1524853" y="2411139"/>
              <a:ext cx="2363596" cy="369332"/>
            </a:xfrm>
            <a:prstGeom prst="rect">
              <a:avLst/>
            </a:prstGeom>
            <a:noFill/>
          </p:spPr>
          <p:txBody>
            <a:bodyPr wrap="none" rtlCol="0">
              <a:spAutoFit/>
            </a:bodyPr>
            <a:lstStyle/>
            <a:p>
              <a:r>
                <a:rPr lang="fr-FR" dirty="0" smtClean="0"/>
                <a:t>Modèle du rotor à 4ddl</a:t>
              </a:r>
              <a:endParaRPr lang="fr-FR" dirty="0"/>
            </a:p>
          </p:txBody>
        </p:sp>
      </p:grpSp>
      <p:grpSp>
        <p:nvGrpSpPr>
          <p:cNvPr id="13" name="Groupe 12"/>
          <p:cNvGrpSpPr/>
          <p:nvPr/>
        </p:nvGrpSpPr>
        <p:grpSpPr>
          <a:xfrm>
            <a:off x="541167" y="4481937"/>
            <a:ext cx="4692949" cy="1706681"/>
            <a:chOff x="541167" y="4481937"/>
            <a:chExt cx="4692949" cy="1706681"/>
          </a:xfrm>
        </p:grpSpPr>
        <p:grpSp>
          <p:nvGrpSpPr>
            <p:cNvPr id="177" name="Groupe 176"/>
            <p:cNvGrpSpPr/>
            <p:nvPr/>
          </p:nvGrpSpPr>
          <p:grpSpPr>
            <a:xfrm>
              <a:off x="541167" y="4855608"/>
              <a:ext cx="4692949" cy="1333010"/>
              <a:chOff x="3293389" y="638178"/>
              <a:chExt cx="4692949" cy="1333010"/>
            </a:xfrm>
          </p:grpSpPr>
          <p:grpSp>
            <p:nvGrpSpPr>
              <p:cNvPr id="178" name="Groupe 177"/>
              <p:cNvGrpSpPr/>
              <p:nvPr/>
            </p:nvGrpSpPr>
            <p:grpSpPr>
              <a:xfrm>
                <a:off x="3384783" y="729574"/>
                <a:ext cx="4601555" cy="1122548"/>
                <a:chOff x="4866512" y="4558841"/>
                <a:chExt cx="4601555" cy="1122548"/>
              </a:xfrm>
            </p:grpSpPr>
            <p:grpSp>
              <p:nvGrpSpPr>
                <p:cNvPr id="229" name="Groupe 228"/>
                <p:cNvGrpSpPr/>
                <p:nvPr/>
              </p:nvGrpSpPr>
              <p:grpSpPr>
                <a:xfrm>
                  <a:off x="4866512" y="4558841"/>
                  <a:ext cx="4382245" cy="697866"/>
                  <a:chOff x="2073558" y="2233631"/>
                  <a:chExt cx="4382245" cy="697866"/>
                </a:xfrm>
              </p:grpSpPr>
              <p:sp>
                <p:nvSpPr>
                  <p:cNvPr id="231" name="Rectangle 230"/>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2" name="Rectangle 231"/>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30" name="ZoneTexte 229"/>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79" name="Groupe 178"/>
              <p:cNvGrpSpPr/>
              <p:nvPr/>
            </p:nvGrpSpPr>
            <p:grpSpPr>
              <a:xfrm>
                <a:off x="3570046" y="638178"/>
                <a:ext cx="3492359" cy="1333010"/>
                <a:chOff x="2361012" y="2146718"/>
                <a:chExt cx="3492359" cy="1333010"/>
              </a:xfrm>
            </p:grpSpPr>
            <p:sp>
              <p:nvSpPr>
                <p:cNvPr id="225" name="Rectangle 224"/>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6" name="Rectangle 225"/>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7" name="ZoneTexte 226"/>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28" name="ZoneTexte 227"/>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0" name="Groupe 179"/>
              <p:cNvGrpSpPr/>
              <p:nvPr/>
            </p:nvGrpSpPr>
            <p:grpSpPr>
              <a:xfrm>
                <a:off x="3293389" y="991746"/>
                <a:ext cx="4373594" cy="202786"/>
                <a:chOff x="3982460" y="5014683"/>
                <a:chExt cx="4373594" cy="202786"/>
              </a:xfrm>
            </p:grpSpPr>
            <p:grpSp>
              <p:nvGrpSpPr>
                <p:cNvPr id="181" name="Groupe 180"/>
                <p:cNvGrpSpPr/>
                <p:nvPr/>
              </p:nvGrpSpPr>
              <p:grpSpPr>
                <a:xfrm>
                  <a:off x="3982460" y="5014683"/>
                  <a:ext cx="4373594" cy="202786"/>
                  <a:chOff x="2559069" y="5007320"/>
                  <a:chExt cx="4373594" cy="202786"/>
                </a:xfrm>
              </p:grpSpPr>
              <p:sp>
                <p:nvSpPr>
                  <p:cNvPr id="217" name="Ellipse 216"/>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8" name="Ellipse 217"/>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9" name="Ellipse 218"/>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0" name="Ellipse 219"/>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1" name="Ellipse 220"/>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2" name="Ellipse 221"/>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3" name="Ellipse 222"/>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4" name="Ellipse 223"/>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2" name="Connecteur droit 181"/>
                <p:cNvCxnSpPr>
                  <a:stCxn id="224" idx="6"/>
                  <a:endCxn id="223"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Connecteur droit 210"/>
                <p:cNvCxnSpPr>
                  <a:stCxn id="223" idx="6"/>
                  <a:endCxn id="222"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Connecteur droit 211"/>
                <p:cNvCxnSpPr>
                  <a:stCxn id="222" idx="6"/>
                  <a:endCxn id="221"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Connecteur droit 212"/>
                <p:cNvCxnSpPr>
                  <a:stCxn id="221" idx="6"/>
                  <a:endCxn id="220"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Connecteur droit 213"/>
                <p:cNvCxnSpPr>
                  <a:stCxn id="220" idx="6"/>
                  <a:endCxn id="219"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Connecteur droit 214"/>
                <p:cNvCxnSpPr>
                  <a:stCxn id="219" idx="6"/>
                  <a:endCxn id="218"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Connecteur droit 215"/>
                <p:cNvCxnSpPr>
                  <a:stCxn id="218" idx="6"/>
                  <a:endCxn id="217"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6" name="ZoneTexte 235"/>
            <p:cNvSpPr txBox="1"/>
            <p:nvPr/>
          </p:nvSpPr>
          <p:spPr>
            <a:xfrm>
              <a:off x="1487130" y="4481937"/>
              <a:ext cx="2368405" cy="369332"/>
            </a:xfrm>
            <a:prstGeom prst="rect">
              <a:avLst/>
            </a:prstGeom>
            <a:noFill/>
          </p:spPr>
          <p:txBody>
            <a:bodyPr wrap="none" rtlCol="0">
              <a:spAutoFit/>
            </a:bodyPr>
            <a:lstStyle/>
            <a:p>
              <a:r>
                <a:rPr lang="fr-FR" dirty="0" smtClean="0"/>
                <a:t>Modèle du rotor à </a:t>
              </a:r>
              <a:r>
                <a:rPr lang="fr-FR" dirty="0" err="1" smtClean="0"/>
                <a:t>nddl</a:t>
              </a:r>
              <a:endParaRPr lang="fr-FR" dirty="0"/>
            </a:p>
          </p:txBody>
        </p:sp>
      </p:grpSp>
      <p:grpSp>
        <p:nvGrpSpPr>
          <p:cNvPr id="27" name="Groupe 26"/>
          <p:cNvGrpSpPr/>
          <p:nvPr/>
        </p:nvGrpSpPr>
        <p:grpSpPr>
          <a:xfrm>
            <a:off x="5441897" y="3367243"/>
            <a:ext cx="1174846" cy="2005737"/>
            <a:chOff x="5441897" y="3367243"/>
            <a:chExt cx="1174846" cy="2005737"/>
          </a:xfrm>
        </p:grpSpPr>
        <p:cxnSp>
          <p:nvCxnSpPr>
            <p:cNvPr id="17" name="Connecteur droit avec flèche 16"/>
            <p:cNvCxnSpPr>
              <a:endCxn id="92" idx="1"/>
            </p:cNvCxnSpPr>
            <p:nvPr/>
          </p:nvCxnSpPr>
          <p:spPr>
            <a:xfrm>
              <a:off x="5441897" y="3533208"/>
              <a:ext cx="1132100" cy="18397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Connecteur droit avec flèche 236"/>
            <p:cNvCxnSpPr>
              <a:endCxn id="81" idx="1"/>
            </p:cNvCxnSpPr>
            <p:nvPr/>
          </p:nvCxnSpPr>
          <p:spPr>
            <a:xfrm flipV="1">
              <a:off x="5484642" y="3367243"/>
              <a:ext cx="1132101" cy="192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38" name="Groupe 237"/>
          <p:cNvGrpSpPr/>
          <p:nvPr/>
        </p:nvGrpSpPr>
        <p:grpSpPr>
          <a:xfrm>
            <a:off x="5246474" y="3367243"/>
            <a:ext cx="1370269" cy="2005737"/>
            <a:chOff x="5091636" y="3214843"/>
            <a:chExt cx="1514592" cy="2132759"/>
          </a:xfrm>
        </p:grpSpPr>
        <p:cxnSp>
          <p:nvCxnSpPr>
            <p:cNvPr id="239" name="Connecteur droit avec flèche 238"/>
            <p:cNvCxnSpPr>
              <a:endCxn id="92" idx="1"/>
            </p:cNvCxnSpPr>
            <p:nvPr/>
          </p:nvCxnSpPr>
          <p:spPr>
            <a:xfrm>
              <a:off x="5091636" y="5204713"/>
              <a:ext cx="1467344" cy="142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Connecteur droit avec flèche 239"/>
            <p:cNvCxnSpPr>
              <a:endCxn id="81" idx="1"/>
            </p:cNvCxnSpPr>
            <p:nvPr/>
          </p:nvCxnSpPr>
          <p:spPr>
            <a:xfrm flipV="1">
              <a:off x="5117210" y="3214843"/>
              <a:ext cx="1489018" cy="20188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44" name="Rectangle 243"/>
          <p:cNvSpPr/>
          <p:nvPr/>
        </p:nvSpPr>
        <p:spPr>
          <a:xfrm>
            <a:off x="10764242" y="4591608"/>
            <a:ext cx="827484" cy="3360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t>Choix</a:t>
            </a:r>
            <a:endParaRPr lang="fr-FR" dirty="0"/>
          </a:p>
        </p:txBody>
      </p:sp>
      <mc:AlternateContent xmlns:mc="http://schemas.openxmlformats.org/markup-compatibility/2006">
        <mc:Choice xmlns:a14="http://schemas.microsoft.com/office/drawing/2010/main" Requires="a14">
          <p:graphicFrame>
            <p:nvGraphicFramePr>
              <p:cNvPr id="246" name="Tableau 245"/>
              <p:cNvGraphicFramePr>
                <a:graphicFrameLocks noGrp="1"/>
              </p:cNvGraphicFramePr>
              <p:nvPr>
                <p:extLst>
                  <p:ext uri="{D42A27DB-BD31-4B8C-83A1-F6EECF244321}">
                    <p14:modId xmlns:p14="http://schemas.microsoft.com/office/powerpoint/2010/main" val="2565449695"/>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65225">
                    <a:tc>
                      <a:txBody>
                        <a:bodyPr/>
                        <a:lstStyle/>
                        <a:p>
                          <a:pPr algn="ctr"/>
                          <a:r>
                            <a:rPr lang="fr-FR" altLang="zh-CN" sz="1200" b="1"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𝑨</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𝐕</m:t>
                              </m:r>
                            </m:oMath>
                          </a14:m>
                          <a:endParaRPr lang="fr-FR" sz="1200" b="1" noProof="0" dirty="0">
                            <a:solidFill>
                              <a:srgbClr val="BFBFBF"/>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rgbClr val="BFBFBF"/>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rgbClr val="BFBFBF"/>
                                  </a:solidFill>
                                  <a:latin typeface="Cambria Math" panose="02040503050406030204" pitchFamily="18" charset="0"/>
                                  <a:cs typeface="Times New Roman" panose="02020603050405020304" pitchFamily="18" charset="0"/>
                                </a:rPr>
                                <m:t>𝐕</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rgbClr val="BFBFBF"/>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rgbClr val="BFBFBF"/>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mc:Choice>
        <mc:Fallback>
          <p:graphicFrame>
            <p:nvGraphicFramePr>
              <p:cNvPr id="246" name="Tableau 245"/>
              <p:cNvGraphicFramePr>
                <a:graphicFrameLocks noGrp="1"/>
              </p:cNvGraphicFramePr>
              <p:nvPr>
                <p:extLst>
                  <p:ext uri="{D42A27DB-BD31-4B8C-83A1-F6EECF244321}">
                    <p14:modId xmlns:p14="http://schemas.microsoft.com/office/powerpoint/2010/main" val="2565449695"/>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13"/>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13"/>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13"/>
                          <a:stretch>
                            <a:fillRect l="-171787" r="-313" b="-17391"/>
                          </a:stretch>
                        </a:blipFill>
                      </a:tcPr>
                    </a:tc>
                    <a:extLst>
                      <a:ext uri="{0D108BD9-81ED-4DB2-BD59-A6C34878D82A}">
                        <a16:rowId xmlns:a16="http://schemas.microsoft.com/office/drawing/2014/main" xmlns="" val="10000"/>
                      </a:ext>
                    </a:extLst>
                  </a:tr>
                </a:tbl>
              </a:graphicData>
            </a:graphic>
          </p:graphicFrame>
        </mc:Fallback>
      </mc:AlternateContent>
    </p:spTree>
    <p:extLst>
      <p:ext uri="{BB962C8B-B14F-4D97-AF65-F5344CB8AC3E}">
        <p14:creationId xmlns:p14="http://schemas.microsoft.com/office/powerpoint/2010/main" val="403139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8"/>
                                        </p:tgtEl>
                                        <p:attrNameLst>
                                          <p:attrName>style.visibility</p:attrName>
                                        </p:attrNameLst>
                                      </p:cBhvr>
                                      <p:to>
                                        <p:strVal val="visible"/>
                                      </p:to>
                                    </p:set>
                                    <p:animEffect transition="in" filter="fade">
                                      <p:cBhvr>
                                        <p:cTn id="12" dur="500"/>
                                        <p:tgtEl>
                                          <p:spTgt spid="2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4"/>
                                        </p:tgtEl>
                                        <p:attrNameLst>
                                          <p:attrName>style.visibility</p:attrName>
                                        </p:attrNameLst>
                                      </p:cBhvr>
                                      <p:to>
                                        <p:strVal val="visible"/>
                                      </p:to>
                                    </p:set>
                                    <p:animEffect transition="in" filter="fade">
                                      <p:cBhvr>
                                        <p:cTn id="2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9431667" cy="584775"/>
          </a:xfrm>
          <a:prstGeom prst="rect">
            <a:avLst/>
          </a:prstGeom>
        </p:spPr>
        <p:txBody>
          <a:bodyPr wrap="square">
            <a:spAutoFit/>
          </a:bodyPr>
          <a:lstStyle/>
          <a:p>
            <a:pPr marL="0" lvl="1"/>
            <a:r>
              <a:rPr lang="fr-FR" altLang="zh-CN" sz="3200" dirty="0" smtClean="0">
                <a:cs typeface="Arial" panose="020B0604020202020204" pitchFamily="34" charset="0"/>
              </a:rPr>
              <a:t>Résolution du modèle de la dynamique des rotors</a:t>
            </a:r>
            <a:r>
              <a:rPr lang="fr-FR" sz="3200" dirty="0" smtClean="0">
                <a:cs typeface="Arial" panose="020B0604020202020204" pitchFamily="34" charset="0"/>
              </a:rPr>
              <a:t>: </a:t>
            </a:r>
          </a:p>
        </p:txBody>
      </p:sp>
      <mc:AlternateContent xmlns:mc="http://schemas.openxmlformats.org/markup-compatibility/2006">
        <mc:Choice xmlns:a14="http://schemas.microsoft.com/office/drawing/2010/main" Requires="a14">
          <p:sp>
            <p:nvSpPr>
              <p:cNvPr id="25" name="Rectangle 24"/>
              <p:cNvSpPr/>
              <p:nvPr/>
            </p:nvSpPr>
            <p:spPr>
              <a:xfrm>
                <a:off x="3408684" y="1668581"/>
                <a:ext cx="5040482"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smtClean="0">
                              <a:latin typeface="Cambria Math" panose="02040503050406030204" pitchFamily="18" charset="0"/>
                            </a:rPr>
                            <m:t>𝑵𝑳</m:t>
                          </m:r>
                          <m:r>
                            <a:rPr lang="fr-FR" b="1" i="1" smtClean="0">
                              <a:latin typeface="Cambria Math" panose="02040503050406030204" pitchFamily="18" charset="0"/>
                            </a:rPr>
                            <m:t>_</m:t>
                          </m:r>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p:sp>
            <p:nvSpPr>
              <p:cNvPr id="25" name="Rectangle 24"/>
              <p:cNvSpPr>
                <a:spLocks noRot="1" noChangeAspect="1" noMove="1" noResize="1" noEditPoints="1" noAdjustHandles="1" noChangeArrowheads="1" noChangeShapeType="1" noTextEdit="1"/>
              </p:cNvSpPr>
              <p:nvPr/>
            </p:nvSpPr>
            <p:spPr>
              <a:xfrm>
                <a:off x="3408684" y="1668581"/>
                <a:ext cx="5040482" cy="394210"/>
              </a:xfrm>
              <a:prstGeom prst="rect">
                <a:avLst/>
              </a:prstGeom>
              <a:blipFill rotWithShape="0">
                <a:blip r:embed="rId3"/>
                <a:stretch>
                  <a:fillRect b="-10938"/>
                </a:stretch>
              </a:blipFill>
            </p:spPr>
            <p:txBody>
              <a:bodyPr/>
              <a:lstStyle/>
              <a:p>
                <a:r>
                  <a:rPr lang="fr-FR">
                    <a:noFill/>
                  </a:rPr>
                  <a:t> </a:t>
                </a:r>
              </a:p>
            </p:txBody>
          </p:sp>
        </mc:Fallback>
      </mc:AlternateContent>
      <p:sp>
        <p:nvSpPr>
          <p:cNvPr id="26" name="ZoneTexte 25"/>
          <p:cNvSpPr txBox="1"/>
          <p:nvPr/>
        </p:nvSpPr>
        <p:spPr>
          <a:xfrm>
            <a:off x="749300" y="1142146"/>
            <a:ext cx="4402167"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 non linéaire</a:t>
            </a:r>
            <a:endParaRPr lang="fr-FR" sz="2000" dirty="0"/>
          </a:p>
        </p:txBody>
      </p:sp>
      <p:grpSp>
        <p:nvGrpSpPr>
          <p:cNvPr id="28" name="Groupe 27"/>
          <p:cNvGrpSpPr/>
          <p:nvPr/>
        </p:nvGrpSpPr>
        <p:grpSpPr>
          <a:xfrm>
            <a:off x="385433" y="2314469"/>
            <a:ext cx="5227983" cy="4061453"/>
            <a:chOff x="652789" y="2004177"/>
            <a:chExt cx="5227983" cy="4061453"/>
          </a:xfrm>
        </p:grpSpPr>
        <p:grpSp>
          <p:nvGrpSpPr>
            <p:cNvPr id="31" name="Groupe 30"/>
            <p:cNvGrpSpPr/>
            <p:nvPr/>
          </p:nvGrpSpPr>
          <p:grpSpPr>
            <a:xfrm>
              <a:off x="652789" y="2004177"/>
              <a:ext cx="5227983" cy="4061453"/>
              <a:chOff x="664523" y="4293561"/>
              <a:chExt cx="5227983" cy="4061453"/>
            </a:xfrm>
          </p:grpSpPr>
          <p:sp>
            <p:nvSpPr>
              <p:cNvPr id="34" name="Rectangle 33"/>
              <p:cNvSpPr/>
              <p:nvPr/>
            </p:nvSpPr>
            <p:spPr>
              <a:xfrm>
                <a:off x="749299" y="4293561"/>
                <a:ext cx="5143207"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5" name="Rectangle 34"/>
              <p:cNvSpPr/>
              <p:nvPr/>
            </p:nvSpPr>
            <p:spPr>
              <a:xfrm>
                <a:off x="664523" y="4345035"/>
                <a:ext cx="4719052"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Intégration temporelle</a:t>
                </a:r>
                <a:endParaRPr lang="fr-FR" sz="2000" dirty="0"/>
              </a:p>
            </p:txBody>
          </p:sp>
        </p:grpSp>
        <p:sp>
          <p:nvSpPr>
            <p:cNvPr id="30" name="ZoneTexte 29"/>
            <p:cNvSpPr txBox="1"/>
            <p:nvPr/>
          </p:nvSpPr>
          <p:spPr>
            <a:xfrm>
              <a:off x="842039" y="2698760"/>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Schéma d’intégration temporelle mixte</a:t>
              </a:r>
              <a:endParaRPr lang="fr-FR" dirty="0"/>
            </a:p>
          </p:txBody>
        </p:sp>
      </p:grpSp>
      <p:sp>
        <p:nvSpPr>
          <p:cNvPr id="36" name="Rectangle 35"/>
          <p:cNvSpPr/>
          <p:nvPr/>
        </p:nvSpPr>
        <p:spPr>
          <a:xfrm>
            <a:off x="6248400" y="2314469"/>
            <a:ext cx="5600699"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7" name="Rectangle 36"/>
          <p:cNvSpPr/>
          <p:nvPr/>
        </p:nvSpPr>
        <p:spPr>
          <a:xfrm>
            <a:off x="6363008" y="2362807"/>
            <a:ext cx="5308291"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Solution périodique (vibrations synchrones)</a:t>
            </a:r>
            <a:endParaRPr lang="fr-FR" sz="2000" dirty="0"/>
          </a:p>
        </p:txBody>
      </p:sp>
      <p:grpSp>
        <p:nvGrpSpPr>
          <p:cNvPr id="9" name="Groupe 8"/>
          <p:cNvGrpSpPr/>
          <p:nvPr/>
        </p:nvGrpSpPr>
        <p:grpSpPr>
          <a:xfrm>
            <a:off x="756308" y="3639350"/>
            <a:ext cx="4341088" cy="923330"/>
            <a:chOff x="812080" y="3588387"/>
            <a:chExt cx="4341088" cy="923330"/>
          </a:xfrm>
        </p:grpSpPr>
        <p:sp>
          <p:nvSpPr>
            <p:cNvPr id="7" name="Rectangle 6"/>
            <p:cNvSpPr/>
            <p:nvPr/>
          </p:nvSpPr>
          <p:spPr>
            <a:xfrm>
              <a:off x="812080" y="3588387"/>
              <a:ext cx="1862308" cy="923330"/>
            </a:xfrm>
            <a:prstGeom prst="rect">
              <a:avLst/>
            </a:prstGeom>
          </p:spPr>
          <p:txBody>
            <a:bodyPr wrap="square">
              <a:spAutoFit/>
            </a:bodyPr>
            <a:lstStyle/>
            <a:p>
              <a:pPr algn="ctr"/>
              <a:r>
                <a:rPr kumimoji="1" lang="fr-FR" i="1" dirty="0">
                  <a:latin typeface="Times New Roman" panose="02020603050405020304" pitchFamily="18" charset="0"/>
                  <a:cs typeface="Times New Roman" panose="02020603050405020304" pitchFamily="18" charset="0"/>
                </a:rPr>
                <a:t>Schéma de </a:t>
              </a:r>
              <a:r>
                <a:rPr kumimoji="1" lang="fr-FR" i="1" dirty="0" smtClean="0">
                  <a:latin typeface="Times New Roman" panose="02020603050405020304" pitchFamily="18" charset="0"/>
                  <a:cs typeface="Times New Roman" panose="02020603050405020304" pitchFamily="18" charset="0"/>
                </a:rPr>
                <a:t>Newmark implicite</a:t>
              </a:r>
              <a:endParaRPr lang="fr-FR" i="1" dirty="0"/>
            </a:p>
          </p:txBody>
        </p:sp>
        <p:sp>
          <p:nvSpPr>
            <p:cNvPr id="39" name="Rectangle 38"/>
            <p:cNvSpPr/>
            <p:nvPr/>
          </p:nvSpPr>
          <p:spPr>
            <a:xfrm>
              <a:off x="3206082" y="3747861"/>
              <a:ext cx="1947086" cy="646331"/>
            </a:xfrm>
            <a:prstGeom prst="rect">
              <a:avLst/>
            </a:prstGeom>
          </p:spPr>
          <p:txBody>
            <a:bodyPr wrap="square">
              <a:spAutoFit/>
            </a:bodyPr>
            <a:lstStyle/>
            <a:p>
              <a:pPr algn="ctr"/>
              <a:r>
                <a:rPr kumimoji="1" lang="fr-FR" i="1" dirty="0" smtClean="0">
                  <a:latin typeface="Times New Roman" panose="02020603050405020304" pitchFamily="18" charset="0"/>
                  <a:cs typeface="Times New Roman" panose="02020603050405020304" pitchFamily="18" charset="0"/>
                </a:rPr>
                <a:t>Méthode de Newton </a:t>
              </a:r>
              <a:r>
                <a:rPr kumimoji="1" lang="fr-FR" i="1" dirty="0" err="1" smtClean="0">
                  <a:latin typeface="Times New Roman" panose="02020603050405020304" pitchFamily="18" charset="0"/>
                  <a:cs typeface="Times New Roman" panose="02020603050405020304" pitchFamily="18" charset="0"/>
                </a:rPr>
                <a:t>Raphson</a:t>
              </a:r>
              <a:endParaRPr lang="fr-FR" i="1" dirty="0"/>
            </a:p>
          </p:txBody>
        </p:sp>
        <p:sp>
          <p:nvSpPr>
            <p:cNvPr id="8" name="Plus 7"/>
            <p:cNvSpPr/>
            <p:nvPr/>
          </p:nvSpPr>
          <p:spPr>
            <a:xfrm>
              <a:off x="2600460" y="3851483"/>
              <a:ext cx="462866" cy="462866"/>
            </a:xfrm>
            <a:prstGeom prst="mathPlus">
              <a:avLst>
                <a:gd name="adj1" fmla="val 98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12" name="Connecteur droit avec flèche 11"/>
          <p:cNvCxnSpPr>
            <a:stCxn id="39" idx="2"/>
            <a:endCxn id="13" idx="0"/>
          </p:cNvCxnSpPr>
          <p:nvPr/>
        </p:nvCxnSpPr>
        <p:spPr>
          <a:xfrm flipH="1">
            <a:off x="3055385" y="4445155"/>
            <a:ext cx="1068468" cy="641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ZoneTexte 12"/>
          <p:cNvSpPr txBox="1"/>
          <p:nvPr/>
        </p:nvSpPr>
        <p:spPr>
          <a:xfrm>
            <a:off x="787400" y="5087115"/>
            <a:ext cx="4535969"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Traiter la non-linéarité du palier</a:t>
            </a:r>
          </a:p>
          <a:p>
            <a:pPr marL="285750" indent="-285750">
              <a:buFont typeface="Arial" panose="020B0604020202020204" pitchFamily="34" charset="0"/>
              <a:buChar char="•"/>
            </a:pPr>
            <a:r>
              <a:rPr lang="fr-FR" dirty="0" smtClean="0"/>
              <a:t> Mieux converger avec pas de temps grand</a:t>
            </a:r>
          </a:p>
          <a:p>
            <a:pPr marL="285750" indent="-285750">
              <a:buFont typeface="Arial" panose="020B0604020202020204" pitchFamily="34" charset="0"/>
              <a:buChar char="•"/>
            </a:pPr>
            <a:r>
              <a:rPr lang="fr-FR" dirty="0" smtClean="0"/>
              <a:t>Réduction du temps de calcul</a:t>
            </a:r>
            <a:endParaRPr lang="fr-FR" dirty="0"/>
          </a:p>
        </p:txBody>
      </p:sp>
      <mc:AlternateContent xmlns:mc="http://schemas.openxmlformats.org/markup-compatibility/2006">
        <mc:Choice xmlns:a14="http://schemas.microsoft.com/office/drawing/2010/main" Requires="a14">
          <p:sp>
            <p:nvSpPr>
              <p:cNvPr id="56" name="ZoneTexte 55"/>
              <p:cNvSpPr txBox="1"/>
              <p:nvPr/>
            </p:nvSpPr>
            <p:spPr>
              <a:xfrm>
                <a:off x="6363007" y="2865652"/>
                <a:ext cx="5686018" cy="1477328"/>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de shooting</a:t>
                </a:r>
              </a:p>
              <a:p>
                <a:pPr marL="742950" lvl="1" indent="-285750">
                  <a:buFont typeface="Arial" panose="020B0604020202020204" pitchFamily="34" charset="0"/>
                  <a:buChar char="•"/>
                </a:pPr>
                <a:r>
                  <a:rPr lang="fr-FR" dirty="0" smtClean="0"/>
                  <a:t>Corriger la position après une période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𝑟𝑜𝑡𝑎𝑡𝑖𝑜𝑛</m:t>
                        </m:r>
                      </m:sub>
                    </m:sSub>
                  </m:oMath>
                </a14:m>
                <a:r>
                  <a:rPr lang="fr-FR" dirty="0" smtClean="0"/>
                  <a:t> </a:t>
                </a:r>
              </a:p>
              <a:p>
                <a:pPr marL="742950" lvl="1" indent="-285750">
                  <a:buFont typeface="Arial" panose="020B0604020202020204" pitchFamily="34" charset="0"/>
                  <a:buChar char="•"/>
                </a:pPr>
                <a:r>
                  <a:rPr lang="fr-FR" dirty="0" smtClean="0"/>
                  <a:t>Vérifier la condition de périodicité </a:t>
                </a:r>
              </a:p>
              <a:p>
                <a:pPr marL="742950" lvl="1" indent="-285750">
                  <a:buFont typeface="Arial" panose="020B0604020202020204" pitchFamily="34" charset="0"/>
                  <a:buChar char="•"/>
                </a:pPr>
                <a:r>
                  <a:rPr lang="fr-FR" dirty="0"/>
                  <a:t>U</a:t>
                </a:r>
                <a:r>
                  <a:rPr lang="fr-FR" dirty="0" smtClean="0"/>
                  <a:t>tilisé dans le modèle non linéaire à 4DDL (nombre des inconnus faible)</a:t>
                </a:r>
                <a:endParaRPr lang="fr-FR" dirty="0"/>
              </a:p>
            </p:txBody>
          </p:sp>
        </mc:Choice>
        <mc:Fallback>
          <p:sp>
            <p:nvSpPr>
              <p:cNvPr id="56" name="ZoneTexte 55"/>
              <p:cNvSpPr txBox="1">
                <a:spLocks noRot="1" noChangeAspect="1" noMove="1" noResize="1" noEditPoints="1" noAdjustHandles="1" noChangeArrowheads="1" noChangeShapeType="1" noTextEdit="1"/>
              </p:cNvSpPr>
              <p:nvPr/>
            </p:nvSpPr>
            <p:spPr>
              <a:xfrm>
                <a:off x="6363007" y="2865652"/>
                <a:ext cx="5686018" cy="1477328"/>
              </a:xfrm>
              <a:prstGeom prst="rect">
                <a:avLst/>
              </a:prstGeom>
              <a:blipFill rotWithShape="0">
                <a:blip r:embed="rId4"/>
                <a:stretch>
                  <a:fillRect l="-750" t="-2066" b="-5785"/>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57" name="ZoneTexte 56"/>
              <p:cNvSpPr txBox="1"/>
              <p:nvPr/>
            </p:nvSpPr>
            <p:spPr>
              <a:xfrm>
                <a:off x="6391839" y="4342980"/>
                <a:ext cx="5000062" cy="2031325"/>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d’orbite</a:t>
                </a:r>
              </a:p>
              <a:p>
                <a:pPr marL="742950" lvl="1" indent="-285750">
                  <a:buFont typeface="Arial" panose="020B0604020202020204" pitchFamily="34" charset="0"/>
                  <a:buChar char="•"/>
                </a:pPr>
                <a:r>
                  <a:rPr lang="fr-FR" dirty="0" smtClean="0"/>
                  <a:t>Vérifier la condition de périodicité après  chaque période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𝑟𝑜𝑡𝑎𝑡𝑖𝑜𝑛</m:t>
                        </m:r>
                      </m:sub>
                    </m:sSub>
                  </m:oMath>
                </a14:m>
                <a:r>
                  <a:rPr lang="fr-FR" dirty="0" smtClean="0"/>
                  <a:t>  </a:t>
                </a:r>
              </a:p>
              <a:p>
                <a:pPr marL="742950" lvl="1" indent="-285750">
                  <a:buFont typeface="Arial" panose="020B0604020202020204" pitchFamily="34" charset="0"/>
                  <a:buChar char="•"/>
                </a:pPr>
                <a:r>
                  <a:rPr lang="fr-FR" dirty="0" smtClean="0"/>
                  <a:t>Efficace pour rotor très amorti et nombre des inconnus important.</a:t>
                </a:r>
                <a:r>
                  <a:rPr lang="fr-FR" dirty="0" smtClean="0">
                    <a:solidFill>
                      <a:schemeClr val="accent6">
                        <a:lumMod val="50000"/>
                      </a:schemeClr>
                    </a:solidFill>
                  </a:rPr>
                  <a:t>(</a:t>
                </a:r>
                <a:r>
                  <a:rPr lang="fr-FR" b="1" dirty="0" smtClean="0"/>
                  <a:t>réduction du temps de calcul</a:t>
                </a:r>
                <a:r>
                  <a:rPr lang="fr-FR" dirty="0" smtClean="0">
                    <a:solidFill>
                      <a:schemeClr val="accent6">
                        <a:lumMod val="50000"/>
                      </a:schemeClr>
                    </a:solidFill>
                  </a:rPr>
                  <a:t>)</a:t>
                </a:r>
              </a:p>
              <a:p>
                <a:pPr marL="742950" lvl="1" indent="-285750">
                  <a:buFont typeface="Arial" panose="020B0604020202020204" pitchFamily="34" charset="0"/>
                  <a:buChar char="•"/>
                </a:pPr>
                <a:r>
                  <a:rPr lang="fr-FR" dirty="0" smtClean="0"/>
                  <a:t>Utilisé dans le modèle non linéaire à NDDL.</a:t>
                </a:r>
                <a:endParaRPr lang="fr-FR" dirty="0"/>
              </a:p>
            </p:txBody>
          </p:sp>
        </mc:Choice>
        <mc:Fallback>
          <p:sp>
            <p:nvSpPr>
              <p:cNvPr id="57" name="ZoneTexte 56"/>
              <p:cNvSpPr txBox="1">
                <a:spLocks noRot="1" noChangeAspect="1" noMove="1" noResize="1" noEditPoints="1" noAdjustHandles="1" noChangeArrowheads="1" noChangeShapeType="1" noTextEdit="1"/>
              </p:cNvSpPr>
              <p:nvPr/>
            </p:nvSpPr>
            <p:spPr>
              <a:xfrm>
                <a:off x="6391839" y="4342980"/>
                <a:ext cx="5000062" cy="2031325"/>
              </a:xfrm>
              <a:prstGeom prst="rect">
                <a:avLst/>
              </a:prstGeom>
              <a:blipFill rotWithShape="0">
                <a:blip r:embed="rId5"/>
                <a:stretch>
                  <a:fillRect l="-854" t="-1497" b="-3593"/>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graphicFrame>
            <p:nvGraphicFramePr>
              <p:cNvPr id="59" name="Tableau 58"/>
              <p:cNvGraphicFramePr>
                <a:graphicFrameLocks noGrp="1"/>
              </p:cNvGraphicFramePr>
              <p:nvPr>
                <p:extLst>
                  <p:ext uri="{D42A27DB-BD31-4B8C-83A1-F6EECF244321}">
                    <p14:modId xmlns:p14="http://schemas.microsoft.com/office/powerpoint/2010/main" val="2565449695"/>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65225">
                    <a:tc>
                      <a:txBody>
                        <a:bodyPr/>
                        <a:lstStyle/>
                        <a:p>
                          <a:pPr algn="ctr"/>
                          <a:r>
                            <a:rPr lang="fr-FR" altLang="zh-CN" sz="1200" b="1"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𝑨</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𝐕</m:t>
                              </m:r>
                            </m:oMath>
                          </a14:m>
                          <a:endParaRPr lang="fr-FR" sz="1200" b="1" noProof="0" dirty="0">
                            <a:solidFill>
                              <a:srgbClr val="BFBFBF"/>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rgbClr val="BFBFBF"/>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rgbClr val="BFBFBF"/>
                                  </a:solidFill>
                                  <a:latin typeface="Cambria Math" panose="02040503050406030204" pitchFamily="18" charset="0"/>
                                  <a:cs typeface="Times New Roman" panose="02020603050405020304" pitchFamily="18" charset="0"/>
                                </a:rPr>
                                <m:t>𝐕</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rgbClr val="BFBFBF"/>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rgbClr val="BFBFBF"/>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mc:Choice>
        <mc:Fallback>
          <p:graphicFrame>
            <p:nvGraphicFramePr>
              <p:cNvPr id="59" name="Tableau 58"/>
              <p:cNvGraphicFramePr>
                <a:graphicFrameLocks noGrp="1"/>
              </p:cNvGraphicFramePr>
              <p:nvPr>
                <p:extLst>
                  <p:ext uri="{D42A27DB-BD31-4B8C-83A1-F6EECF244321}">
                    <p14:modId xmlns:p14="http://schemas.microsoft.com/office/powerpoint/2010/main" val="2565449695"/>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6"/>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6"/>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6"/>
                          <a:stretch>
                            <a:fillRect l="-171787" r="-313" b="-17391"/>
                          </a:stretch>
                        </a:blipFill>
                      </a:tcPr>
                    </a:tc>
                    <a:extLst>
                      <a:ext uri="{0D108BD9-81ED-4DB2-BD59-A6C34878D82A}">
                        <a16:rowId xmlns:a16="http://schemas.microsoft.com/office/drawing/2014/main" xmlns="" val="10000"/>
                      </a:ext>
                    </a:extLst>
                  </a:tr>
                </a:tbl>
              </a:graphicData>
            </a:graphic>
          </p:graphicFrame>
        </mc:Fallback>
      </mc:AlternateContent>
    </p:spTree>
    <p:extLst>
      <p:ext uri="{BB962C8B-B14F-4D97-AF65-F5344CB8AC3E}">
        <p14:creationId xmlns:p14="http://schemas.microsoft.com/office/powerpoint/2010/main" val="32475518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11549292" cy="584775"/>
          </a:xfrm>
          <a:prstGeom prst="rect">
            <a:avLst/>
          </a:prstGeom>
        </p:spPr>
        <p:txBody>
          <a:bodyPr wrap="square">
            <a:spAutoFit/>
          </a:bodyPr>
          <a:lstStyle/>
          <a:p>
            <a:pPr marL="0" lvl="1"/>
            <a:r>
              <a:rPr lang="fr-FR" sz="3200" dirty="0" smtClean="0">
                <a:cs typeface="Arial" panose="020B0604020202020204" pitchFamily="34" charset="0"/>
              </a:rPr>
              <a:t>Couplage entre </a:t>
            </a:r>
            <a:r>
              <a:rPr lang="fr-FR" sz="3200" dirty="0" err="1" smtClean="0">
                <a:cs typeface="Arial" panose="020B0604020202020204" pitchFamily="34" charset="0"/>
              </a:rPr>
              <a:t>thermohydrodynamique</a:t>
            </a:r>
            <a:r>
              <a:rPr lang="fr-FR" sz="3200" dirty="0" smtClean="0">
                <a:cs typeface="Arial" panose="020B0604020202020204" pitchFamily="34" charset="0"/>
              </a:rPr>
              <a:t> </a:t>
            </a:r>
            <a:r>
              <a:rPr lang="fr-FR" sz="3200" dirty="0">
                <a:cs typeface="Arial" panose="020B0604020202020204" pitchFamily="34" charset="0"/>
              </a:rPr>
              <a:t>–</a:t>
            </a:r>
            <a:r>
              <a:rPr lang="fr-FR" sz="3200" dirty="0" smtClean="0">
                <a:cs typeface="Arial" panose="020B0604020202020204" pitchFamily="34" charset="0"/>
              </a:rPr>
              <a:t> thermique </a:t>
            </a:r>
            <a:endParaRPr lang="fr-FR" sz="3200" dirty="0">
              <a:cs typeface="Arial" panose="020B0604020202020204" pitchFamily="34" charset="0"/>
            </a:endParaRPr>
          </a:p>
        </p:txBody>
      </p:sp>
      <mc:AlternateContent xmlns:mc="http://schemas.openxmlformats.org/markup-compatibility/2006">
        <mc:Choice xmlns:a14="http://schemas.microsoft.com/office/drawing/2010/main" Requires="a14">
          <p:graphicFrame>
            <p:nvGraphicFramePr>
              <p:cNvPr id="29" name="Tableau 28"/>
              <p:cNvGraphicFramePr>
                <a:graphicFrameLocks noGrp="1"/>
              </p:cNvGraphicFramePr>
              <p:nvPr>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65225">
                    <a:tc>
                      <a:txBody>
                        <a:bodyPr/>
                        <a:lstStyle/>
                        <a:p>
                          <a:pPr algn="ctr"/>
                          <a:r>
                            <a:rPr lang="fr-FR" altLang="zh-CN" sz="1200" b="0" noProof="0" dirty="0" smtClean="0">
                              <a:solidFill>
                                <a:srgbClr val="BFBFBF"/>
                              </a:solidFill>
                              <a:latin typeface="Times New Roman" panose="02020603050405020304" pitchFamily="18" charset="0"/>
                              <a:cs typeface="Times New Roman" panose="02020603050405020304" pitchFamily="18" charset="0"/>
                            </a:rPr>
                            <a:t>Effet  </a:t>
                          </a:r>
                          <a14:m>
                            <m:oMath xmlns:m="http://schemas.openxmlformats.org/officeDocument/2006/math">
                              <m:r>
                                <m:rPr>
                                  <m:sty m:val="p"/>
                                </m:rPr>
                                <a:rPr lang="fr-FR" altLang="zh-CN" sz="1200" b="0"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U</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𝐴</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fr-FR" altLang="zh-CN" sz="1200" b="0"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V</m:t>
                              </m:r>
                            </m:oMath>
                          </a14:m>
                          <a:endParaRPr lang="fr-FR" sz="1200" b="0" noProof="0" dirty="0">
                            <a:solidFill>
                              <a:srgbClr val="BFBFBF"/>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cs typeface="Times New Roman" panose="02020603050405020304" pitchFamily="18" charset="0"/>
                                </a:rPr>
                                <m:t>𝐕</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rgbClr val="BFBFBF"/>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mc:Choice>
        <mc:Fallback>
          <p:graphicFrame>
            <p:nvGraphicFramePr>
              <p:cNvPr id="29" name="Tableau 28"/>
              <p:cNvGraphicFramePr>
                <a:graphicFrameLocks noGrp="1"/>
              </p:cNvGraphicFramePr>
              <p:nvPr>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171787" r="-313" b="-17391"/>
                          </a:stretch>
                        </a:blipFill>
                      </a:tcPr>
                    </a:tc>
                    <a:extLst>
                      <a:ext uri="{0D108BD9-81ED-4DB2-BD59-A6C34878D82A}">
                        <a16:rowId xmlns:a16="http://schemas.microsoft.com/office/drawing/2014/main" xmlns="" val="10000"/>
                      </a:ext>
                    </a:extLst>
                  </a:tr>
                </a:tbl>
              </a:graphicData>
            </a:graphic>
          </p:graphicFrame>
        </mc:Fallback>
      </mc:AlternateContent>
      <p:sp>
        <p:nvSpPr>
          <p:cNvPr id="33" name="Arc 32"/>
          <p:cNvSpPr/>
          <p:nvPr/>
        </p:nvSpPr>
        <p:spPr>
          <a:xfrm>
            <a:off x="-2705942" y="-758843"/>
            <a:ext cx="6604151" cy="6604151"/>
          </a:xfrm>
          <a:prstGeom prst="arc">
            <a:avLst>
              <a:gd name="adj1" fmla="val 21548828"/>
              <a:gd name="adj2" fmla="val 5471460"/>
            </a:avLst>
          </a:prstGeom>
          <a:solidFill>
            <a:srgbClr val="9DC3E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34" name="ZoneTexte 33"/>
          <p:cNvSpPr txBox="1"/>
          <p:nvPr/>
        </p:nvSpPr>
        <p:spPr>
          <a:xfrm>
            <a:off x="-83696" y="5845308"/>
            <a:ext cx="2264532" cy="369332"/>
          </a:xfrm>
          <a:prstGeom prst="rect">
            <a:avLst/>
          </a:prstGeom>
          <a:noFill/>
        </p:spPr>
        <p:txBody>
          <a:bodyPr wrap="square" rtlCol="0">
            <a:spAutoFit/>
          </a:bodyPr>
          <a:lstStyle/>
          <a:p>
            <a:pPr algn="ctr"/>
            <a:r>
              <a:rPr lang="fr-FR" dirty="0" smtClean="0"/>
              <a:t>Palier</a:t>
            </a:r>
            <a:endParaRPr lang="fr-FR" dirty="0"/>
          </a:p>
        </p:txBody>
      </p:sp>
      <p:grpSp>
        <p:nvGrpSpPr>
          <p:cNvPr id="63" name="Groupe 62"/>
          <p:cNvGrpSpPr/>
          <p:nvPr/>
        </p:nvGrpSpPr>
        <p:grpSpPr>
          <a:xfrm>
            <a:off x="1210730" y="2567595"/>
            <a:ext cx="1940211" cy="2720048"/>
            <a:chOff x="1779818" y="2350575"/>
            <a:chExt cx="1940211" cy="2720048"/>
          </a:xfrm>
        </p:grpSpPr>
        <p:grpSp>
          <p:nvGrpSpPr>
            <p:cNvPr id="65" name="Groupe 64"/>
            <p:cNvGrpSpPr/>
            <p:nvPr/>
          </p:nvGrpSpPr>
          <p:grpSpPr>
            <a:xfrm>
              <a:off x="1779818" y="2350575"/>
              <a:ext cx="1940211" cy="2720048"/>
              <a:chOff x="6548210" y="4016596"/>
              <a:chExt cx="1480684" cy="2075822"/>
            </a:xfrm>
          </p:grpSpPr>
          <p:sp>
            <p:nvSpPr>
              <p:cNvPr id="72" name="Arc 71"/>
              <p:cNvSpPr/>
              <p:nvPr/>
            </p:nvSpPr>
            <p:spPr>
              <a:xfrm rot="10033282">
                <a:off x="6582473" y="4628749"/>
                <a:ext cx="1260000" cy="1260000"/>
              </a:xfrm>
              <a:prstGeom prst="arc">
                <a:avLst>
                  <a:gd name="adj1" fmla="val 17463835"/>
                  <a:gd name="adj2" fmla="val 20425042"/>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3" name="Ellipse 72"/>
              <p:cNvSpPr/>
              <p:nvPr/>
            </p:nvSpPr>
            <p:spPr>
              <a:xfrm>
                <a:off x="6588894" y="4332143"/>
                <a:ext cx="1440000" cy="14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ZoneTexte 73"/>
              <p:cNvSpPr txBox="1"/>
              <p:nvPr/>
            </p:nvSpPr>
            <p:spPr>
              <a:xfrm>
                <a:off x="6548210" y="5753864"/>
                <a:ext cx="504056" cy="338554"/>
              </a:xfrm>
              <a:prstGeom prst="rect">
                <a:avLst/>
              </a:prstGeom>
              <a:noFill/>
            </p:spPr>
            <p:txBody>
              <a:bodyPr wrap="square" rtlCol="0">
                <a:spAutoFit/>
              </a:bodyPr>
              <a:lstStyle/>
              <a:p>
                <a:pPr algn="ctr"/>
                <a:r>
                  <a:rPr lang="el-GR" sz="1600" dirty="0" smtClean="0"/>
                  <a:t>Ω</a:t>
                </a:r>
                <a:endParaRPr lang="fr-FR" sz="1600" dirty="0"/>
              </a:p>
            </p:txBody>
          </p:sp>
          <p:sp>
            <p:nvSpPr>
              <p:cNvPr id="75" name="ZoneTexte 74"/>
              <p:cNvSpPr txBox="1"/>
              <p:nvPr/>
            </p:nvSpPr>
            <p:spPr>
              <a:xfrm>
                <a:off x="6736007" y="4016596"/>
                <a:ext cx="831450" cy="281858"/>
              </a:xfrm>
              <a:prstGeom prst="rect">
                <a:avLst/>
              </a:prstGeom>
              <a:noFill/>
            </p:spPr>
            <p:txBody>
              <a:bodyPr wrap="square" rtlCol="0">
                <a:spAutoFit/>
              </a:bodyPr>
              <a:lstStyle/>
              <a:p>
                <a:pPr algn="ctr"/>
                <a:r>
                  <a:rPr lang="fr-FR" dirty="0" smtClean="0"/>
                  <a:t>Rotor</a:t>
                </a:r>
                <a:endParaRPr lang="fr-FR" sz="1400" dirty="0"/>
              </a:p>
            </p:txBody>
          </p:sp>
        </p:grpSp>
        <p:grpSp>
          <p:nvGrpSpPr>
            <p:cNvPr id="66" name="Groupe 65"/>
            <p:cNvGrpSpPr/>
            <p:nvPr/>
          </p:nvGrpSpPr>
          <p:grpSpPr>
            <a:xfrm>
              <a:off x="2149982" y="3318961"/>
              <a:ext cx="1511358" cy="712796"/>
              <a:chOff x="7878456" y="1649583"/>
              <a:chExt cx="1511358" cy="712796"/>
            </a:xfrm>
          </p:grpSpPr>
          <p:grpSp>
            <p:nvGrpSpPr>
              <p:cNvPr id="67" name="Groupe 66"/>
              <p:cNvGrpSpPr/>
              <p:nvPr/>
            </p:nvGrpSpPr>
            <p:grpSpPr>
              <a:xfrm>
                <a:off x="7878456" y="1878425"/>
                <a:ext cx="660490" cy="483954"/>
                <a:chOff x="3548449" y="3247321"/>
                <a:chExt cx="504056" cy="369332"/>
              </a:xfrm>
            </p:grpSpPr>
            <p:sp>
              <p:nvSpPr>
                <p:cNvPr id="69" name="ZoneTexte 68"/>
                <p:cNvSpPr txBox="1"/>
                <p:nvPr/>
              </p:nvSpPr>
              <p:spPr>
                <a:xfrm>
                  <a:off x="3548449" y="3247321"/>
                  <a:ext cx="504056" cy="369332"/>
                </a:xfrm>
                <a:prstGeom prst="rect">
                  <a:avLst/>
                </a:prstGeom>
                <a:noFill/>
              </p:spPr>
              <p:txBody>
                <a:bodyPr wrap="square" rtlCol="0">
                  <a:spAutoFit/>
                </a:bodyPr>
                <a:lstStyle/>
                <a:p>
                  <a:pPr algn="ctr"/>
                  <a:r>
                    <a:rPr lang="fr-FR" dirty="0" smtClean="0"/>
                    <a:t>O</a:t>
                  </a:r>
                  <a:r>
                    <a:rPr lang="fr-FR" baseline="-25000" dirty="0" smtClean="0"/>
                    <a:t>r</a:t>
                  </a:r>
                  <a:endParaRPr lang="fr-FR" baseline="-25000" dirty="0"/>
                </a:p>
              </p:txBody>
            </p:sp>
            <p:cxnSp>
              <p:nvCxnSpPr>
                <p:cNvPr id="70" name="Connecteur droit 69"/>
                <p:cNvCxnSpPr/>
                <p:nvPr/>
              </p:nvCxnSpPr>
              <p:spPr>
                <a:xfrm>
                  <a:off x="4016505" y="3336475"/>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Connecteur droit 70"/>
                <p:cNvCxnSpPr/>
                <p:nvPr/>
              </p:nvCxnSpPr>
              <p:spPr>
                <a:xfrm flipH="1">
                  <a:off x="3980505" y="3372475"/>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a:xfrm rot="20334638">
                <a:off x="9291237" y="1649583"/>
                <a:ext cx="98577" cy="184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13" name="Groupe 12"/>
          <p:cNvGrpSpPr/>
          <p:nvPr/>
        </p:nvGrpSpPr>
        <p:grpSpPr>
          <a:xfrm>
            <a:off x="1210730" y="2561075"/>
            <a:ext cx="1940211" cy="2720048"/>
            <a:chOff x="1779818" y="2350575"/>
            <a:chExt cx="1940211" cy="2720048"/>
          </a:xfrm>
        </p:grpSpPr>
        <p:grpSp>
          <p:nvGrpSpPr>
            <p:cNvPr id="45" name="Groupe 44"/>
            <p:cNvGrpSpPr/>
            <p:nvPr/>
          </p:nvGrpSpPr>
          <p:grpSpPr>
            <a:xfrm>
              <a:off x="1779818" y="2350575"/>
              <a:ext cx="1940211" cy="2720048"/>
              <a:chOff x="6548210" y="4016596"/>
              <a:chExt cx="1480684" cy="2075822"/>
            </a:xfrm>
          </p:grpSpPr>
          <p:sp>
            <p:nvSpPr>
              <p:cNvPr id="46" name="Arc 45"/>
              <p:cNvSpPr/>
              <p:nvPr/>
            </p:nvSpPr>
            <p:spPr>
              <a:xfrm rot="10033282">
                <a:off x="6582473" y="4628749"/>
                <a:ext cx="1260000" cy="1260000"/>
              </a:xfrm>
              <a:prstGeom prst="arc">
                <a:avLst>
                  <a:gd name="adj1" fmla="val 17463835"/>
                  <a:gd name="adj2" fmla="val 20425042"/>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7" name="Ellipse 46"/>
              <p:cNvSpPr/>
              <p:nvPr/>
            </p:nvSpPr>
            <p:spPr>
              <a:xfrm>
                <a:off x="6588894" y="4332143"/>
                <a:ext cx="1440000" cy="1440000"/>
              </a:xfrm>
              <a:prstGeom prst="ellipse">
                <a:avLst/>
              </a:prstGeom>
              <a:gradFill flip="none" rotWithShape="1">
                <a:gsLst>
                  <a:gs pos="0">
                    <a:srgbClr val="FF0000"/>
                  </a:gs>
                  <a:gs pos="70000">
                    <a:schemeClr val="bg1">
                      <a:shade val="67500"/>
                      <a:satMod val="115000"/>
                    </a:schemeClr>
                  </a:gs>
                  <a:gs pos="100000">
                    <a:schemeClr val="bg1"/>
                  </a:gs>
                </a:gsLst>
                <a:lin ang="135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ZoneTexte 47"/>
              <p:cNvSpPr txBox="1"/>
              <p:nvPr/>
            </p:nvSpPr>
            <p:spPr>
              <a:xfrm>
                <a:off x="6548210" y="5753864"/>
                <a:ext cx="504056" cy="338554"/>
              </a:xfrm>
              <a:prstGeom prst="rect">
                <a:avLst/>
              </a:prstGeom>
              <a:noFill/>
            </p:spPr>
            <p:txBody>
              <a:bodyPr wrap="square" rtlCol="0">
                <a:spAutoFit/>
              </a:bodyPr>
              <a:lstStyle/>
              <a:p>
                <a:pPr algn="ctr"/>
                <a:r>
                  <a:rPr lang="el-GR" sz="1600" dirty="0" smtClean="0"/>
                  <a:t>Ω</a:t>
                </a:r>
                <a:endParaRPr lang="fr-FR" sz="1600" dirty="0"/>
              </a:p>
            </p:txBody>
          </p:sp>
          <p:sp>
            <p:nvSpPr>
              <p:cNvPr id="49" name="ZoneTexte 48"/>
              <p:cNvSpPr txBox="1"/>
              <p:nvPr/>
            </p:nvSpPr>
            <p:spPr>
              <a:xfrm>
                <a:off x="6736007" y="4016596"/>
                <a:ext cx="831450" cy="281858"/>
              </a:xfrm>
              <a:prstGeom prst="rect">
                <a:avLst/>
              </a:prstGeom>
              <a:noFill/>
            </p:spPr>
            <p:txBody>
              <a:bodyPr wrap="square" rtlCol="0">
                <a:spAutoFit/>
              </a:bodyPr>
              <a:lstStyle/>
              <a:p>
                <a:pPr algn="ctr"/>
                <a:r>
                  <a:rPr lang="fr-FR" dirty="0" smtClean="0"/>
                  <a:t>Rotor</a:t>
                </a:r>
                <a:endParaRPr lang="fr-FR" sz="1400" dirty="0"/>
              </a:p>
            </p:txBody>
          </p:sp>
        </p:grpSp>
        <p:grpSp>
          <p:nvGrpSpPr>
            <p:cNvPr id="50" name="Groupe 49"/>
            <p:cNvGrpSpPr/>
            <p:nvPr/>
          </p:nvGrpSpPr>
          <p:grpSpPr>
            <a:xfrm>
              <a:off x="2149982" y="3318961"/>
              <a:ext cx="1511358" cy="712796"/>
              <a:chOff x="7878456" y="1649583"/>
              <a:chExt cx="1511358" cy="712796"/>
            </a:xfrm>
          </p:grpSpPr>
          <p:grpSp>
            <p:nvGrpSpPr>
              <p:cNvPr id="51" name="Groupe 50"/>
              <p:cNvGrpSpPr/>
              <p:nvPr/>
            </p:nvGrpSpPr>
            <p:grpSpPr>
              <a:xfrm>
                <a:off x="7878456" y="1878425"/>
                <a:ext cx="660490" cy="483954"/>
                <a:chOff x="3548449" y="3247321"/>
                <a:chExt cx="504056" cy="369332"/>
              </a:xfrm>
            </p:grpSpPr>
            <p:sp>
              <p:nvSpPr>
                <p:cNvPr id="53" name="ZoneTexte 52"/>
                <p:cNvSpPr txBox="1"/>
                <p:nvPr/>
              </p:nvSpPr>
              <p:spPr>
                <a:xfrm>
                  <a:off x="3548449" y="3247321"/>
                  <a:ext cx="504056" cy="369332"/>
                </a:xfrm>
                <a:prstGeom prst="rect">
                  <a:avLst/>
                </a:prstGeom>
                <a:noFill/>
              </p:spPr>
              <p:txBody>
                <a:bodyPr wrap="square" rtlCol="0">
                  <a:spAutoFit/>
                </a:bodyPr>
                <a:lstStyle/>
                <a:p>
                  <a:pPr algn="ctr"/>
                  <a:r>
                    <a:rPr lang="fr-FR" dirty="0" smtClean="0"/>
                    <a:t>O</a:t>
                  </a:r>
                  <a:r>
                    <a:rPr lang="fr-FR" baseline="-25000" dirty="0" smtClean="0"/>
                    <a:t>r</a:t>
                  </a:r>
                  <a:endParaRPr lang="fr-FR" baseline="-25000" dirty="0"/>
                </a:p>
              </p:txBody>
            </p:sp>
            <p:cxnSp>
              <p:nvCxnSpPr>
                <p:cNvPr id="54" name="Connecteur droit 53"/>
                <p:cNvCxnSpPr/>
                <p:nvPr/>
              </p:nvCxnSpPr>
              <p:spPr>
                <a:xfrm>
                  <a:off x="4016505" y="3336475"/>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flipH="1">
                  <a:off x="3980505" y="3372475"/>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 name="Rectangle 51"/>
              <p:cNvSpPr/>
              <p:nvPr/>
            </p:nvSpPr>
            <p:spPr>
              <a:xfrm rot="20334638">
                <a:off x="9291237" y="1649583"/>
                <a:ext cx="98577" cy="184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35" name="Groupe 34"/>
          <p:cNvGrpSpPr/>
          <p:nvPr/>
        </p:nvGrpSpPr>
        <p:grpSpPr>
          <a:xfrm>
            <a:off x="-1280237" y="1613185"/>
            <a:ext cx="5263726" cy="3090342"/>
            <a:chOff x="5179485" y="-450498"/>
            <a:chExt cx="5263726" cy="3090342"/>
          </a:xfrm>
        </p:grpSpPr>
        <p:sp>
          <p:nvSpPr>
            <p:cNvPr id="36" name="ZoneTexte 35"/>
            <p:cNvSpPr txBox="1"/>
            <p:nvPr/>
          </p:nvSpPr>
          <p:spPr>
            <a:xfrm>
              <a:off x="8698672" y="418123"/>
              <a:ext cx="1744539" cy="369332"/>
            </a:xfrm>
            <a:prstGeom prst="rect">
              <a:avLst/>
            </a:prstGeom>
            <a:noFill/>
          </p:spPr>
          <p:txBody>
            <a:bodyPr wrap="square" rtlCol="0">
              <a:spAutoFit/>
            </a:bodyPr>
            <a:lstStyle/>
            <a:p>
              <a:pPr algn="ctr"/>
              <a:r>
                <a:rPr lang="fr-FR" dirty="0" smtClean="0"/>
                <a:t>Orbite</a:t>
              </a:r>
              <a:endParaRPr lang="fr-FR" sz="1400" dirty="0"/>
            </a:p>
          </p:txBody>
        </p:sp>
        <p:sp>
          <p:nvSpPr>
            <p:cNvPr id="37" name="Arc 36"/>
            <p:cNvSpPr/>
            <p:nvPr/>
          </p:nvSpPr>
          <p:spPr>
            <a:xfrm rot="19200000">
              <a:off x="5179485" y="-450498"/>
              <a:ext cx="4184715" cy="3090342"/>
            </a:xfrm>
            <a:prstGeom prst="arc">
              <a:avLst>
                <a:gd name="adj1" fmla="val 1024850"/>
                <a:gd name="adj2" fmla="val 8363717"/>
              </a:avLst>
            </a:prstGeom>
            <a:ln w="19050">
              <a:solidFill>
                <a:schemeClr val="tx1"/>
              </a:solidFill>
              <a:prstDash val="dash"/>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15" name="Rectangle 14"/>
          <p:cNvSpPr/>
          <p:nvPr/>
        </p:nvSpPr>
        <p:spPr>
          <a:xfrm>
            <a:off x="213259" y="1538248"/>
            <a:ext cx="4323926" cy="707886"/>
          </a:xfrm>
          <a:prstGeom prst="rect">
            <a:avLst/>
          </a:prstGeom>
        </p:spPr>
        <p:txBody>
          <a:bodyPr wrap="square">
            <a:spAutoFit/>
          </a:bodyPr>
          <a:lstStyle/>
          <a:p>
            <a:pPr algn="ctr"/>
            <a:r>
              <a:rPr lang="fr-FR" sz="2000" dirty="0" smtClean="0"/>
              <a:t>Modéliser l’échauffement du rotor par cisaillement visqueux</a:t>
            </a:r>
            <a:endParaRPr lang="fr-FR" sz="2000" dirty="0"/>
          </a:p>
        </p:txBody>
      </p:sp>
      <p:sp>
        <p:nvSpPr>
          <p:cNvPr id="76" name="ZoneTexte 75"/>
          <p:cNvSpPr txBox="1"/>
          <p:nvPr/>
        </p:nvSpPr>
        <p:spPr>
          <a:xfrm>
            <a:off x="131774" y="5211207"/>
            <a:ext cx="2264532" cy="369332"/>
          </a:xfrm>
          <a:prstGeom prst="rect">
            <a:avLst/>
          </a:prstGeom>
          <a:noFill/>
        </p:spPr>
        <p:txBody>
          <a:bodyPr wrap="square" rtlCol="0">
            <a:spAutoFit/>
          </a:bodyPr>
          <a:lstStyle/>
          <a:p>
            <a:pPr algn="ctr"/>
            <a:r>
              <a:rPr lang="fr-FR" dirty="0" smtClean="0"/>
              <a:t>Film lubrifiant</a:t>
            </a:r>
            <a:endParaRPr lang="fr-FR" dirty="0"/>
          </a:p>
        </p:txBody>
      </p:sp>
      <p:grpSp>
        <p:nvGrpSpPr>
          <p:cNvPr id="12" name="Groupe 11"/>
          <p:cNvGrpSpPr/>
          <p:nvPr/>
        </p:nvGrpSpPr>
        <p:grpSpPr>
          <a:xfrm>
            <a:off x="3819376" y="2543233"/>
            <a:ext cx="8912680" cy="1191704"/>
            <a:chOff x="3538810" y="4878629"/>
            <a:chExt cx="8912680" cy="1191704"/>
          </a:xfrm>
        </p:grpSpPr>
        <p:sp>
          <p:nvSpPr>
            <p:cNvPr id="2" name="ZoneTexte 1"/>
            <p:cNvSpPr txBox="1"/>
            <p:nvPr/>
          </p:nvSpPr>
          <p:spPr>
            <a:xfrm>
              <a:off x="4221915" y="4878629"/>
              <a:ext cx="4536050" cy="400110"/>
            </a:xfrm>
            <a:prstGeom prst="rect">
              <a:avLst/>
            </a:prstGeom>
            <a:noFill/>
          </p:spPr>
          <p:txBody>
            <a:bodyPr wrap="none" rtlCol="0">
              <a:spAutoFit/>
            </a:bodyPr>
            <a:lstStyle/>
            <a:p>
              <a:pPr marL="342900" indent="-342900">
                <a:buFont typeface="Arial" panose="020B0604020202020204" pitchFamily="34" charset="0"/>
                <a:buChar char="•"/>
              </a:pPr>
              <a:r>
                <a:rPr lang="fr-FR" sz="2000" dirty="0" smtClean="0"/>
                <a:t>équation de l’énergie du film lubrifiant</a:t>
              </a:r>
              <a:endParaRPr lang="fr-FR" sz="2000" dirty="0"/>
            </a:p>
          </p:txBody>
        </p:sp>
        <mc:AlternateContent xmlns:mc="http://schemas.openxmlformats.org/markup-compatibility/2006">
          <mc:Choice xmlns:a14="http://schemas.microsoft.com/office/drawing/2010/main" Requires="a14">
            <p:sp>
              <p:nvSpPr>
                <p:cNvPr id="6" name="Rectangle 5"/>
                <p:cNvSpPr/>
                <p:nvPr/>
              </p:nvSpPr>
              <p:spPr>
                <a:xfrm>
                  <a:off x="3538810" y="5252930"/>
                  <a:ext cx="8912680" cy="817403"/>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p>
                          <m:sSupPr>
                            <m:ctrlPr>
                              <a:rPr lang="fr-FR" b="0" i="1" smtClean="0">
                                <a:latin typeface="Cambria Math" panose="02040503050406030204" pitchFamily="18" charset="0"/>
                              </a:rPr>
                            </m:ctrlPr>
                          </m:sSupPr>
                          <m:e>
                            <m:r>
                              <a:rPr lang="fr-FR" i="1" smtClean="0">
                                <a:latin typeface="Cambria Math" panose="02040503050406030204" pitchFamily="18" charset="0"/>
                              </a:rPr>
                              <m:t>𝜌</m:t>
                            </m:r>
                          </m:e>
                          <m:sup>
                            <m:r>
                              <a:rPr lang="fr-FR" b="0" i="1" smtClean="0">
                                <a:latin typeface="Cambria Math" panose="02040503050406030204" pitchFamily="18" charset="0"/>
                              </a:rPr>
                              <m:t>𝑓𝑖𝑙𝑚</m:t>
                            </m:r>
                          </m:sup>
                        </m:sSup>
                        <m:sSubSup>
                          <m:sSubSupPr>
                            <m:ctrlPr>
                              <a:rPr lang="fr-FR" b="0" i="1" smtClean="0">
                                <a:latin typeface="Cambria Math" panose="02040503050406030204" pitchFamily="18" charset="0"/>
                              </a:rPr>
                            </m:ctrlPr>
                          </m:sSubSupPr>
                          <m:e>
                            <m:r>
                              <a:rPr lang="fr-FR" i="1">
                                <a:latin typeface="Cambria Math" panose="02040503050406030204" pitchFamily="18" charset="0"/>
                              </a:rPr>
                              <m:t>𝐶</m:t>
                            </m:r>
                          </m:e>
                          <m:sub>
                            <m:r>
                              <a:rPr lang="fr-FR" i="1">
                                <a:latin typeface="Cambria Math" panose="02040503050406030204" pitchFamily="18" charset="0"/>
                              </a:rPr>
                              <m:t>𝑝</m:t>
                            </m:r>
                          </m:sub>
                          <m:sup>
                            <m:r>
                              <a:rPr lang="fr-FR" b="0" i="1" smtClean="0">
                                <a:latin typeface="Cambria Math" panose="02040503050406030204" pitchFamily="18" charset="0"/>
                              </a:rPr>
                              <m:t>𝑓𝑖𝑙𝑚</m:t>
                            </m:r>
                          </m:sup>
                        </m:sSubSup>
                        <m:d>
                          <m:dPr>
                            <m:begChr m:val="["/>
                            <m:endChr m:val="]"/>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𝑇</m:t>
                                </m:r>
                              </m:num>
                              <m:den>
                                <m:r>
                                  <a:rPr lang="fr-FR" i="0">
                                    <a:latin typeface="Cambria Math" panose="02040503050406030204" pitchFamily="18" charset="0"/>
                                  </a:rPr>
                                  <m:t>∂</m:t>
                                </m:r>
                                <m:r>
                                  <a:rPr lang="fr-FR" i="1">
                                    <a:latin typeface="Cambria Math" panose="02040503050406030204" pitchFamily="18" charset="0"/>
                                  </a:rPr>
                                  <m:t>𝑡</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𝑢𝑇</m:t>
                                    </m:r>
                                  </m:e>
                                </m:d>
                              </m:num>
                              <m:den>
                                <m:r>
                                  <a:rPr lang="fr-FR" i="0">
                                    <a:latin typeface="Cambria Math" panose="02040503050406030204" pitchFamily="18" charset="0"/>
                                  </a:rPr>
                                  <m:t>∂</m:t>
                                </m:r>
                                <m:r>
                                  <a:rPr lang="fr-FR" i="1">
                                    <a:latin typeface="Cambria Math" panose="02040503050406030204" pitchFamily="18" charset="0"/>
                                  </a:rPr>
                                  <m:t>𝑥</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𝑣𝑇</m:t>
                                    </m:r>
                                  </m:e>
                                </m:d>
                              </m:num>
                              <m:den>
                                <m:r>
                                  <a:rPr lang="fr-FR" i="0">
                                    <a:latin typeface="Cambria Math" panose="02040503050406030204" pitchFamily="18" charset="0"/>
                                  </a:rPr>
                                  <m:t>∂</m:t>
                                </m:r>
                                <m:r>
                                  <a:rPr lang="fr-FR" i="1">
                                    <a:latin typeface="Cambria Math" panose="02040503050406030204" pitchFamily="18" charset="0"/>
                                  </a:rPr>
                                  <m:t>𝑦</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𝑤𝑇</m:t>
                                    </m:r>
                                  </m:e>
                                </m:d>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m:t>
                        </m:r>
                        <m:sSup>
                          <m:sSupPr>
                            <m:ctrlPr>
                              <a:rPr lang="fr-FR" b="0" i="1" smtClean="0">
                                <a:latin typeface="Cambria Math" panose="02040503050406030204" pitchFamily="18" charset="0"/>
                              </a:rPr>
                            </m:ctrlPr>
                          </m:sSupPr>
                          <m:e>
                            <m:r>
                              <a:rPr lang="fr-FR" i="1">
                                <a:latin typeface="Cambria Math" panose="02040503050406030204" pitchFamily="18" charset="0"/>
                              </a:rPr>
                              <m:t>𝜆</m:t>
                            </m:r>
                          </m:e>
                          <m:sup>
                            <m:r>
                              <a:rPr lang="fr-FR" b="0" i="1" smtClean="0">
                                <a:latin typeface="Cambria Math" panose="02040503050406030204" pitchFamily="18" charset="0"/>
                              </a:rPr>
                              <m:t>𝑓𝑖𝑙𝑚</m:t>
                            </m:r>
                          </m:sup>
                        </m:sSup>
                        <m:f>
                          <m:fPr>
                            <m:ctrlPr>
                              <a:rPr lang="fr-FR" i="1">
                                <a:latin typeface="Cambria Math" panose="02040503050406030204" pitchFamily="18" charset="0"/>
                              </a:rPr>
                            </m:ctrlPr>
                          </m:fPr>
                          <m:num>
                            <m:sSup>
                              <m:sSupPr>
                                <m:ctrlPr>
                                  <a:rPr lang="fr-FR" i="1">
                                    <a:latin typeface="Cambria Math" panose="02040503050406030204" pitchFamily="18" charset="0"/>
                                  </a:rPr>
                                </m:ctrlPr>
                              </m:sSupPr>
                              <m:e>
                                <m:r>
                                  <a:rPr lang="fr-FR" i="0">
                                    <a:latin typeface="Cambria Math" panose="02040503050406030204" pitchFamily="18" charset="0"/>
                                  </a:rPr>
                                  <m:t>∂</m:t>
                                </m:r>
                              </m:e>
                              <m:sup>
                                <m:r>
                                  <a:rPr lang="fr-FR" i="0">
                                    <a:latin typeface="Cambria Math" panose="02040503050406030204" pitchFamily="18" charset="0"/>
                                  </a:rPr>
                                  <m:t>2</m:t>
                                </m:r>
                              </m:sup>
                            </m:sSup>
                            <m:r>
                              <a:rPr lang="fr-FR" i="1">
                                <a:latin typeface="Cambria Math" panose="02040503050406030204" pitchFamily="18" charset="0"/>
                              </a:rPr>
                              <m:t>𝑇</m:t>
                            </m:r>
                          </m:num>
                          <m:den>
                            <m:r>
                              <a:rPr lang="fr-FR" i="0">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𝑦</m:t>
                                </m:r>
                              </m:e>
                              <m:sup>
                                <m:r>
                                  <a:rPr lang="fr-FR" i="0">
                                    <a:latin typeface="Cambria Math" panose="02040503050406030204" pitchFamily="18" charset="0"/>
                                  </a:rPr>
                                  <m:t>2</m:t>
                                </m:r>
                              </m:sup>
                            </m:sSup>
                          </m:den>
                        </m:f>
                        <m:r>
                          <a:rPr lang="fr-FR" i="0">
                            <a:latin typeface="Cambria Math" panose="02040503050406030204" pitchFamily="18" charset="0"/>
                          </a:rPr>
                          <m:t>+</m:t>
                        </m:r>
                        <m:r>
                          <a:rPr lang="fr-FR" i="1">
                            <a:latin typeface="Cambria Math" panose="02040503050406030204" pitchFamily="18" charset="0"/>
                          </a:rPr>
                          <m:t>𝜇</m:t>
                        </m:r>
                        <m:d>
                          <m:dPr>
                            <m:begChr m:val="["/>
                            <m:endChr m:val="]"/>
                            <m:ctrlPr>
                              <a:rPr lang="fr-FR" i="1">
                                <a:latin typeface="Cambria Math" panose="02040503050406030204" pitchFamily="18" charset="0"/>
                              </a:rPr>
                            </m:ctrlPr>
                          </m:dPr>
                          <m:e>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𝑢</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r>
                              <a:rPr lang="fr-FR" i="0">
                                <a:latin typeface="Cambria Math" panose="02040503050406030204" pitchFamily="18" charset="0"/>
                              </a:rPr>
                              <m:t>+</m:t>
                            </m:r>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𝑤</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e>
                        </m:d>
                      </m:oMath>
                    </m:oMathPara>
                  </a14:m>
                  <a:endParaRPr lang="fr-FR" sz="2000" dirty="0"/>
                </a:p>
              </p:txBody>
            </p:sp>
          </mc:Choice>
          <mc:Fallback>
            <p:sp>
              <p:nvSpPr>
                <p:cNvPr id="6" name="Rectangle 5"/>
                <p:cNvSpPr>
                  <a:spLocks noRot="1" noChangeAspect="1" noMove="1" noResize="1" noEditPoints="1" noAdjustHandles="1" noChangeArrowheads="1" noChangeShapeType="1" noTextEdit="1"/>
                </p:cNvSpPr>
                <p:nvPr/>
              </p:nvSpPr>
              <p:spPr>
                <a:xfrm>
                  <a:off x="3538810" y="5252930"/>
                  <a:ext cx="8912680" cy="817403"/>
                </a:xfrm>
                <a:prstGeom prst="rect">
                  <a:avLst/>
                </a:prstGeom>
                <a:blipFill rotWithShape="0">
                  <a:blip r:embed="rId4"/>
                  <a:stretch>
                    <a:fillRect/>
                  </a:stretch>
                </a:blipFill>
              </p:spPr>
              <p:txBody>
                <a:bodyPr/>
                <a:lstStyle/>
                <a:p>
                  <a:r>
                    <a:rPr lang="fr-FR">
                      <a:noFill/>
                    </a:rPr>
                    <a:t> </a:t>
                  </a:r>
                </a:p>
              </p:txBody>
            </p:sp>
          </mc:Fallback>
        </mc:AlternateContent>
      </p:grpSp>
      <p:grpSp>
        <p:nvGrpSpPr>
          <p:cNvPr id="14" name="Groupe 13"/>
          <p:cNvGrpSpPr/>
          <p:nvPr/>
        </p:nvGrpSpPr>
        <p:grpSpPr>
          <a:xfrm>
            <a:off x="5546036" y="1217207"/>
            <a:ext cx="4410503" cy="1274076"/>
            <a:chOff x="6997512" y="1867801"/>
            <a:chExt cx="4410503" cy="1274076"/>
          </a:xfrm>
        </p:grpSpPr>
        <p:sp>
          <p:nvSpPr>
            <p:cNvPr id="56" name="Rectangle 55"/>
            <p:cNvSpPr/>
            <p:nvPr/>
          </p:nvSpPr>
          <p:spPr>
            <a:xfrm>
              <a:off x="6997512" y="1867801"/>
              <a:ext cx="4410503" cy="400110"/>
            </a:xfrm>
            <a:prstGeom prst="rect">
              <a:avLst/>
            </a:prstGeom>
          </p:spPr>
          <p:txBody>
            <a:bodyPr wrap="none">
              <a:spAutoFit/>
            </a:bodyPr>
            <a:lstStyle/>
            <a:p>
              <a:pPr marL="342900" indent="-342900">
                <a:buFont typeface="Arial" panose="020B0604020202020204" pitchFamily="34" charset="0"/>
                <a:buChar char="•"/>
              </a:pPr>
              <a:r>
                <a:rPr lang="fr-FR" sz="2000" dirty="0" smtClean="0"/>
                <a:t>équation </a:t>
              </a:r>
              <a:r>
                <a:rPr lang="fr-FR" sz="2000" dirty="0"/>
                <a:t>de conduction de la chaleur</a:t>
              </a:r>
            </a:p>
          </p:txBody>
        </p:sp>
        <mc:AlternateContent xmlns:mc="http://schemas.openxmlformats.org/markup-compatibility/2006">
          <mc:Choice xmlns:a14="http://schemas.microsoft.com/office/drawing/2010/main" Requires="a14">
            <p:sp>
              <p:nvSpPr>
                <p:cNvPr id="57" name="Rectangle 56"/>
                <p:cNvSpPr/>
                <p:nvPr/>
              </p:nvSpPr>
              <p:spPr>
                <a:xfrm>
                  <a:off x="7097724" y="2408278"/>
                  <a:ext cx="3631763" cy="73359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eqArr>
                          <m:eqArrPr>
                            <m:ctrlPr>
                              <a:rPr lang="fr-FR" smtClean="0">
                                <a:latin typeface="Cambria Math" panose="02040503050406030204" pitchFamily="18" charset="0"/>
                              </a:rPr>
                            </m:ctrlPr>
                          </m:eqArrPr>
                          <m:e>
                            <m:r>
                              <a:rPr lang="fr-FR">
                                <a:latin typeface="Cambria Math" panose="02040503050406030204" pitchFamily="18" charset="0"/>
                              </a:rPr>
                              <m:t>&amp;</m:t>
                            </m:r>
                            <m:sSup>
                              <m:sSupPr>
                                <m:ctrlPr>
                                  <a:rPr lang="fr-FR" b="0" i="1" smtClean="0">
                                    <a:latin typeface="Cambria Math" panose="02040503050406030204" pitchFamily="18" charset="0"/>
                                  </a:rPr>
                                </m:ctrlPr>
                              </m:sSupPr>
                              <m:e>
                                <m:r>
                                  <a:rPr lang="fr-FR" i="1">
                                    <a:latin typeface="Cambria Math" panose="02040503050406030204" pitchFamily="18" charset="0"/>
                                  </a:rPr>
                                  <m:t>𝜌</m:t>
                                </m:r>
                              </m:e>
                              <m:sup>
                                <m:r>
                                  <a:rPr lang="fr-FR" b="0" i="1" smtClean="0">
                                    <a:latin typeface="Cambria Math" panose="02040503050406030204" pitchFamily="18" charset="0"/>
                                  </a:rPr>
                                  <m:t>𝑟𝑜𝑡𝑜𝑟</m:t>
                                </m:r>
                              </m:sup>
                            </m:sSup>
                            <m:sSubSup>
                              <m:sSubSupPr>
                                <m:ctrlPr>
                                  <a:rPr lang="fr-FR" b="0" i="1" smtClean="0">
                                    <a:latin typeface="Cambria Math" panose="02040503050406030204" pitchFamily="18" charset="0"/>
                                  </a:rPr>
                                </m:ctrlPr>
                              </m:sSubSupPr>
                              <m:e>
                                <m:r>
                                  <a:rPr lang="fr-FR" i="1">
                                    <a:latin typeface="Cambria Math" panose="02040503050406030204" pitchFamily="18" charset="0"/>
                                  </a:rPr>
                                  <m:t>𝐶</m:t>
                                </m:r>
                              </m:e>
                              <m:sub>
                                <m:r>
                                  <a:rPr lang="fr-FR" i="1">
                                    <a:latin typeface="Cambria Math" panose="02040503050406030204" pitchFamily="18" charset="0"/>
                                  </a:rPr>
                                  <m:t>𝑝</m:t>
                                </m:r>
                              </m:sub>
                              <m:sup>
                                <m:r>
                                  <a:rPr lang="fr-FR" b="0" i="1" smtClean="0">
                                    <a:latin typeface="Cambria Math" panose="02040503050406030204" pitchFamily="18" charset="0"/>
                                  </a:rPr>
                                  <m:t>𝑟𝑜𝑡𝑜𝑟</m:t>
                                </m:r>
                              </m:sup>
                            </m:sSubSup>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𝑇</m:t>
                                </m:r>
                              </m:num>
                              <m:den>
                                <m:r>
                                  <a:rPr lang="fr-FR" i="0">
                                    <a:latin typeface="Cambria Math" panose="02040503050406030204" pitchFamily="18" charset="0"/>
                                  </a:rPr>
                                  <m:t>∂</m:t>
                                </m:r>
                                <m:r>
                                  <a:rPr lang="fr-FR" i="1">
                                    <a:latin typeface="Cambria Math" panose="02040503050406030204" pitchFamily="18" charset="0"/>
                                  </a:rPr>
                                  <m:t>𝑡</m:t>
                                </m:r>
                              </m:den>
                            </m:f>
                            <m:r>
                              <a:rPr lang="fr-FR" i="0">
                                <a:latin typeface="Cambria Math" panose="02040503050406030204" pitchFamily="18" charset="0"/>
                              </a:rPr>
                              <m:t>=</m:t>
                            </m:r>
                            <m:r>
                              <a:rPr lang="fr-FR" i="1">
                                <a:latin typeface="Cambria Math" panose="02040503050406030204" pitchFamily="18" charset="0"/>
                              </a:rPr>
                              <m:t>𝑑𝑖𝑣</m:t>
                            </m:r>
                            <m:d>
                              <m:dPr>
                                <m:ctrlPr>
                                  <a:rPr lang="fr-FR" i="1">
                                    <a:latin typeface="Cambria Math" panose="02040503050406030204" pitchFamily="18" charset="0"/>
                                  </a:rPr>
                                </m:ctrlPr>
                              </m:dPr>
                              <m:e>
                                <m:sSup>
                                  <m:sSupPr>
                                    <m:ctrlPr>
                                      <a:rPr lang="fr-FR" b="0" i="1" smtClean="0">
                                        <a:latin typeface="Cambria Math" panose="02040503050406030204" pitchFamily="18" charset="0"/>
                                      </a:rPr>
                                    </m:ctrlPr>
                                  </m:sSupPr>
                                  <m:e>
                                    <m:r>
                                      <a:rPr lang="fr-FR" i="1">
                                        <a:latin typeface="Cambria Math" panose="02040503050406030204" pitchFamily="18" charset="0"/>
                                      </a:rPr>
                                      <m:t>𝜆</m:t>
                                    </m:r>
                                  </m:e>
                                  <m:sup>
                                    <m:r>
                                      <a:rPr lang="fr-FR" b="0" i="1" smtClean="0">
                                        <a:latin typeface="Cambria Math" panose="02040503050406030204" pitchFamily="18" charset="0"/>
                                      </a:rPr>
                                      <m:t>𝑟𝑜𝑡𝑜𝑟</m:t>
                                    </m:r>
                                  </m:sup>
                                </m:sSup>
                                <m:r>
                                  <a:rPr lang="fr-FR">
                                    <a:latin typeface="Cambria Math" panose="02040503050406030204" pitchFamily="18" charset="0"/>
                                  </a:rPr>
                                  <m:t>∙</m:t>
                                </m:r>
                                <m:r>
                                  <a:rPr lang="fr-FR">
                                    <a:latin typeface="Cambria Math" panose="02040503050406030204" pitchFamily="18" charset="0"/>
                                  </a:rPr>
                                  <m:t>𝛻</m:t>
                                </m:r>
                                <m:r>
                                  <a:rPr lang="fr-FR" i="1">
                                    <a:latin typeface="Cambria Math" panose="02040503050406030204" pitchFamily="18" charset="0"/>
                                  </a:rPr>
                                  <m:t>𝑇</m:t>
                                </m:r>
                              </m:e>
                            </m:d>
                          </m:e>
                          <m:e>
                            <m:r>
                              <a:rPr lang="fr-FR" i="0">
                                <a:latin typeface="Cambria Math" panose="02040503050406030204" pitchFamily="18" charset="0"/>
                              </a:rPr>
                              <m:t>&amp;</m:t>
                            </m:r>
                          </m:e>
                        </m:eqArr>
                      </m:oMath>
                    </m:oMathPara>
                  </a14:m>
                  <a:endParaRPr lang="fr-FR" dirty="0"/>
                </a:p>
              </p:txBody>
            </p:sp>
          </mc:Choice>
          <mc:Fallback>
            <p:sp>
              <p:nvSpPr>
                <p:cNvPr id="57" name="Rectangle 56"/>
                <p:cNvSpPr>
                  <a:spLocks noRot="1" noChangeAspect="1" noMove="1" noResize="1" noEditPoints="1" noAdjustHandles="1" noChangeArrowheads="1" noChangeShapeType="1" noTextEdit="1"/>
                </p:cNvSpPr>
                <p:nvPr/>
              </p:nvSpPr>
              <p:spPr>
                <a:xfrm>
                  <a:off x="7097724" y="2408278"/>
                  <a:ext cx="3631763" cy="733599"/>
                </a:xfrm>
                <a:prstGeom prst="rect">
                  <a:avLst/>
                </a:prstGeom>
                <a:blipFill rotWithShape="0">
                  <a:blip r:embed="rId5"/>
                  <a:stretch>
                    <a:fillRect/>
                  </a:stretch>
                </a:blipFill>
              </p:spPr>
              <p:txBody>
                <a:bodyPr/>
                <a:lstStyle/>
                <a:p>
                  <a:r>
                    <a:rPr lang="fr-FR">
                      <a:noFill/>
                    </a:rPr>
                    <a:t> </a:t>
                  </a:r>
                </a:p>
              </p:txBody>
            </p:sp>
          </mc:Fallback>
        </mc:AlternateContent>
      </p:grpSp>
      <p:sp>
        <p:nvSpPr>
          <p:cNvPr id="18" name="ZoneTexte 17"/>
          <p:cNvSpPr txBox="1"/>
          <p:nvPr/>
        </p:nvSpPr>
        <p:spPr>
          <a:xfrm>
            <a:off x="2023572" y="5256342"/>
            <a:ext cx="2472439" cy="646331"/>
          </a:xfrm>
          <a:prstGeom prst="rect">
            <a:avLst/>
          </a:prstGeom>
          <a:noFill/>
        </p:spPr>
        <p:txBody>
          <a:bodyPr wrap="square" rtlCol="0">
            <a:spAutoFit/>
          </a:bodyPr>
          <a:lstStyle/>
          <a:p>
            <a:pPr algn="ctr"/>
            <a:r>
              <a:rPr lang="fr-FR" dirty="0" smtClean="0"/>
              <a:t>Rotor échauffe de manière non-uniforme</a:t>
            </a:r>
            <a:endParaRPr lang="fr-FR" dirty="0"/>
          </a:p>
        </p:txBody>
      </p:sp>
      <p:sp>
        <p:nvSpPr>
          <p:cNvPr id="58" name="Ellipse 57"/>
          <p:cNvSpPr/>
          <p:nvPr/>
        </p:nvSpPr>
        <p:spPr>
          <a:xfrm>
            <a:off x="2712688" y="4614429"/>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ZoneTexte 58"/>
          <p:cNvSpPr txBox="1"/>
          <p:nvPr/>
        </p:nvSpPr>
        <p:spPr>
          <a:xfrm>
            <a:off x="4380347" y="4026068"/>
            <a:ext cx="7426565" cy="400110"/>
          </a:xfrm>
          <a:prstGeom prst="rect">
            <a:avLst/>
          </a:prstGeom>
          <a:noFill/>
        </p:spPr>
        <p:txBody>
          <a:bodyPr wrap="square" rtlCol="0">
            <a:spAutoFit/>
          </a:bodyPr>
          <a:lstStyle/>
          <a:p>
            <a:pPr marL="285750" indent="-285750">
              <a:buFont typeface="Wingdings" panose="05000000000000000000" pitchFamily="2" charset="2"/>
              <a:buChar char="q"/>
            </a:pPr>
            <a:r>
              <a:rPr lang="fr-FR" sz="2000" dirty="0"/>
              <a:t>Difficulté </a:t>
            </a:r>
            <a:r>
              <a:rPr lang="fr-FR" sz="2000" dirty="0" smtClean="0"/>
              <a:t>de résolution :  deux échelles </a:t>
            </a:r>
            <a:r>
              <a:rPr lang="fr-FR" sz="2000" dirty="0"/>
              <a:t>en espace </a:t>
            </a:r>
            <a:r>
              <a:rPr lang="fr-FR" sz="2000" dirty="0" smtClean="0"/>
              <a:t>et </a:t>
            </a:r>
            <a:r>
              <a:rPr lang="fr-FR" sz="2000" dirty="0"/>
              <a:t>en </a:t>
            </a:r>
            <a:r>
              <a:rPr lang="fr-FR" sz="2000" dirty="0" smtClean="0"/>
              <a:t>temps</a:t>
            </a:r>
            <a:endParaRPr lang="fr-FR" sz="2000" dirty="0"/>
          </a:p>
        </p:txBody>
      </p:sp>
      <p:sp>
        <p:nvSpPr>
          <p:cNvPr id="78" name="ZoneTexte 77"/>
          <p:cNvSpPr txBox="1"/>
          <p:nvPr/>
        </p:nvSpPr>
        <p:spPr>
          <a:xfrm>
            <a:off x="4820215" y="4653520"/>
            <a:ext cx="1518364" cy="400110"/>
          </a:xfrm>
          <a:prstGeom prst="rect">
            <a:avLst/>
          </a:prstGeom>
          <a:noFill/>
        </p:spPr>
        <p:txBody>
          <a:bodyPr wrap="none" rtlCol="0">
            <a:spAutoFit/>
          </a:bodyPr>
          <a:lstStyle/>
          <a:p>
            <a:pPr marL="190500" lvl="1" indent="-285750">
              <a:buFont typeface="Arial" panose="020B0604020202020204" pitchFamily="34" charset="0"/>
              <a:buChar char="•"/>
            </a:pPr>
            <a:r>
              <a:rPr lang="fr-FR" sz="2000" dirty="0"/>
              <a:t>en espace</a:t>
            </a:r>
            <a:endParaRPr lang="fr-FR" sz="2000" dirty="0"/>
          </a:p>
        </p:txBody>
      </p:sp>
      <p:grpSp>
        <p:nvGrpSpPr>
          <p:cNvPr id="79" name="Groupe 78"/>
          <p:cNvGrpSpPr/>
          <p:nvPr/>
        </p:nvGrpSpPr>
        <p:grpSpPr>
          <a:xfrm>
            <a:off x="4820215" y="5579507"/>
            <a:ext cx="5399509" cy="707886"/>
            <a:chOff x="4912434" y="4693582"/>
            <a:chExt cx="5399509" cy="707886"/>
          </a:xfrm>
        </p:grpSpPr>
        <p:sp>
          <p:nvSpPr>
            <p:cNvPr id="82" name="Rectangle 81"/>
            <p:cNvSpPr/>
            <p:nvPr/>
          </p:nvSpPr>
          <p:spPr>
            <a:xfrm>
              <a:off x="6328177" y="4693582"/>
              <a:ext cx="3983766" cy="707886"/>
            </a:xfrm>
            <a:prstGeom prst="rect">
              <a:avLst/>
            </a:prstGeom>
          </p:spPr>
          <p:txBody>
            <a:bodyPr wrap="square">
              <a:spAutoFit/>
            </a:bodyPr>
            <a:lstStyle/>
            <a:p>
              <a:pPr marL="190500" lvl="1"/>
              <a:r>
                <a:rPr lang="fr-FR" sz="2000" dirty="0" smtClean="0"/>
                <a:t>dynamique (ms)</a:t>
              </a:r>
            </a:p>
            <a:p>
              <a:pPr marL="190500" lvl="1"/>
              <a:r>
                <a:rPr lang="fr-FR" sz="2000" dirty="0" smtClean="0"/>
                <a:t>thermique  (minuties, voir heures )</a:t>
              </a:r>
              <a:endParaRPr lang="fr-FR" sz="2000" dirty="0"/>
            </a:p>
          </p:txBody>
        </p:sp>
        <p:sp>
          <p:nvSpPr>
            <p:cNvPr id="81" name="ZoneTexte 80"/>
            <p:cNvSpPr txBox="1"/>
            <p:nvPr/>
          </p:nvSpPr>
          <p:spPr>
            <a:xfrm>
              <a:off x="4912434" y="4776017"/>
              <a:ext cx="1445396" cy="400110"/>
            </a:xfrm>
            <a:prstGeom prst="rect">
              <a:avLst/>
            </a:prstGeom>
            <a:noFill/>
          </p:spPr>
          <p:txBody>
            <a:bodyPr wrap="none" rtlCol="0">
              <a:spAutoFit/>
            </a:bodyPr>
            <a:lstStyle/>
            <a:p>
              <a:pPr marL="190500" lvl="1" indent="-285750">
                <a:buFont typeface="Arial" panose="020B0604020202020204" pitchFamily="34" charset="0"/>
                <a:buChar char="•"/>
              </a:pPr>
              <a:r>
                <a:rPr lang="fr-FR" sz="2000" dirty="0"/>
                <a:t>en </a:t>
              </a:r>
              <a:r>
                <a:rPr lang="fr-FR" sz="2000" dirty="0" smtClean="0"/>
                <a:t>temps</a:t>
              </a:r>
              <a:endParaRPr lang="fr-FR" sz="2000" dirty="0"/>
            </a:p>
          </p:txBody>
        </p:sp>
      </p:grpSp>
      <p:sp>
        <p:nvSpPr>
          <p:cNvPr id="20" name="Accolade fermante 19"/>
          <p:cNvSpPr/>
          <p:nvPr/>
        </p:nvSpPr>
        <p:spPr>
          <a:xfrm>
            <a:off x="10219724" y="4722429"/>
            <a:ext cx="570196" cy="149221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21" name="Rectangle 20"/>
          <p:cNvSpPr/>
          <p:nvPr/>
        </p:nvSpPr>
        <p:spPr>
          <a:xfrm>
            <a:off x="10817526" y="5176392"/>
            <a:ext cx="1079222" cy="646331"/>
          </a:xfrm>
          <a:prstGeom prst="rect">
            <a:avLst/>
          </a:prstGeom>
        </p:spPr>
        <p:txBody>
          <a:bodyPr wrap="square">
            <a:spAutoFit/>
          </a:bodyPr>
          <a:lstStyle/>
          <a:p>
            <a:pPr algn="ctr"/>
            <a:r>
              <a:rPr lang="fr-FR" dirty="0">
                <a:solidFill>
                  <a:srgbClr val="FF0000"/>
                </a:solidFill>
              </a:rPr>
              <a:t>c</a:t>
            </a:r>
            <a:r>
              <a:rPr lang="fr-FR" dirty="0" smtClean="0">
                <a:solidFill>
                  <a:srgbClr val="FF0000"/>
                </a:solidFill>
              </a:rPr>
              <a:t>alcul</a:t>
            </a:r>
            <a:br>
              <a:rPr lang="fr-FR" dirty="0" smtClean="0">
                <a:solidFill>
                  <a:srgbClr val="FF0000"/>
                </a:solidFill>
              </a:rPr>
            </a:br>
            <a:r>
              <a:rPr lang="fr-FR" dirty="0" smtClean="0">
                <a:solidFill>
                  <a:srgbClr val="FF0000"/>
                </a:solidFill>
              </a:rPr>
              <a:t>onéreux</a:t>
            </a:r>
            <a:endParaRPr lang="fr-FR" dirty="0">
              <a:solidFill>
                <a:srgbClr val="FF0000"/>
              </a:solidFill>
            </a:endParaRPr>
          </a:p>
        </p:txBody>
      </p:sp>
      <p:grpSp>
        <p:nvGrpSpPr>
          <p:cNvPr id="24" name="Groupe 23"/>
          <p:cNvGrpSpPr/>
          <p:nvPr/>
        </p:nvGrpSpPr>
        <p:grpSpPr>
          <a:xfrm>
            <a:off x="9908549" y="2154635"/>
            <a:ext cx="2274093" cy="1951011"/>
            <a:chOff x="10086106" y="2154636"/>
            <a:chExt cx="2096536" cy="1798680"/>
          </a:xfrm>
        </p:grpSpPr>
        <p:sp>
          <p:nvSpPr>
            <p:cNvPr id="22" name="Ellipse 21"/>
            <p:cNvSpPr/>
            <p:nvPr/>
          </p:nvSpPr>
          <p:spPr>
            <a:xfrm>
              <a:off x="10219724" y="2535353"/>
              <a:ext cx="1871866" cy="14179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10086106" y="2154636"/>
              <a:ext cx="2096536" cy="369332"/>
            </a:xfrm>
            <a:prstGeom prst="rect">
              <a:avLst/>
            </a:prstGeom>
            <a:noFill/>
          </p:spPr>
          <p:txBody>
            <a:bodyPr wrap="none" rtlCol="0">
              <a:spAutoFit/>
            </a:bodyPr>
            <a:lstStyle/>
            <a:p>
              <a:r>
                <a:rPr lang="fr-FR" dirty="0" smtClean="0"/>
                <a:t>Dissipation visqueux</a:t>
              </a:r>
              <a:endParaRPr lang="fr-FR" dirty="0"/>
            </a:p>
          </p:txBody>
        </p:sp>
      </p:grpSp>
    </p:spTree>
    <p:extLst>
      <p:ext uri="{BB962C8B-B14F-4D97-AF65-F5344CB8AC3E}">
        <p14:creationId xmlns:p14="http://schemas.microsoft.com/office/powerpoint/2010/main" val="222549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0" presetClass="entr" presetSubtype="0" fill="hold"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8" grpId="0" animBg="1"/>
      <p:bldP spid="59" grpId="0"/>
      <p:bldP spid="20" grpId="0" animBg="1"/>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1230712" cy="584775"/>
          </a:xfrm>
          <a:prstGeom prst="rect">
            <a:avLst/>
          </a:prstGeom>
        </p:spPr>
        <p:txBody>
          <a:bodyPr wrap="square">
            <a:spAutoFit/>
          </a:bodyPr>
          <a:lstStyle/>
          <a:p>
            <a:pPr marL="0" lvl="1"/>
            <a:r>
              <a:rPr lang="fr-FR" sz="3200" dirty="0" smtClean="0">
                <a:cs typeface="Arial" panose="020B0604020202020204" pitchFamily="34" charset="0"/>
              </a:rPr>
              <a:t>Approximation des températures du film par la méthode spectrale</a:t>
            </a:r>
            <a:endParaRPr lang="fr-FR" sz="3200" dirty="0">
              <a:cs typeface="Arial" panose="020B0604020202020204" pitchFamily="34" charset="0"/>
            </a:endParaRPr>
          </a:p>
        </p:txBody>
      </p:sp>
      <mc:AlternateContent xmlns:mc="http://schemas.openxmlformats.org/markup-compatibility/2006">
        <mc:Choice xmlns:a14="http://schemas.microsoft.com/office/drawing/2010/main" Requires="a14">
          <p:graphicFrame>
            <p:nvGraphicFramePr>
              <p:cNvPr id="29" name="Tableau 28"/>
              <p:cNvGraphicFramePr>
                <a:graphicFrameLocks noGrp="1"/>
              </p:cNvGraphicFramePr>
              <p:nvPr>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65225">
                    <a:tc>
                      <a:txBody>
                        <a:bodyPr/>
                        <a:lstStyle/>
                        <a:p>
                          <a:pPr algn="ctr"/>
                          <a:r>
                            <a:rPr lang="fr-FR" altLang="zh-CN" sz="1200" b="0" noProof="0" dirty="0" smtClean="0">
                              <a:solidFill>
                                <a:srgbClr val="BFBFBF"/>
                              </a:solidFill>
                              <a:latin typeface="Times New Roman" panose="02020603050405020304" pitchFamily="18" charset="0"/>
                              <a:cs typeface="Times New Roman" panose="02020603050405020304" pitchFamily="18" charset="0"/>
                            </a:rPr>
                            <a:t>Effet  </a:t>
                          </a:r>
                          <a14:m>
                            <m:oMath xmlns:m="http://schemas.openxmlformats.org/officeDocument/2006/math">
                              <m:r>
                                <m:rPr>
                                  <m:sty m:val="p"/>
                                </m:rPr>
                                <a:rPr lang="fr-FR" altLang="zh-CN" sz="1200" b="0"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U</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𝐴</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fr-FR" altLang="zh-CN" sz="1200" b="0"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V</m:t>
                              </m:r>
                            </m:oMath>
                          </a14:m>
                          <a:endParaRPr lang="fr-FR" sz="1200" b="0" noProof="0" dirty="0">
                            <a:solidFill>
                              <a:srgbClr val="BFBFBF"/>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cs typeface="Times New Roman" panose="02020603050405020304" pitchFamily="18" charset="0"/>
                                </a:rPr>
                                <m:t>𝐕</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rgbClr val="BFBFBF"/>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mc:Choice>
        <mc:Fallback>
          <p:graphicFrame>
            <p:nvGraphicFramePr>
              <p:cNvPr id="29" name="Tableau 28"/>
              <p:cNvGraphicFramePr>
                <a:graphicFrameLocks noGrp="1"/>
              </p:cNvGraphicFramePr>
              <p:nvPr>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171787" r="-313" b="-17391"/>
                          </a:stretch>
                        </a:blipFill>
                      </a:tcPr>
                    </a:tc>
                    <a:extLst>
                      <a:ext uri="{0D108BD9-81ED-4DB2-BD59-A6C34878D82A}">
                        <a16:rowId xmlns:a16="http://schemas.microsoft.com/office/drawing/2014/main" xmlns="" val="10000"/>
                      </a:ext>
                    </a:extLst>
                  </a:tr>
                </a:tbl>
              </a:graphicData>
            </a:graphic>
          </p:graphicFrame>
        </mc:Fallback>
      </mc:AlternateContent>
      <p:sp>
        <p:nvSpPr>
          <p:cNvPr id="28" name="ZoneTexte 27"/>
          <p:cNvSpPr txBox="1"/>
          <p:nvPr/>
        </p:nvSpPr>
        <p:spPr>
          <a:xfrm>
            <a:off x="749299" y="1142146"/>
            <a:ext cx="5233489"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Polynômes de Legendre pour approximer la température à travers l’épaisseur du film</a:t>
            </a:r>
          </a:p>
        </p:txBody>
      </p:sp>
      <p:grpSp>
        <p:nvGrpSpPr>
          <p:cNvPr id="40" name="Groupe 39"/>
          <p:cNvGrpSpPr/>
          <p:nvPr/>
        </p:nvGrpSpPr>
        <p:grpSpPr>
          <a:xfrm>
            <a:off x="1001568" y="2008529"/>
            <a:ext cx="4981220" cy="2142691"/>
            <a:chOff x="1248503" y="1996510"/>
            <a:chExt cx="4981220" cy="2142691"/>
          </a:xfrm>
        </p:grpSpPr>
        <mc:AlternateContent xmlns:mc="http://schemas.openxmlformats.org/markup-compatibility/2006">
          <mc:Choice xmlns:a14="http://schemas.microsoft.com/office/drawing/2010/main" Requires="a14">
            <p:sp>
              <p:nvSpPr>
                <p:cNvPr id="30" name="Rectangle 29"/>
                <p:cNvSpPr/>
                <p:nvPr/>
              </p:nvSpPr>
              <p:spPr>
                <a:xfrm>
                  <a:off x="1248503" y="2727763"/>
                  <a:ext cx="2968441" cy="902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e>
                        </m:d>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nary>
                          <m:naryPr>
                            <m:chr m:val="∑"/>
                            <m:limLoc m:val="undOv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naryPr>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=0</m:t>
                            </m:r>
                          </m:sub>
                          <m:sup>
                            <m:r>
                              <a:rPr kumimoji="0" lang="fr-FR" altLang="zh-CN" b="0" i="1" u="none" strike="noStrike" kern="0" cap="none" spc="0" normalizeH="0" baseline="0" noProof="0" smtClean="0">
                                <a:ln>
                                  <a:noFill/>
                                </a:ln>
                                <a:solidFill>
                                  <a:sysClr val="windowText" lastClr="000000"/>
                                </a:solidFill>
                                <a:effectLst/>
                                <a:uLnTx/>
                                <a:uFillTx/>
                                <a:latin typeface="Cambria Math"/>
                              </a:rPr>
                              <m:t>𝑁</m:t>
                            </m:r>
                          </m:sup>
                          <m:e>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acc>
                                  <m:accPr>
                                    <m:chr m:val="̂"/>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acc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𝑇</m:t>
                                    </m:r>
                                  </m:e>
                                </m:acc>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𝑃</m:t>
                                </m:r>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e>
                            </m:d>
                          </m:e>
                        </m:nary>
                      </m:oMath>
                    </m:oMathPara>
                  </a14:m>
                  <a:endParaRPr kumimoji="0" lang="zh-CN" altLang="en-US" b="0" i="0" u="none" strike="noStrike" kern="0" cap="none" spc="0" normalizeH="0" baseline="0" noProof="0" dirty="0">
                    <a:ln>
                      <a:noFill/>
                    </a:ln>
                    <a:solidFill>
                      <a:sysClr val="windowText" lastClr="000000"/>
                    </a:solidFill>
                    <a:effectLst/>
                    <a:uLnTx/>
                    <a:uFillTx/>
                  </a:endParaRPr>
                </a:p>
              </p:txBody>
            </p:sp>
          </mc:Choice>
          <mc:Fallback>
            <p:sp>
              <p:nvSpPr>
                <p:cNvPr id="30" name="Rectangle 29"/>
                <p:cNvSpPr>
                  <a:spLocks noRot="1" noChangeAspect="1" noMove="1" noResize="1" noEditPoints="1" noAdjustHandles="1" noChangeArrowheads="1" noChangeShapeType="1" noTextEdit="1"/>
                </p:cNvSpPr>
                <p:nvPr/>
              </p:nvSpPr>
              <p:spPr>
                <a:xfrm>
                  <a:off x="1248503" y="2727763"/>
                  <a:ext cx="2968441" cy="902555"/>
                </a:xfrm>
                <a:prstGeom prst="rect">
                  <a:avLst/>
                </a:prstGeom>
                <a:blipFill rotWithShape="0">
                  <a:blip r:embed="rId4"/>
                  <a:stretch>
                    <a:fillRect/>
                  </a:stretch>
                </a:blipFill>
              </p:spPr>
              <p:txBody>
                <a:bodyPr/>
                <a:lstStyle/>
                <a:p>
                  <a:r>
                    <a:rPr lang="fr-FR">
                      <a:noFill/>
                    </a:rPr>
                    <a:t> </a:t>
                  </a:r>
                </a:p>
              </p:txBody>
            </p:sp>
          </mc:Fallback>
        </mc:AlternateContent>
        <p:sp>
          <p:nvSpPr>
            <p:cNvPr id="31" name="ZoneTexte 30"/>
            <p:cNvSpPr txBox="1"/>
            <p:nvPr/>
          </p:nvSpPr>
          <p:spPr>
            <a:xfrm>
              <a:off x="2772151" y="1996510"/>
              <a:ext cx="301135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altLang="zh-CN" sz="1600" dirty="0"/>
                <a:t>déterminé </a:t>
              </a:r>
              <a:r>
                <a:rPr lang="fr-FR" altLang="zh-CN" sz="1600" dirty="0"/>
                <a:t>par colocation aux points de Lobatto</a:t>
              </a:r>
              <a:endParaRPr lang="zh-CN" altLang="en-US" sz="1600" dirty="0"/>
            </a:p>
          </p:txBody>
        </p:sp>
        <p:cxnSp>
          <p:nvCxnSpPr>
            <p:cNvPr id="6" name="Connecteur droit avec flèche 5"/>
            <p:cNvCxnSpPr>
              <a:stCxn id="31" idx="2"/>
            </p:cNvCxnSpPr>
            <p:nvPr/>
          </p:nvCxnSpPr>
          <p:spPr>
            <a:xfrm flipH="1">
              <a:off x="3500846" y="2581285"/>
              <a:ext cx="776980" cy="3703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ZoneTexte 31"/>
            <p:cNvSpPr txBox="1"/>
            <p:nvPr/>
          </p:nvSpPr>
          <p:spPr>
            <a:xfrm>
              <a:off x="4196634" y="2795768"/>
              <a:ext cx="2033089" cy="584775"/>
            </a:xfrm>
            <a:prstGeom prst="rect">
              <a:avLst/>
            </a:prstGeom>
            <a:noFill/>
          </p:spPr>
          <p:txBody>
            <a:bodyPr wrap="square" rtlCol="0">
              <a:spAutoFit/>
            </a:bodyPr>
            <a:lstStyle/>
            <a:p>
              <a:pPr lvl="0" algn="ctr">
                <a:defRPr/>
              </a:pPr>
              <a:r>
                <a:rPr kumimoji="1" lang="fr-FR" altLang="zh-CN" sz="1600" dirty="0">
                  <a:latin typeface="Times New Roman" panose="02020603050405020304" pitchFamily="18" charset="0"/>
                  <a:cs typeface="Times New Roman" panose="02020603050405020304" pitchFamily="18" charset="0"/>
                </a:rPr>
                <a:t>Polynôme de Legendre </a:t>
              </a:r>
              <a:endParaRPr kumimoji="1" lang="zh-CN" altLang="en-US" sz="1600" dirty="0">
                <a:latin typeface="Times New Roman" panose="02020603050405020304" pitchFamily="18" charset="0"/>
                <a:cs typeface="Times New Roman" panose="02020603050405020304" pitchFamily="18" charset="0"/>
              </a:endParaRPr>
            </a:p>
          </p:txBody>
        </p:sp>
        <p:cxnSp>
          <p:nvCxnSpPr>
            <p:cNvPr id="33" name="Connecteur droit avec flèche 32"/>
            <p:cNvCxnSpPr>
              <a:endCxn id="30" idx="3"/>
            </p:cNvCxnSpPr>
            <p:nvPr/>
          </p:nvCxnSpPr>
          <p:spPr>
            <a:xfrm flipH="1">
              <a:off x="4216944" y="2951595"/>
              <a:ext cx="402877" cy="2274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3" name="ZoneTexte 12"/>
                <p:cNvSpPr txBox="1"/>
                <p:nvPr/>
              </p:nvSpPr>
              <p:spPr>
                <a:xfrm>
                  <a:off x="1600200" y="3769869"/>
                  <a:ext cx="3799886" cy="369332"/>
                </a:xfrm>
                <a:prstGeom prst="rect">
                  <a:avLst/>
                </a:prstGeom>
                <a:noFill/>
              </p:spPr>
              <p:txBody>
                <a:bodyPr wrap="none" rtlCol="0">
                  <a:spAutoFit/>
                </a:bodyPr>
                <a:lstStyle/>
                <a:p>
                  <a14:m>
                    <m:oMath xmlns:m="http://schemas.openxmlformats.org/officeDocument/2006/math">
                      <m:r>
                        <a:rPr lang="fr-FR" b="0" i="1" smtClean="0">
                          <a:latin typeface="Cambria Math" panose="02040503050406030204" pitchFamily="18" charset="0"/>
                        </a:rPr>
                        <m:t>𝜁</m:t>
                      </m:r>
                    </m:oMath>
                  </a14:m>
                  <a:r>
                    <a:rPr lang="fr-FR" dirty="0" smtClean="0"/>
                    <a:t> coordonnée selon l’épaisseur du film</a:t>
                  </a:r>
                  <a:endParaRPr lang="fr-FR" dirty="0"/>
                </a:p>
              </p:txBody>
            </p:sp>
          </mc:Choice>
          <mc:Fallback>
            <p:sp>
              <p:nvSpPr>
                <p:cNvPr id="13" name="ZoneTexte 12"/>
                <p:cNvSpPr txBox="1">
                  <a:spLocks noRot="1" noChangeAspect="1" noMove="1" noResize="1" noEditPoints="1" noAdjustHandles="1" noChangeArrowheads="1" noChangeShapeType="1" noTextEdit="1"/>
                </p:cNvSpPr>
                <p:nvPr/>
              </p:nvSpPr>
              <p:spPr>
                <a:xfrm>
                  <a:off x="1600200" y="3769869"/>
                  <a:ext cx="3799886" cy="369332"/>
                </a:xfrm>
                <a:prstGeom prst="rect">
                  <a:avLst/>
                </a:prstGeom>
                <a:blipFill rotWithShape="0">
                  <a:blip r:embed="rId5"/>
                  <a:stretch>
                    <a:fillRect l="-482" t="-8197" r="-642" b="-24590"/>
                  </a:stretch>
                </a:blipFill>
              </p:spPr>
              <p:txBody>
                <a:bodyPr/>
                <a:lstStyle/>
                <a:p>
                  <a:r>
                    <a:rPr lang="fr-FR">
                      <a:noFill/>
                    </a:rPr>
                    <a:t> </a:t>
                  </a:r>
                </a:p>
              </p:txBody>
            </p:sp>
          </mc:Fallback>
        </mc:AlternateContent>
      </p:grpSp>
      <p:sp>
        <p:nvSpPr>
          <p:cNvPr id="41" name="ZoneTexte 40"/>
          <p:cNvSpPr txBox="1"/>
          <p:nvPr/>
        </p:nvSpPr>
        <p:spPr>
          <a:xfrm>
            <a:off x="749299" y="4377184"/>
            <a:ext cx="6304643" cy="163121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Avantages de la méthode</a:t>
            </a:r>
          </a:p>
          <a:p>
            <a:pPr marL="800100" lvl="1" indent="-342900">
              <a:buFont typeface="Arial" panose="020B0604020202020204" pitchFamily="34" charset="0"/>
              <a:buChar char="•"/>
            </a:pPr>
            <a:r>
              <a:rPr lang="fr-FR" sz="2000" dirty="0" smtClean="0"/>
              <a:t>Peu de point nécessaire selon l’épaisseur du film pour avoir des résultats de </a:t>
            </a:r>
            <a:r>
              <a:rPr lang="fr-FR" sz="2000" dirty="0"/>
              <a:t>qualité</a:t>
            </a:r>
          </a:p>
          <a:p>
            <a:pPr marL="800100" lvl="1" indent="-342900">
              <a:buFont typeface="Arial" panose="020B0604020202020204" pitchFamily="34" charset="0"/>
              <a:buChar char="•"/>
            </a:pPr>
            <a:r>
              <a:rPr lang="fr-FR" sz="2000" dirty="0" smtClean="0"/>
              <a:t>Flux thermique obtenus aux interfaces sont précis</a:t>
            </a:r>
            <a:endParaRPr lang="fr-FR" sz="2000" dirty="0"/>
          </a:p>
          <a:p>
            <a:pPr marL="800100" lvl="1" indent="-342900">
              <a:buFont typeface="Arial" panose="020B0604020202020204" pitchFamily="34" charset="0"/>
              <a:buChar char="•"/>
            </a:pPr>
            <a:r>
              <a:rPr lang="fr-FR" sz="2000" b="1" dirty="0" smtClean="0"/>
              <a:t>Réduction du temps de calcul</a:t>
            </a:r>
            <a:endParaRPr lang="fr-FR" sz="2000" b="1" dirty="0"/>
          </a:p>
        </p:txBody>
      </p:sp>
      <p:cxnSp>
        <p:nvCxnSpPr>
          <p:cNvPr id="43" name="直接连接符 27"/>
          <p:cNvCxnSpPr/>
          <p:nvPr/>
        </p:nvCxnSpPr>
        <p:spPr>
          <a:xfrm>
            <a:off x="7053942" y="1142146"/>
            <a:ext cx="0" cy="51672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p:cNvSpPr txBox="1"/>
          <p:nvPr/>
        </p:nvSpPr>
        <p:spPr>
          <a:xfrm>
            <a:off x="7334882" y="1147850"/>
            <a:ext cx="3755483"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Exemple : patin incliné 1D []</a:t>
            </a:r>
          </a:p>
        </p:txBody>
      </p:sp>
      <p:pic>
        <p:nvPicPr>
          <p:cNvPr id="46" name="Image 45"/>
          <p:cNvPicPr/>
          <p:nvPr/>
        </p:nvPicPr>
        <p:blipFill>
          <a:blip r:embed="rId6" cstate="print">
            <a:extLst>
              <a:ext uri="{28A0092B-C50C-407E-A947-70E740481C1C}">
                <a14:useLocalDpi xmlns:a14="http://schemas.microsoft.com/office/drawing/2010/main" val="0"/>
              </a:ext>
            </a:extLst>
          </a:blip>
          <a:stretch>
            <a:fillRect/>
          </a:stretch>
        </p:blipFill>
        <p:spPr>
          <a:xfrm>
            <a:off x="7883579" y="1632872"/>
            <a:ext cx="3337415" cy="1399082"/>
          </a:xfrm>
          <a:prstGeom prst="rect">
            <a:avLst/>
          </a:prstGeom>
        </p:spPr>
      </p:pic>
      <p:graphicFrame>
        <p:nvGraphicFramePr>
          <p:cNvPr id="47" name="Graphique 46"/>
          <p:cNvGraphicFramePr/>
          <p:nvPr>
            <p:extLst>
              <p:ext uri="{D42A27DB-BD31-4B8C-83A1-F6EECF244321}">
                <p14:modId xmlns:p14="http://schemas.microsoft.com/office/powerpoint/2010/main" val="992228713"/>
              </p:ext>
            </p:extLst>
          </p:nvPr>
        </p:nvGraphicFramePr>
        <p:xfrm>
          <a:off x="7499748" y="3822611"/>
          <a:ext cx="3958046" cy="2740361"/>
        </p:xfrm>
        <a:graphic>
          <a:graphicData uri="http://schemas.openxmlformats.org/drawingml/2006/chart">
            <c:chart xmlns:c="http://schemas.openxmlformats.org/drawingml/2006/chart" xmlns:r="http://schemas.openxmlformats.org/officeDocument/2006/relationships" r:id="rId7"/>
          </a:graphicData>
        </a:graphic>
      </p:graphicFrame>
      <p:sp>
        <p:nvSpPr>
          <p:cNvPr id="48" name="ZoneTexte 47"/>
          <p:cNvSpPr txBox="1"/>
          <p:nvPr/>
        </p:nvSpPr>
        <p:spPr>
          <a:xfrm>
            <a:off x="7248274" y="3159293"/>
            <a:ext cx="4943726" cy="646331"/>
          </a:xfrm>
          <a:prstGeom prst="rect">
            <a:avLst/>
          </a:prstGeom>
          <a:noFill/>
        </p:spPr>
        <p:txBody>
          <a:bodyPr wrap="none" rtlCol="0">
            <a:spAutoFit/>
          </a:bodyPr>
          <a:lstStyle/>
          <a:p>
            <a:pPr marL="285750" indent="-285750">
              <a:buFont typeface="Arial" panose="020B0604020202020204" pitchFamily="34" charset="0"/>
              <a:buChar char="•"/>
            </a:pPr>
            <a:r>
              <a:rPr lang="fr-FR" dirty="0"/>
              <a:t>m</a:t>
            </a:r>
            <a:r>
              <a:rPr lang="fr-FR" dirty="0" smtClean="0"/>
              <a:t>ême discrétisation selon x</a:t>
            </a:r>
          </a:p>
          <a:p>
            <a:pPr marL="285750" indent="-285750">
              <a:buFont typeface="Arial" panose="020B0604020202020204" pitchFamily="34" charset="0"/>
              <a:buChar char="•"/>
            </a:pPr>
            <a:r>
              <a:rPr lang="fr-FR" dirty="0" smtClean="0"/>
              <a:t>40 volumes selon l’épaisseur de film (référence)</a:t>
            </a:r>
            <a:endParaRPr lang="fr-FR" dirty="0"/>
          </a:p>
        </p:txBody>
      </p:sp>
    </p:spTree>
    <p:extLst>
      <p:ext uri="{BB962C8B-B14F-4D97-AF65-F5344CB8AC3E}">
        <p14:creationId xmlns:p14="http://schemas.microsoft.com/office/powerpoint/2010/main" val="91297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Graphic spid="47" grpId="0">
        <p:bldAsOne/>
      </p:bldGraphic>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 name="Rectangle 10"/>
              <p:cNvSpPr/>
              <p:nvPr/>
            </p:nvSpPr>
            <p:spPr>
              <a:xfrm>
                <a:off x="617300" y="398874"/>
                <a:ext cx="10460004" cy="954107"/>
              </a:xfrm>
              <a:prstGeom prst="rect">
                <a:avLst/>
              </a:prstGeom>
            </p:spPr>
            <p:txBody>
              <a:bodyPr wrap="square">
                <a:spAutoFit/>
              </a:bodyPr>
              <a:lstStyle/>
              <a:p>
                <a:pPr marL="0" lvl="1"/>
                <a:r>
                  <a:rPr lang="fr-FR" sz="3200" dirty="0" smtClean="0">
                    <a:cs typeface="Arial" panose="020B0604020202020204" pitchFamily="34" charset="0"/>
                  </a:rPr>
                  <a:t>Moyennage du flux thermique pour une période </a:t>
                </a:r>
                <a14:m>
                  <m:oMath xmlns:m="http://schemas.openxmlformats.org/officeDocument/2006/math">
                    <m:sSub>
                      <m:sSubPr>
                        <m:ctrlPr>
                          <a:rPr lang="fr-FR" sz="3200" b="0" i="1" smtClean="0">
                            <a:latin typeface="Cambria Math" panose="02040503050406030204" pitchFamily="18" charset="0"/>
                            <a:cs typeface="Arial" panose="020B0604020202020204" pitchFamily="34" charset="0"/>
                          </a:rPr>
                        </m:ctrlPr>
                      </m:sSubPr>
                      <m:e>
                        <m:r>
                          <a:rPr lang="fr-FR" sz="3200" b="0" i="1" smtClean="0">
                            <a:latin typeface="Cambria Math" panose="02040503050406030204" pitchFamily="18" charset="0"/>
                            <a:cs typeface="Arial" panose="020B0604020202020204" pitchFamily="34" charset="0"/>
                          </a:rPr>
                          <m:t>𝑇</m:t>
                        </m:r>
                      </m:e>
                      <m:sub>
                        <m:r>
                          <a:rPr lang="fr-FR" sz="3200" b="0" i="1" smtClean="0">
                            <a:latin typeface="Cambria Math" panose="02040503050406030204" pitchFamily="18" charset="0"/>
                            <a:cs typeface="Arial" panose="020B0604020202020204" pitchFamily="34" charset="0"/>
                          </a:rPr>
                          <m:t>𝑟𝑜𝑡𝑎𝑡𝑖𝑜𝑛</m:t>
                        </m:r>
                      </m:sub>
                    </m:sSub>
                  </m:oMath>
                </a14:m>
                <a:endParaRPr lang="fr-FR" sz="3200" i="0" dirty="0" smtClean="0">
                  <a:latin typeface="+mj-lt"/>
                  <a:cs typeface="Arial" panose="020B0604020202020204" pitchFamily="34" charset="0"/>
                </a:endParaRPr>
              </a:p>
              <a:p>
                <a:pPr marL="0" lvl="1" algn="r"/>
                <a:r>
                  <a:rPr lang="fr-FR" sz="2400" i="0" dirty="0" smtClean="0">
                    <a:cs typeface="Arial" panose="020B0604020202020204" pitchFamily="34" charset="0"/>
                  </a:rPr>
                  <a:t>homogénéisation des deux échelles du temps</a:t>
                </a:r>
                <a:endParaRPr lang="fr-FR" sz="2400" dirty="0">
                  <a:cs typeface="Arial" panose="020B0604020202020204" pitchFamily="34" charset="0"/>
                </a:endParaRPr>
              </a:p>
            </p:txBody>
          </p:sp>
        </mc:Choice>
        <mc:Fallback>
          <p:sp>
            <p:nvSpPr>
              <p:cNvPr id="11" name="Rectangle 10"/>
              <p:cNvSpPr>
                <a:spLocks noRot="1" noChangeAspect="1" noMove="1" noResize="1" noEditPoints="1" noAdjustHandles="1" noChangeArrowheads="1" noChangeShapeType="1" noTextEdit="1"/>
              </p:cNvSpPr>
              <p:nvPr/>
            </p:nvSpPr>
            <p:spPr>
              <a:xfrm>
                <a:off x="617300" y="398874"/>
                <a:ext cx="10460004" cy="954107"/>
              </a:xfrm>
              <a:prstGeom prst="rect">
                <a:avLst/>
              </a:prstGeom>
              <a:blipFill rotWithShape="0">
                <a:blip r:embed="rId3"/>
                <a:stretch>
                  <a:fillRect l="-1457" t="-7643" r="-932" b="-13376"/>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graphicFrame>
            <p:nvGraphicFramePr>
              <p:cNvPr id="29" name="Tableau 28"/>
              <p:cNvGraphicFramePr>
                <a:graphicFrameLocks noGrp="1"/>
              </p:cNvGraphicFramePr>
              <p:nvPr>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65225">
                    <a:tc>
                      <a:txBody>
                        <a:bodyPr/>
                        <a:lstStyle/>
                        <a:p>
                          <a:pPr algn="ctr"/>
                          <a:r>
                            <a:rPr lang="fr-FR" altLang="zh-CN" sz="1200" b="0" noProof="0" dirty="0" smtClean="0">
                              <a:solidFill>
                                <a:srgbClr val="BFBFBF"/>
                              </a:solidFill>
                              <a:latin typeface="Times New Roman" panose="02020603050405020304" pitchFamily="18" charset="0"/>
                              <a:cs typeface="Times New Roman" panose="02020603050405020304" pitchFamily="18" charset="0"/>
                            </a:rPr>
                            <a:t>Effet  </a:t>
                          </a:r>
                          <a14:m>
                            <m:oMath xmlns:m="http://schemas.openxmlformats.org/officeDocument/2006/math">
                              <m:r>
                                <m:rPr>
                                  <m:sty m:val="p"/>
                                </m:rPr>
                                <a:rPr lang="fr-FR" altLang="zh-CN" sz="1200" b="0"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U</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𝐴</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fr-FR" altLang="zh-CN" sz="1200" b="0"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V</m:t>
                              </m:r>
                            </m:oMath>
                          </a14:m>
                          <a:endParaRPr lang="fr-FR" sz="1200" b="0" noProof="0" dirty="0">
                            <a:solidFill>
                              <a:srgbClr val="BFBFBF"/>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cs typeface="Times New Roman" panose="02020603050405020304" pitchFamily="18" charset="0"/>
                                </a:rPr>
                                <m:t>𝐕</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rgbClr val="BFBFBF"/>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mc:Choice>
        <mc:Fallback>
          <p:graphicFrame>
            <p:nvGraphicFramePr>
              <p:cNvPr id="29" name="Tableau 28"/>
              <p:cNvGraphicFramePr>
                <a:graphicFrameLocks noGrp="1"/>
              </p:cNvGraphicFramePr>
              <p:nvPr>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4"/>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4"/>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4"/>
                          <a:stretch>
                            <a:fillRect l="-171787" r="-313" b="-17391"/>
                          </a:stretch>
                        </a:blipFill>
                      </a:tcPr>
                    </a:tc>
                    <a:extLst>
                      <a:ext uri="{0D108BD9-81ED-4DB2-BD59-A6C34878D82A}">
                        <a16:rowId xmlns:a16="http://schemas.microsoft.com/office/drawing/2014/main" xmlns="" val="10000"/>
                      </a:ext>
                    </a:extLst>
                  </a:tr>
                </a:tbl>
              </a:graphicData>
            </a:graphic>
          </p:graphicFrame>
        </mc:Fallback>
      </mc:AlternateContent>
      <mc:AlternateContent xmlns:mc="http://schemas.openxmlformats.org/markup-compatibility/2006">
        <mc:Choice xmlns:a14="http://schemas.microsoft.com/office/drawing/2010/main" Requires="a14">
          <p:sp>
            <p:nvSpPr>
              <p:cNvPr id="21" name="ZoneTexte 20"/>
              <p:cNvSpPr txBox="1"/>
              <p:nvPr/>
            </p:nvSpPr>
            <p:spPr>
              <a:xfrm>
                <a:off x="749299" y="1142146"/>
                <a:ext cx="11442701"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Hypothèses</a:t>
                </a:r>
              </a:p>
              <a:p>
                <a:pPr marL="800100" lvl="1" indent="-342900">
                  <a:buFont typeface="Arial" panose="020B0604020202020204" pitchFamily="34" charset="0"/>
                  <a:buChar char="•"/>
                </a:pPr>
                <a:r>
                  <a:rPr lang="fr-FR" sz="2000" dirty="0"/>
                  <a:t>Rotor exhibe vibrations synchrones et son orbite ne change pas durant certaines période </a:t>
                </a:r>
                <a14:m>
                  <m:oMath xmlns:m="http://schemas.openxmlformats.org/officeDocument/2006/math">
                    <m:sSub>
                      <m:sSubPr>
                        <m:ctrlPr>
                          <a:rPr lang="fr-FR" sz="2000" dirty="0"/>
                        </m:ctrlPr>
                      </m:sSubPr>
                      <m:e>
                        <m:r>
                          <a:rPr lang="fr-FR" sz="2000" dirty="0"/>
                          <m:t>𝑇</m:t>
                        </m:r>
                      </m:e>
                      <m:sub>
                        <m:r>
                          <a:rPr lang="fr-FR" sz="2000" dirty="0"/>
                          <m:t>𝑟𝑜𝑡𝑎𝑡𝑖𝑜𝑛</m:t>
                        </m:r>
                      </m:sub>
                    </m:sSub>
                  </m:oMath>
                </a14:m>
                <a:endParaRPr lang="fr-FR" sz="2000" dirty="0"/>
              </a:p>
            </p:txBody>
          </p:sp>
        </mc:Choice>
        <mc:Fallback>
          <p:sp>
            <p:nvSpPr>
              <p:cNvPr id="21" name="ZoneTexte 20"/>
              <p:cNvSpPr txBox="1">
                <a:spLocks noRot="1" noChangeAspect="1" noMove="1" noResize="1" noEditPoints="1" noAdjustHandles="1" noChangeArrowheads="1" noChangeShapeType="1" noTextEdit="1"/>
              </p:cNvSpPr>
              <p:nvPr/>
            </p:nvSpPr>
            <p:spPr>
              <a:xfrm>
                <a:off x="749299" y="1142146"/>
                <a:ext cx="11442701" cy="707886"/>
              </a:xfrm>
              <a:prstGeom prst="rect">
                <a:avLst/>
              </a:prstGeom>
              <a:blipFill rotWithShape="0">
                <a:blip r:embed="rId5"/>
                <a:stretch>
                  <a:fillRect l="-479" t="-4310" b="-14655"/>
                </a:stretch>
              </a:blipFill>
            </p:spPr>
            <p:txBody>
              <a:bodyPr/>
              <a:lstStyle/>
              <a:p>
                <a:r>
                  <a:rPr lang="fr-FR">
                    <a:noFill/>
                  </a:rPr>
                  <a:t> </a:t>
                </a:r>
              </a:p>
            </p:txBody>
          </p:sp>
        </mc:Fallback>
      </mc:AlternateContent>
      <p:sp>
        <p:nvSpPr>
          <p:cNvPr id="2" name="Flèche droite 1"/>
          <p:cNvSpPr/>
          <p:nvPr/>
        </p:nvSpPr>
        <p:spPr>
          <a:xfrm>
            <a:off x="3801291" y="2018705"/>
            <a:ext cx="627017" cy="300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mc:Choice xmlns:a14="http://schemas.microsoft.com/office/drawing/2010/main" Requires="a14">
          <p:sp>
            <p:nvSpPr>
              <p:cNvPr id="7" name="Rectangle 6"/>
              <p:cNvSpPr/>
              <p:nvPr/>
            </p:nvSpPr>
            <p:spPr>
              <a:xfrm>
                <a:off x="4693923" y="2001612"/>
                <a:ext cx="3186834" cy="463973"/>
              </a:xfrm>
              <a:prstGeom prst="rect">
                <a:avLst/>
              </a:prstGeom>
            </p:spPr>
            <p:txBody>
              <a:bodyPr wrap="none">
                <a:spAutoFit/>
              </a:bodyPr>
              <a:lstStyle/>
              <a:p>
                <a:r>
                  <a:rPr lang="fr-FR" sz="2000" dirty="0"/>
                  <a:t>Flux thermique moyen </a:t>
                </a:r>
                <a14:m>
                  <m:oMath xmlns:m="http://schemas.openxmlformats.org/officeDocument/2006/math">
                    <m:sSub>
                      <m:sSubPr>
                        <m:ctrlPr>
                          <a:rPr lang="fr-FR" sz="2000" dirty="0"/>
                        </m:ctrlPr>
                      </m:sSubPr>
                      <m:e>
                        <m:r>
                          <a:rPr lang="fr-FR" sz="2000" dirty="0"/>
                          <m:t>𝑸</m:t>
                        </m:r>
                      </m:e>
                      <m:sub>
                        <m:r>
                          <a:rPr lang="fr-FR" sz="2000" dirty="0"/>
                          <m:t>𝒎𝒐𝒚</m:t>
                        </m:r>
                      </m:sub>
                    </m:sSub>
                  </m:oMath>
                </a14:m>
                <a:endParaRPr lang="fr-FR" sz="2000" dirty="0"/>
              </a:p>
            </p:txBody>
          </p:sp>
        </mc:Choice>
        <mc:Fallback>
          <p:sp>
            <p:nvSpPr>
              <p:cNvPr id="7" name="Rectangle 6"/>
              <p:cNvSpPr>
                <a:spLocks noRot="1" noChangeAspect="1" noMove="1" noResize="1" noEditPoints="1" noAdjustHandles="1" noChangeArrowheads="1" noChangeShapeType="1" noTextEdit="1"/>
              </p:cNvSpPr>
              <p:nvPr/>
            </p:nvSpPr>
            <p:spPr>
              <a:xfrm>
                <a:off x="4693923" y="2001612"/>
                <a:ext cx="3186834" cy="463973"/>
              </a:xfrm>
              <a:prstGeom prst="rect">
                <a:avLst/>
              </a:prstGeom>
              <a:blipFill rotWithShape="0">
                <a:blip r:embed="rId6"/>
                <a:stretch>
                  <a:fillRect l="-1912" t="-5263" b="-10526"/>
                </a:stretch>
              </a:blipFill>
            </p:spPr>
            <p:txBody>
              <a:bodyPr/>
              <a:lstStyle/>
              <a:p>
                <a:r>
                  <a:rPr lang="fr-FR">
                    <a:noFill/>
                  </a:rPr>
                  <a:t> </a:t>
                </a:r>
              </a:p>
            </p:txBody>
          </p:sp>
        </mc:Fallback>
      </mc:AlternateContent>
      <p:sp>
        <p:nvSpPr>
          <p:cNvPr id="8" name="Rectangle 7"/>
          <p:cNvSpPr/>
          <p:nvPr/>
        </p:nvSpPr>
        <p:spPr>
          <a:xfrm>
            <a:off x="749299" y="2665979"/>
            <a:ext cx="4332981" cy="369332"/>
          </a:xfrm>
          <a:prstGeom prst="rect">
            <a:avLst/>
          </a:prstGeom>
        </p:spPr>
        <p:txBody>
          <a:bodyPr wrap="none">
            <a:spAutoFit/>
          </a:bodyPr>
          <a:lstStyle/>
          <a:p>
            <a:pPr marL="342900" indent="-342900">
              <a:buFont typeface="Wingdings" panose="05000000000000000000" pitchFamily="2" charset="2"/>
              <a:buChar char="q"/>
            </a:pPr>
            <a:r>
              <a:rPr lang="fr-FR" dirty="0" smtClean="0"/>
              <a:t>Détermination du flux thermique moyen</a:t>
            </a:r>
            <a:endParaRPr lang="fr-FR" dirty="0"/>
          </a:p>
        </p:txBody>
      </p:sp>
      <p:grpSp>
        <p:nvGrpSpPr>
          <p:cNvPr id="25" name="Groupe 24"/>
          <p:cNvGrpSpPr/>
          <p:nvPr/>
        </p:nvGrpSpPr>
        <p:grpSpPr>
          <a:xfrm>
            <a:off x="1247614" y="3350897"/>
            <a:ext cx="3502055" cy="2631754"/>
            <a:chOff x="104334" y="3697122"/>
            <a:chExt cx="3053226" cy="2294464"/>
          </a:xfrm>
        </p:grpSpPr>
        <p:pic>
          <p:nvPicPr>
            <p:cNvPr id="26" name="Imag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34" y="3697122"/>
              <a:ext cx="3053226" cy="2294464"/>
            </a:xfrm>
            <a:prstGeom prst="rect">
              <a:avLst/>
            </a:prstGeom>
          </p:spPr>
        </p:pic>
        <p:grpSp>
          <p:nvGrpSpPr>
            <p:cNvPr id="27" name="Groupe 26"/>
            <p:cNvGrpSpPr/>
            <p:nvPr/>
          </p:nvGrpSpPr>
          <p:grpSpPr>
            <a:xfrm rot="12388486">
              <a:off x="709059" y="4153659"/>
              <a:ext cx="562216" cy="846692"/>
              <a:chOff x="2880608" y="5817685"/>
              <a:chExt cx="562216" cy="846692"/>
            </a:xfrm>
          </p:grpSpPr>
          <p:cxnSp>
            <p:nvCxnSpPr>
              <p:cNvPr id="34" name="Connecteur droit avec flèche 33"/>
              <p:cNvCxnSpPr/>
              <p:nvPr/>
            </p:nvCxnSpPr>
            <p:spPr>
              <a:xfrm rot="9211514">
                <a:off x="3041059" y="5817685"/>
                <a:ext cx="192970" cy="52580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rot="9211514" flipV="1">
                <a:off x="2880608" y="6422140"/>
                <a:ext cx="562216" cy="24223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e 35"/>
          <p:cNvGrpSpPr/>
          <p:nvPr/>
        </p:nvGrpSpPr>
        <p:grpSpPr>
          <a:xfrm>
            <a:off x="5754816" y="2825298"/>
            <a:ext cx="4433400" cy="3088761"/>
            <a:chOff x="3584184" y="3064795"/>
            <a:chExt cx="4433400" cy="3088761"/>
          </a:xfrm>
        </p:grpSpPr>
        <p:pic>
          <p:nvPicPr>
            <p:cNvPr id="37" name="Image 36"/>
            <p:cNvPicPr>
              <a:picLocks noChangeAspect="1"/>
            </p:cNvPicPr>
            <p:nvPr/>
          </p:nvPicPr>
          <p:blipFill>
            <a:blip r:embed="rId8"/>
            <a:stretch>
              <a:fillRect/>
            </a:stretch>
          </p:blipFill>
          <p:spPr>
            <a:xfrm>
              <a:off x="5910654" y="3102320"/>
              <a:ext cx="2106930" cy="1514856"/>
            </a:xfrm>
            <a:prstGeom prst="rect">
              <a:avLst/>
            </a:prstGeom>
          </p:spPr>
        </p:pic>
        <p:pic>
          <p:nvPicPr>
            <p:cNvPr id="38" name="Image 37"/>
            <p:cNvPicPr>
              <a:picLocks noChangeAspect="1"/>
            </p:cNvPicPr>
            <p:nvPr/>
          </p:nvPicPr>
          <p:blipFill>
            <a:blip r:embed="rId9"/>
            <a:stretch>
              <a:fillRect/>
            </a:stretch>
          </p:blipFill>
          <p:spPr>
            <a:xfrm>
              <a:off x="3691216" y="4654702"/>
              <a:ext cx="2101596" cy="1493520"/>
            </a:xfrm>
            <a:prstGeom prst="rect">
              <a:avLst/>
            </a:prstGeom>
          </p:spPr>
        </p:pic>
        <p:pic>
          <p:nvPicPr>
            <p:cNvPr id="39" name="Image 38"/>
            <p:cNvPicPr>
              <a:picLocks noChangeAspect="1"/>
            </p:cNvPicPr>
            <p:nvPr/>
          </p:nvPicPr>
          <p:blipFill>
            <a:blip r:embed="rId10"/>
            <a:stretch>
              <a:fillRect/>
            </a:stretch>
          </p:blipFill>
          <p:spPr>
            <a:xfrm>
              <a:off x="3584184" y="3064795"/>
              <a:ext cx="2085594" cy="1493520"/>
            </a:xfrm>
            <a:prstGeom prst="rect">
              <a:avLst/>
            </a:prstGeom>
          </p:spPr>
        </p:pic>
        <p:pic>
          <p:nvPicPr>
            <p:cNvPr id="42" name="Image 41"/>
            <p:cNvPicPr>
              <a:picLocks noChangeAspect="1"/>
            </p:cNvPicPr>
            <p:nvPr/>
          </p:nvPicPr>
          <p:blipFill>
            <a:blip r:embed="rId11"/>
            <a:stretch>
              <a:fillRect/>
            </a:stretch>
          </p:blipFill>
          <p:spPr>
            <a:xfrm>
              <a:off x="5915899" y="4654702"/>
              <a:ext cx="2085594" cy="1498854"/>
            </a:xfrm>
            <a:prstGeom prst="rect">
              <a:avLst/>
            </a:prstGeom>
          </p:spPr>
        </p:pic>
      </p:grpSp>
      <p:grpSp>
        <p:nvGrpSpPr>
          <p:cNvPr id="44" name="Groupe 43"/>
          <p:cNvGrpSpPr/>
          <p:nvPr/>
        </p:nvGrpSpPr>
        <p:grpSpPr>
          <a:xfrm>
            <a:off x="5229164" y="2808608"/>
            <a:ext cx="5381572" cy="3481820"/>
            <a:chOff x="3415604" y="3043407"/>
            <a:chExt cx="5381572" cy="3481820"/>
          </a:xfrm>
        </p:grpSpPr>
        <p:cxnSp>
          <p:nvCxnSpPr>
            <p:cNvPr id="49" name="Connecteur droit avec flèche 48"/>
            <p:cNvCxnSpPr/>
            <p:nvPr/>
          </p:nvCxnSpPr>
          <p:spPr>
            <a:xfrm flipV="1">
              <a:off x="3784925" y="3043407"/>
              <a:ext cx="0" cy="3174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flipV="1">
              <a:off x="3784925" y="6205032"/>
              <a:ext cx="5012251" cy="124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4460560" y="6217450"/>
              <a:ext cx="3304110" cy="307777"/>
            </a:xfrm>
            <a:prstGeom prst="rect">
              <a:avLst/>
            </a:prstGeom>
            <a:noFill/>
          </p:spPr>
          <p:txBody>
            <a:bodyPr wrap="none" rtlCol="0">
              <a:spAutoFit/>
            </a:bodyPr>
            <a:lstStyle/>
            <a:p>
              <a:r>
                <a:rPr lang="fr-FR" sz="1400" dirty="0" smtClean="0">
                  <a:solidFill>
                    <a:schemeClr val="tx1"/>
                  </a:solidFill>
                </a:rPr>
                <a:t>Coordonnée du repère du rotor </a:t>
              </a:r>
              <a:r>
                <a:rPr lang="fr-FR" sz="1400" b="1" dirty="0" smtClean="0">
                  <a:solidFill>
                    <a:schemeClr val="tx1"/>
                  </a:solidFill>
                </a:rPr>
                <a:t>[</a:t>
              </a:r>
              <a:r>
                <a:rPr lang="fr-FR" sz="1400" b="1" dirty="0" err="1" smtClean="0">
                  <a:solidFill>
                    <a:schemeClr val="tx1"/>
                  </a:solidFill>
                </a:rPr>
                <a:t>dégré</a:t>
              </a:r>
              <a:r>
                <a:rPr lang="fr-FR" sz="1400" b="1" dirty="0" smtClean="0">
                  <a:solidFill>
                    <a:schemeClr val="tx1"/>
                  </a:solidFill>
                </a:rPr>
                <a:t>]</a:t>
              </a:r>
              <a:endParaRPr lang="fr-FR" sz="1400" b="1" dirty="0">
                <a:solidFill>
                  <a:schemeClr val="tx1"/>
                </a:solidFill>
              </a:endParaRPr>
            </a:p>
          </p:txBody>
        </p:sp>
        <mc:AlternateContent xmlns:mc="http://schemas.openxmlformats.org/markup-compatibility/2006" xmlns:a14="http://schemas.microsoft.com/office/drawing/2010/main">
          <mc:Choice Requires="a14">
            <p:sp>
              <p:nvSpPr>
                <p:cNvPr id="52" name="ZoneTexte 51"/>
                <p:cNvSpPr txBox="1"/>
                <p:nvPr/>
              </p:nvSpPr>
              <p:spPr>
                <a:xfrm rot="16200000">
                  <a:off x="2488107" y="4476539"/>
                  <a:ext cx="2162772" cy="307777"/>
                </a:xfrm>
                <a:prstGeom prst="rect">
                  <a:avLst/>
                </a:prstGeom>
                <a:noFill/>
              </p:spPr>
              <p:txBody>
                <a:bodyPr wrap="none" rtlCol="0">
                  <a:spAutoFit/>
                </a:bodyPr>
                <a:lstStyle/>
                <a:p>
                  <a:r>
                    <a:rPr lang="fr-FR" sz="1400" dirty="0" smtClean="0">
                      <a:solidFill>
                        <a:schemeClr val="tx1"/>
                      </a:solidFill>
                    </a:rPr>
                    <a:t>Flux thermique </a:t>
                  </a:r>
                  <a14:m>
                    <m:oMath xmlns:m="http://schemas.openxmlformats.org/officeDocument/2006/math">
                      <m:r>
                        <a:rPr lang="fr-FR" sz="1400" b="0" i="1">
                          <a:solidFill>
                            <a:schemeClr val="tx1"/>
                          </a:solidFill>
                          <a:latin typeface="Cambria Math" panose="02040503050406030204" pitchFamily="18" charset="0"/>
                        </a:rPr>
                        <m:t>𝜙</m:t>
                      </m:r>
                    </m:oMath>
                  </a14:m>
                  <a:r>
                    <a:rPr lang="fr-FR" sz="1400" dirty="0" smtClean="0">
                      <a:solidFill>
                        <a:schemeClr val="tx1"/>
                      </a:solidFill>
                    </a:rPr>
                    <a:t> </a:t>
                  </a:r>
                  <a:r>
                    <a:rPr lang="fr-FR" sz="1400" b="1" dirty="0" smtClean="0">
                      <a:solidFill>
                        <a:schemeClr val="tx1"/>
                      </a:solidFill>
                    </a:rPr>
                    <a:t>[W/m²]</a:t>
                  </a:r>
                  <a:endParaRPr lang="fr-FR" sz="1400" b="1" dirty="0">
                    <a:solidFill>
                      <a:schemeClr val="tx1"/>
                    </a:solidFill>
                  </a:endParaRPr>
                </a:p>
              </p:txBody>
            </p:sp>
          </mc:Choice>
          <mc:Fallback xmlns="">
            <p:sp>
              <p:nvSpPr>
                <p:cNvPr id="31" name="ZoneTexte 30"/>
                <p:cNvSpPr txBox="1">
                  <a:spLocks noRot="1" noChangeAspect="1" noMove="1" noResize="1" noEditPoints="1" noAdjustHandles="1" noChangeArrowheads="1" noChangeShapeType="1" noTextEdit="1"/>
                </p:cNvSpPr>
                <p:nvPr/>
              </p:nvSpPr>
              <p:spPr>
                <a:xfrm rot="16200000">
                  <a:off x="2488107" y="4476539"/>
                  <a:ext cx="2162772" cy="307777"/>
                </a:xfrm>
                <a:prstGeom prst="rect">
                  <a:avLst/>
                </a:prstGeom>
                <a:blipFill rotWithShape="0">
                  <a:blip r:embed="rId12"/>
                  <a:stretch>
                    <a:fillRect l="-1961" r="-19608" b="-845"/>
                  </a:stretch>
                </a:blipFill>
              </p:spPr>
              <p:txBody>
                <a:bodyPr/>
                <a:lstStyle/>
                <a:p>
                  <a:r>
                    <a:rPr lang="fr-FR">
                      <a:noFill/>
                    </a:rPr>
                    <a:t> </a:t>
                  </a:r>
                </a:p>
              </p:txBody>
            </p:sp>
          </mc:Fallback>
        </mc:AlternateContent>
      </p:grpSp>
      <p:pic>
        <p:nvPicPr>
          <p:cNvPr id="53" name="Image 52"/>
          <p:cNvPicPr>
            <a:picLocks noChangeAspect="1"/>
          </p:cNvPicPr>
          <p:nvPr/>
        </p:nvPicPr>
        <p:blipFill>
          <a:blip r:embed="rId13"/>
          <a:stretch>
            <a:fillRect/>
          </a:stretch>
        </p:blipFill>
        <p:spPr>
          <a:xfrm>
            <a:off x="5777818" y="2669374"/>
            <a:ext cx="4444149" cy="3239351"/>
          </a:xfrm>
          <a:prstGeom prst="rect">
            <a:avLst/>
          </a:prstGeom>
        </p:spPr>
      </p:pic>
    </p:spTree>
    <p:extLst>
      <p:ext uri="{BB962C8B-B14F-4D97-AF65-F5344CB8AC3E}">
        <p14:creationId xmlns:p14="http://schemas.microsoft.com/office/powerpoint/2010/main" val="347441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par>
                                <p:cTn id="13" presetID="10"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graphicFrame>
            <p:nvGraphicFramePr>
              <p:cNvPr id="29" name="Tableau 28"/>
              <p:cNvGraphicFramePr>
                <a:graphicFrameLocks noGrp="1"/>
              </p:cNvGraphicFramePr>
              <p:nvPr>
                <p:extLst>
                  <p:ext uri="{D42A27DB-BD31-4B8C-83A1-F6EECF244321}">
                    <p14:modId xmlns:p14="http://schemas.microsoft.com/office/powerpoint/2010/main" val="3821531120"/>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65225">
                    <a:tc>
                      <a:txBody>
                        <a:bodyPr/>
                        <a:lstStyle/>
                        <a:p>
                          <a:pPr algn="ctr"/>
                          <a:r>
                            <a:rPr lang="fr-FR" altLang="zh-CN" sz="1200" b="0" noProof="0" dirty="0" smtClean="0">
                              <a:solidFill>
                                <a:srgbClr val="BFBFBF"/>
                              </a:solidFill>
                              <a:latin typeface="Times New Roman" panose="02020603050405020304" pitchFamily="18" charset="0"/>
                              <a:cs typeface="Times New Roman" panose="02020603050405020304" pitchFamily="18" charset="0"/>
                            </a:rPr>
                            <a:t>Effet  </a:t>
                          </a:r>
                          <a14:m>
                            <m:oMath xmlns:m="http://schemas.openxmlformats.org/officeDocument/2006/math">
                              <m:r>
                                <m:rPr>
                                  <m:sty m:val="p"/>
                                </m:rPr>
                                <a:rPr lang="fr-FR" altLang="zh-CN" sz="1200" b="0"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U</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𝐴</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fr-FR" altLang="zh-CN" sz="1200" b="0"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V</m:t>
                              </m:r>
                            </m:oMath>
                          </a14:m>
                          <a:endParaRPr lang="fr-FR" sz="1200" b="0" noProof="0" dirty="0">
                            <a:solidFill>
                              <a:srgbClr val="BFBFBF"/>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rgbClr val="BFBFBF"/>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rgbClr val="BFBFBF"/>
                                  </a:solidFill>
                                  <a:latin typeface="Cambria Math" panose="02040503050406030204" pitchFamily="18" charset="0"/>
                                  <a:cs typeface="Times New Roman" panose="02020603050405020304" pitchFamily="18" charset="0"/>
                                </a:rPr>
                                <m:t>𝐕</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rgbClr val="BFBFBF"/>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mc:Choice>
        <mc:Fallback>
          <p:graphicFrame>
            <p:nvGraphicFramePr>
              <p:cNvPr id="29" name="Tableau 28"/>
              <p:cNvGraphicFramePr>
                <a:graphicFrameLocks noGrp="1"/>
              </p:cNvGraphicFramePr>
              <p:nvPr>
                <p:extLst>
                  <p:ext uri="{D42A27DB-BD31-4B8C-83A1-F6EECF244321}">
                    <p14:modId xmlns:p14="http://schemas.microsoft.com/office/powerpoint/2010/main" val="3821531120"/>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171787" r="-313" b="-17391"/>
                          </a:stretch>
                        </a:blipFill>
                      </a:tcPr>
                    </a:tc>
                    <a:extLst>
                      <a:ext uri="{0D108BD9-81ED-4DB2-BD59-A6C34878D82A}">
                        <a16:rowId xmlns:a16="http://schemas.microsoft.com/office/drawing/2014/main" xmlns="" val="10000"/>
                      </a:ext>
                    </a:extLst>
                  </a:tr>
                </a:tbl>
              </a:graphicData>
            </a:graphic>
          </p:graphicFrame>
        </mc:Fallback>
      </mc:AlternateContent>
      <p:grpSp>
        <p:nvGrpSpPr>
          <p:cNvPr id="120" name="Groupe 119"/>
          <p:cNvGrpSpPr/>
          <p:nvPr/>
        </p:nvGrpSpPr>
        <p:grpSpPr>
          <a:xfrm>
            <a:off x="357630" y="1927041"/>
            <a:ext cx="5495284" cy="1847631"/>
            <a:chOff x="266875" y="2661499"/>
            <a:chExt cx="5580444" cy="1876260"/>
          </a:xfrm>
        </p:grpSpPr>
        <p:grpSp>
          <p:nvGrpSpPr>
            <p:cNvPr id="30" name="Groupe 29"/>
            <p:cNvGrpSpPr/>
            <p:nvPr/>
          </p:nvGrpSpPr>
          <p:grpSpPr>
            <a:xfrm>
              <a:off x="1150195" y="2882979"/>
              <a:ext cx="4697124" cy="697866"/>
              <a:chOff x="1689703" y="1686620"/>
              <a:chExt cx="4697110" cy="697866"/>
            </a:xfrm>
          </p:grpSpPr>
          <p:grpSp>
            <p:nvGrpSpPr>
              <p:cNvPr id="31" name="Groupe 30"/>
              <p:cNvGrpSpPr/>
              <p:nvPr/>
            </p:nvGrpSpPr>
            <p:grpSpPr>
              <a:xfrm>
                <a:off x="1768875" y="1686620"/>
                <a:ext cx="4371501" cy="697866"/>
                <a:chOff x="2073558" y="2233631"/>
                <a:chExt cx="4371501" cy="697866"/>
              </a:xfrm>
            </p:grpSpPr>
            <p:sp>
              <p:nvSpPr>
                <p:cNvPr id="38" name="Rectangle 37"/>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33" name="Connecteur droit 32"/>
              <p:cNvCxnSpPr/>
              <p:nvPr/>
            </p:nvCxnSpPr>
            <p:spPr>
              <a:xfrm>
                <a:off x="1689703" y="2039966"/>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grpSp>
          <p:nvGrpSpPr>
            <p:cNvPr id="40" name="Groupe 39"/>
            <p:cNvGrpSpPr/>
            <p:nvPr/>
          </p:nvGrpSpPr>
          <p:grpSpPr>
            <a:xfrm>
              <a:off x="1054947" y="3230028"/>
              <a:ext cx="1392798" cy="1177152"/>
              <a:chOff x="2657125" y="3675601"/>
              <a:chExt cx="1630719" cy="2427299"/>
            </a:xfrm>
          </p:grpSpPr>
          <p:cxnSp>
            <p:nvCxnSpPr>
              <p:cNvPr id="41" name="Connecteur droit 40"/>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e 42"/>
              <p:cNvGrpSpPr/>
              <p:nvPr/>
            </p:nvGrpSpPr>
            <p:grpSpPr>
              <a:xfrm>
                <a:off x="3375035" y="4391197"/>
                <a:ext cx="191916" cy="793711"/>
                <a:chOff x="4021922" y="4141271"/>
                <a:chExt cx="191916" cy="793711"/>
              </a:xfrm>
            </p:grpSpPr>
            <p:cxnSp>
              <p:nvCxnSpPr>
                <p:cNvPr id="53" name="Connecteur droit 52"/>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e 54"/>
                <p:cNvGrpSpPr/>
                <p:nvPr/>
              </p:nvGrpSpPr>
              <p:grpSpPr>
                <a:xfrm>
                  <a:off x="4021922" y="4335272"/>
                  <a:ext cx="191916" cy="599710"/>
                  <a:chOff x="4021922" y="4335272"/>
                  <a:chExt cx="191916" cy="599710"/>
                </a:xfrm>
              </p:grpSpPr>
              <p:grpSp>
                <p:nvGrpSpPr>
                  <p:cNvPr id="56" name="Groupe 55"/>
                  <p:cNvGrpSpPr/>
                  <p:nvPr/>
                </p:nvGrpSpPr>
                <p:grpSpPr>
                  <a:xfrm>
                    <a:off x="4021922" y="4335272"/>
                    <a:ext cx="191916" cy="403501"/>
                    <a:chOff x="4063815" y="4585216"/>
                    <a:chExt cx="191916" cy="403501"/>
                  </a:xfrm>
                </p:grpSpPr>
                <p:cxnSp>
                  <p:nvCxnSpPr>
                    <p:cNvPr id="59" name="Connecteur droit 58"/>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Connecteur droit 56"/>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4" name="Groupe 43"/>
              <p:cNvGrpSpPr/>
              <p:nvPr/>
            </p:nvGrpSpPr>
            <p:grpSpPr>
              <a:xfrm>
                <a:off x="3178648" y="5202118"/>
                <a:ext cx="616678" cy="100881"/>
                <a:chOff x="3178648" y="5202118"/>
                <a:chExt cx="616678" cy="100881"/>
              </a:xfrm>
            </p:grpSpPr>
            <p:cxnSp>
              <p:nvCxnSpPr>
                <p:cNvPr id="46" name="Connecteur droit 45"/>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Connecteur droit 48"/>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Connecteur droit 49"/>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Connecteur droit 50"/>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Connecteur droit 51"/>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sp>
                <p:nvSpPr>
                  <p:cNvPr id="45" name="ZoneTexte 44"/>
                  <p:cNvSpPr txBox="1"/>
                  <p:nvPr/>
                </p:nvSpPr>
                <p:spPr>
                  <a:xfrm>
                    <a:off x="2657125" y="5508830"/>
                    <a:ext cx="1630719" cy="5940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𝟏</m:t>
                              </m:r>
                            </m:sub>
                          </m:sSub>
                        </m:oMath>
                      </m:oMathPara>
                    </a14:m>
                    <a:endParaRPr lang="fr-FR" b="1" dirty="0"/>
                  </a:p>
                </p:txBody>
              </p:sp>
            </mc:Choice>
            <mc:Fallback>
              <p:sp>
                <p:nvSpPr>
                  <p:cNvPr id="45" name="ZoneTexte 44"/>
                  <p:cNvSpPr txBox="1">
                    <a:spLocks noRot="1" noChangeAspect="1" noMove="1" noResize="1" noEditPoints="1" noAdjustHandles="1" noChangeArrowheads="1" noChangeShapeType="1" noTextEdit="1"/>
                  </p:cNvSpPr>
                  <p:nvPr/>
                </p:nvSpPr>
                <p:spPr>
                  <a:xfrm>
                    <a:off x="2657125" y="5508830"/>
                    <a:ext cx="1630719" cy="594070"/>
                  </a:xfrm>
                  <a:prstGeom prst="rect">
                    <a:avLst/>
                  </a:prstGeom>
                  <a:blipFill rotWithShape="0">
                    <a:blip r:embed="rId4"/>
                    <a:stretch>
                      <a:fillRect b="-54348"/>
                    </a:stretch>
                  </a:blipFill>
                </p:spPr>
                <p:txBody>
                  <a:bodyPr/>
                  <a:lstStyle/>
                  <a:p>
                    <a:r>
                      <a:rPr lang="fr-FR">
                        <a:noFill/>
                      </a:rPr>
                      <a:t> </a:t>
                    </a:r>
                  </a:p>
                </p:txBody>
              </p:sp>
            </mc:Fallback>
          </mc:AlternateContent>
        </p:grpSp>
        <p:grpSp>
          <p:nvGrpSpPr>
            <p:cNvPr id="66" name="Groupe 65"/>
            <p:cNvGrpSpPr/>
            <p:nvPr/>
          </p:nvGrpSpPr>
          <p:grpSpPr>
            <a:xfrm>
              <a:off x="3963168" y="3244930"/>
              <a:ext cx="1077478" cy="1292829"/>
              <a:chOff x="2854206" y="3675601"/>
              <a:chExt cx="1261534" cy="2665826"/>
            </a:xfrm>
          </p:grpSpPr>
          <p:cxnSp>
            <p:nvCxnSpPr>
              <p:cNvPr id="67" name="Connecteur droit 66"/>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e 68"/>
              <p:cNvGrpSpPr/>
              <p:nvPr/>
            </p:nvGrpSpPr>
            <p:grpSpPr>
              <a:xfrm>
                <a:off x="3375035" y="4391197"/>
                <a:ext cx="191916" cy="793711"/>
                <a:chOff x="4021922" y="4141271"/>
                <a:chExt cx="191916" cy="793711"/>
              </a:xfrm>
            </p:grpSpPr>
            <p:cxnSp>
              <p:nvCxnSpPr>
                <p:cNvPr id="79" name="Connecteur droit 78"/>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Groupe 80"/>
                <p:cNvGrpSpPr/>
                <p:nvPr/>
              </p:nvGrpSpPr>
              <p:grpSpPr>
                <a:xfrm>
                  <a:off x="4021922" y="4335272"/>
                  <a:ext cx="191916" cy="599710"/>
                  <a:chOff x="4021922" y="4335272"/>
                  <a:chExt cx="191916" cy="599710"/>
                </a:xfrm>
              </p:grpSpPr>
              <p:grpSp>
                <p:nvGrpSpPr>
                  <p:cNvPr id="82" name="Groupe 81"/>
                  <p:cNvGrpSpPr/>
                  <p:nvPr/>
                </p:nvGrpSpPr>
                <p:grpSpPr>
                  <a:xfrm>
                    <a:off x="4021922" y="4335272"/>
                    <a:ext cx="191916" cy="403501"/>
                    <a:chOff x="4063815" y="4585216"/>
                    <a:chExt cx="191916" cy="403501"/>
                  </a:xfrm>
                </p:grpSpPr>
                <p:cxnSp>
                  <p:nvCxnSpPr>
                    <p:cNvPr id="85" name="Connecteur droit 84"/>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Connecteur droit 82"/>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0" name="Groupe 69"/>
              <p:cNvGrpSpPr/>
              <p:nvPr/>
            </p:nvGrpSpPr>
            <p:grpSpPr>
              <a:xfrm>
                <a:off x="3178648" y="5202118"/>
                <a:ext cx="616678" cy="100881"/>
                <a:chOff x="3178648" y="5202118"/>
                <a:chExt cx="616678" cy="100881"/>
              </a:xfrm>
            </p:grpSpPr>
            <p:cxnSp>
              <p:nvCxnSpPr>
                <p:cNvPr id="72" name="Connecteur droit 71"/>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Connecteur droit 73"/>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Connecteur droit 74"/>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Connecteur droit 75"/>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Connecteur droit 76"/>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8" name="Connecteur droit 77"/>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sp>
                <p:nvSpPr>
                  <p:cNvPr id="71" name="ZoneTexte 70"/>
                  <p:cNvSpPr txBox="1"/>
                  <p:nvPr/>
                </p:nvSpPr>
                <p:spPr>
                  <a:xfrm>
                    <a:off x="2854206" y="5528561"/>
                    <a:ext cx="1261534" cy="8128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𝟐</m:t>
                              </m:r>
                            </m:sub>
                          </m:sSub>
                        </m:oMath>
                      </m:oMathPara>
                    </a14:m>
                    <a:endParaRPr lang="fr-FR" b="1" dirty="0"/>
                  </a:p>
                </p:txBody>
              </p:sp>
            </mc:Choice>
            <mc:Fallback>
              <p:sp>
                <p:nvSpPr>
                  <p:cNvPr id="71" name="ZoneTexte 70"/>
                  <p:cNvSpPr txBox="1">
                    <a:spLocks noRot="1" noChangeAspect="1" noMove="1" noResize="1" noEditPoints="1" noAdjustHandles="1" noChangeArrowheads="1" noChangeShapeType="1" noTextEdit="1"/>
                  </p:cNvSpPr>
                  <p:nvPr/>
                </p:nvSpPr>
                <p:spPr>
                  <a:xfrm>
                    <a:off x="2854206" y="5528561"/>
                    <a:ext cx="1261534" cy="812866"/>
                  </a:xfrm>
                  <a:prstGeom prst="rect">
                    <a:avLst/>
                  </a:prstGeom>
                  <a:blipFill rotWithShape="0">
                    <a:blip r:embed="rId5"/>
                    <a:stretch>
                      <a:fillRect b="-12698"/>
                    </a:stretch>
                  </a:blipFill>
                </p:spPr>
                <p:txBody>
                  <a:bodyPr/>
                  <a:lstStyle/>
                  <a:p>
                    <a:r>
                      <a:rPr lang="fr-FR">
                        <a:noFill/>
                      </a:rPr>
                      <a:t> </a:t>
                    </a:r>
                  </a:p>
                </p:txBody>
              </p:sp>
            </mc:Fallback>
          </mc:AlternateContent>
        </p:grpSp>
        <p:grpSp>
          <p:nvGrpSpPr>
            <p:cNvPr id="92" name="Groupe 91"/>
            <p:cNvGrpSpPr/>
            <p:nvPr/>
          </p:nvGrpSpPr>
          <p:grpSpPr>
            <a:xfrm>
              <a:off x="266875" y="2715668"/>
              <a:ext cx="675452" cy="1191621"/>
              <a:chOff x="1531495" y="2401632"/>
              <a:chExt cx="675450" cy="1191620"/>
            </a:xfrm>
          </p:grpSpPr>
          <p:cxnSp>
            <p:nvCxnSpPr>
              <p:cNvPr id="93" name="Connecteur droit avec flèche 92"/>
              <p:cNvCxnSpPr/>
              <p:nvPr/>
            </p:nvCxnSpPr>
            <p:spPr>
              <a:xfrm>
                <a:off x="1584202" y="2945282"/>
                <a:ext cx="392669" cy="6087"/>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p:nvPr/>
            </p:nvCxnSpPr>
            <p:spPr>
              <a:xfrm>
                <a:off x="1584203" y="2945282"/>
                <a:ext cx="0" cy="510645"/>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Zone de texte 153"/>
                  <p:cNvSpPr txBox="1"/>
                  <p:nvPr/>
                </p:nvSpPr>
                <p:spPr>
                  <a:xfrm>
                    <a:off x="1531495" y="3318602"/>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latin typeface="Cambria Math" panose="02040503050406030204" pitchFamily="18" charset="0"/>
                            <a:ea typeface="SimSun" panose="02010600030101010101" pitchFamily="2" charset="-122"/>
                            <a:cs typeface="Times New Roman" panose="02020603050405020304" pitchFamily="18" charset="0"/>
                          </a:rPr>
                          <m:t>𝑿</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7" name="Zone de texte 153"/>
                  <p:cNvSpPr txBox="1">
                    <a:spLocks noRot="1" noChangeAspect="1" noMove="1" noResize="1" noEditPoints="1" noAdjustHandles="1" noChangeArrowheads="1" noChangeShapeType="1" noTextEdit="1"/>
                  </p:cNvSpPr>
                  <p:nvPr/>
                </p:nvSpPr>
                <p:spPr>
                  <a:xfrm>
                    <a:off x="1531495" y="3318602"/>
                    <a:ext cx="301748" cy="274650"/>
                  </a:xfrm>
                  <a:prstGeom prst="rect">
                    <a:avLst/>
                  </a:prstGeom>
                  <a:blipFill rotWithShape="0">
                    <a:blip r:embed="rId6"/>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6" name="Zone de texte 154"/>
                  <p:cNvSpPr txBox="1"/>
                  <p:nvPr/>
                </p:nvSpPr>
                <p:spPr>
                  <a:xfrm>
                    <a:off x="1905197" y="2864775"/>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𝒁</m:t>
                          </m:r>
                        </m:oMath>
                      </m:oMathPara>
                    </a14:m>
                    <a:endParaRPr lang="fr-FR" sz="1400" dirty="0">
                      <a:effectLst/>
                      <a:ea typeface="Calibri" panose="020F0502020204030204" pitchFamily="34" charset="0"/>
                      <a:cs typeface="Times New Roman" panose="02020603050405020304" pitchFamily="18" charset="0"/>
                    </a:endParaRPr>
                  </a:p>
                  <a:p>
                    <a:pPr>
                      <a:lnSpc>
                        <a:spcPct val="107000"/>
                      </a:lnSpc>
                      <a:spcAft>
                        <a:spcPts val="800"/>
                      </a:spcAft>
                    </a:pPr>
                    <a:r>
                      <a:rPr lang="fr-FR" sz="1400" dirty="0">
                        <a:effectLst/>
                        <a:ea typeface="Calibri" panose="020F0502020204030204" pitchFamily="34" charset="0"/>
                        <a:cs typeface="Times New Roman" panose="02020603050405020304" pitchFamily="18" charset="0"/>
                      </a:rPr>
                      <a:t> </a:t>
                    </a:r>
                  </a:p>
                </p:txBody>
              </p:sp>
            </mc:Choice>
            <mc:Fallback xmlns="">
              <p:sp>
                <p:nvSpPr>
                  <p:cNvPr id="238" name="Zone de texte 154"/>
                  <p:cNvSpPr txBox="1">
                    <a:spLocks noRot="1" noChangeAspect="1" noMove="1" noResize="1" noEditPoints="1" noAdjustHandles="1" noChangeArrowheads="1" noChangeShapeType="1" noTextEdit="1"/>
                  </p:cNvSpPr>
                  <p:nvPr/>
                </p:nvSpPr>
                <p:spPr>
                  <a:xfrm>
                    <a:off x="1905197" y="2864775"/>
                    <a:ext cx="301748" cy="274650"/>
                  </a:xfrm>
                  <a:prstGeom prst="rect">
                    <a:avLst/>
                  </a:prstGeom>
                  <a:blipFill rotWithShape="0">
                    <a:blip r:embed="rId7"/>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7" name="Zone de texte 154"/>
                  <p:cNvSpPr txBox="1"/>
                  <p:nvPr/>
                </p:nvSpPr>
                <p:spPr>
                  <a:xfrm>
                    <a:off x="1774285" y="2401632"/>
                    <a:ext cx="183498" cy="2742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𝒀</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9" name="Zone de texte 154"/>
                  <p:cNvSpPr txBox="1">
                    <a:spLocks noRot="1" noChangeAspect="1" noMove="1" noResize="1" noEditPoints="1" noAdjustHandles="1" noChangeArrowheads="1" noChangeShapeType="1" noTextEdit="1"/>
                  </p:cNvSpPr>
                  <p:nvPr/>
                </p:nvSpPr>
                <p:spPr>
                  <a:xfrm>
                    <a:off x="1774285" y="2401632"/>
                    <a:ext cx="183498" cy="274250"/>
                  </a:xfrm>
                  <a:prstGeom prst="rect">
                    <a:avLst/>
                  </a:prstGeom>
                  <a:blipFill rotWithShape="0">
                    <a:blip r:embed="rId8"/>
                    <a:stretch>
                      <a:fillRect r="-43333"/>
                    </a:stretch>
                  </a:blipFill>
                  <a:ln w="6350">
                    <a:noFill/>
                    <a:prstDash val="sysDash"/>
                  </a:ln>
                  <a:effectLst/>
                </p:spPr>
                <p:txBody>
                  <a:bodyPr/>
                  <a:lstStyle/>
                  <a:p>
                    <a:r>
                      <a:rPr lang="fr-FR">
                        <a:noFill/>
                      </a:rPr>
                      <a:t> </a:t>
                    </a:r>
                  </a:p>
                </p:txBody>
              </p:sp>
            </mc:Fallback>
          </mc:AlternateContent>
          <p:cxnSp>
            <p:nvCxnSpPr>
              <p:cNvPr id="98" name="Connecteur droit avec flèche 97"/>
              <p:cNvCxnSpPr/>
              <p:nvPr/>
            </p:nvCxnSpPr>
            <p:spPr>
              <a:xfrm flipV="1">
                <a:off x="1584202" y="2631582"/>
                <a:ext cx="471869" cy="31645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e 105"/>
            <p:cNvGrpSpPr/>
            <p:nvPr/>
          </p:nvGrpSpPr>
          <p:grpSpPr>
            <a:xfrm>
              <a:off x="1387609" y="2661499"/>
              <a:ext cx="366993" cy="582977"/>
              <a:chOff x="3447984" y="2502858"/>
              <a:chExt cx="366991" cy="582977"/>
            </a:xfrm>
          </p:grpSpPr>
          <p:cxnSp>
            <p:nvCxnSpPr>
              <p:cNvPr id="107" name="Connecteur droit 106"/>
              <p:cNvCxnSpPr/>
              <p:nvPr/>
            </p:nvCxnSpPr>
            <p:spPr>
              <a:xfrm>
                <a:off x="3813788" y="2580670"/>
                <a:ext cx="0" cy="5051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necteur droit 107"/>
              <p:cNvCxnSpPr/>
              <p:nvPr/>
            </p:nvCxnSpPr>
            <p:spPr>
              <a:xfrm flipV="1">
                <a:off x="3521137" y="2582174"/>
                <a:ext cx="293838" cy="46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 name="Groupe 108"/>
              <p:cNvGrpSpPr/>
              <p:nvPr/>
            </p:nvGrpSpPr>
            <p:grpSpPr>
              <a:xfrm rot="5400000">
                <a:off x="3359844" y="2590998"/>
                <a:ext cx="247783" cy="71504"/>
                <a:chOff x="1311888" y="3368675"/>
                <a:chExt cx="616678" cy="100881"/>
              </a:xfrm>
            </p:grpSpPr>
            <p:cxnSp>
              <p:nvCxnSpPr>
                <p:cNvPr id="110" name="Connecteur droit 109"/>
                <p:cNvCxnSpPr/>
                <p:nvPr/>
              </p:nvCxnSpPr>
              <p:spPr>
                <a:xfrm>
                  <a:off x="1311888" y="3368675"/>
                  <a:ext cx="6166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necteur droit 110"/>
                <p:cNvCxnSpPr/>
                <p:nvPr/>
              </p:nvCxnSpPr>
              <p:spPr>
                <a:xfrm flipH="1">
                  <a:off x="1330476" y="3373936"/>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Connecteur droit 111"/>
                <p:cNvCxnSpPr/>
                <p:nvPr/>
              </p:nvCxnSpPr>
              <p:spPr>
                <a:xfrm flipH="1">
                  <a:off x="1416864" y="3378149"/>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Connecteur droit 112"/>
                <p:cNvCxnSpPr/>
                <p:nvPr/>
              </p:nvCxnSpPr>
              <p:spPr>
                <a:xfrm flipH="1">
                  <a:off x="1512400"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4" name="Connecteur droit 113"/>
                <p:cNvCxnSpPr/>
                <p:nvPr/>
              </p:nvCxnSpPr>
              <p:spPr>
                <a:xfrm flipH="1">
                  <a:off x="1615116" y="3376905"/>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5" name="Connecteur droit 114"/>
                <p:cNvCxnSpPr/>
                <p:nvPr/>
              </p:nvCxnSpPr>
              <p:spPr>
                <a:xfrm flipH="1">
                  <a:off x="1720042" y="3379224"/>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6" name="Connecteur droit 115"/>
                <p:cNvCxnSpPr/>
                <p:nvPr/>
              </p:nvCxnSpPr>
              <p:spPr>
                <a:xfrm flipH="1">
                  <a:off x="1813368"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118" name="Ellipse 117"/>
            <p:cNvSpPr/>
            <p:nvPr/>
          </p:nvSpPr>
          <p:spPr>
            <a:xfrm>
              <a:off x="1692541" y="3202471"/>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9" name="Ellipse 118"/>
            <p:cNvSpPr/>
            <p:nvPr/>
          </p:nvSpPr>
          <p:spPr>
            <a:xfrm>
              <a:off x="4441786" y="3186659"/>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0" name="ZoneTexte 159"/>
          <p:cNvSpPr txBox="1"/>
          <p:nvPr/>
        </p:nvSpPr>
        <p:spPr>
          <a:xfrm>
            <a:off x="357630" y="1098248"/>
            <a:ext cx="12339467"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a:cs typeface="Arial" panose="020B0604020202020204" pitchFamily="34" charset="0"/>
              </a:rPr>
              <a:t>Condition aux limites </a:t>
            </a:r>
            <a:r>
              <a:rPr lang="fr-FR" sz="2000" dirty="0" smtClean="0">
                <a:cs typeface="Arial" panose="020B0604020202020204" pitchFamily="34" charset="0"/>
              </a:rPr>
              <a:t>mécanique : </a:t>
            </a:r>
            <a:r>
              <a:rPr lang="fr-FR" sz="2000" dirty="0" smtClean="0"/>
              <a:t>les efforts du palier transmise aux nœuds du modèle en 3D</a:t>
            </a:r>
          </a:p>
        </p:txBody>
      </p:sp>
      <p:sp>
        <p:nvSpPr>
          <p:cNvPr id="180" name="Rectangle 179"/>
          <p:cNvSpPr/>
          <p:nvPr/>
        </p:nvSpPr>
        <p:spPr>
          <a:xfrm>
            <a:off x="409532" y="4056376"/>
            <a:ext cx="8288879" cy="369332"/>
          </a:xfrm>
          <a:prstGeom prst="rect">
            <a:avLst/>
          </a:prstGeom>
        </p:spPr>
        <p:txBody>
          <a:bodyPr wrap="square">
            <a:spAutoFit/>
          </a:bodyPr>
          <a:lstStyle/>
          <a:p>
            <a:pPr marL="342900" indent="-342900">
              <a:buFont typeface="Wingdings" panose="05000000000000000000" pitchFamily="2" charset="2"/>
              <a:buChar char="q"/>
            </a:pPr>
            <a:r>
              <a:rPr lang="fr-FR" dirty="0" smtClean="0"/>
              <a:t>Interprétation de la déformation thermique en 3D à dynamique des rotors 1D</a:t>
            </a:r>
            <a:endParaRPr lang="fr-FR" dirty="0"/>
          </a:p>
        </p:txBody>
      </p:sp>
      <p:pic>
        <p:nvPicPr>
          <p:cNvPr id="227" name="Image 226"/>
          <p:cNvPicPr>
            <a:picLocks noChangeAspect="1"/>
          </p:cNvPicPr>
          <p:nvPr/>
        </p:nvPicPr>
        <p:blipFill>
          <a:blip r:embed="rId9"/>
          <a:stretch>
            <a:fillRect/>
          </a:stretch>
        </p:blipFill>
        <p:spPr>
          <a:xfrm>
            <a:off x="1797326" y="4635077"/>
            <a:ext cx="5897030" cy="1844263"/>
          </a:xfrm>
          <a:prstGeom prst="rect">
            <a:avLst/>
          </a:prstGeom>
        </p:spPr>
      </p:pic>
      <p:grpSp>
        <p:nvGrpSpPr>
          <p:cNvPr id="270" name="Groupe 269"/>
          <p:cNvGrpSpPr/>
          <p:nvPr/>
        </p:nvGrpSpPr>
        <p:grpSpPr>
          <a:xfrm>
            <a:off x="6173570" y="1585659"/>
            <a:ext cx="5834017" cy="2423832"/>
            <a:chOff x="6173570" y="1585659"/>
            <a:chExt cx="5834017" cy="2423832"/>
          </a:xfrm>
        </p:grpSpPr>
        <p:grpSp>
          <p:nvGrpSpPr>
            <p:cNvPr id="179" name="Groupe 178"/>
            <p:cNvGrpSpPr/>
            <p:nvPr/>
          </p:nvGrpSpPr>
          <p:grpSpPr>
            <a:xfrm>
              <a:off x="6173570" y="1585659"/>
              <a:ext cx="5834017" cy="2423832"/>
              <a:chOff x="274602" y="4170672"/>
              <a:chExt cx="5834017" cy="2423832"/>
            </a:xfrm>
          </p:grpSpPr>
          <p:grpSp>
            <p:nvGrpSpPr>
              <p:cNvPr id="127" name="Groupe 126"/>
              <p:cNvGrpSpPr/>
              <p:nvPr/>
            </p:nvGrpSpPr>
            <p:grpSpPr>
              <a:xfrm>
                <a:off x="2119552" y="4203846"/>
                <a:ext cx="3989067" cy="2390658"/>
                <a:chOff x="3220654" y="631873"/>
                <a:chExt cx="7190745" cy="4309431"/>
              </a:xfrm>
            </p:grpSpPr>
            <p:grpSp>
              <p:nvGrpSpPr>
                <p:cNvPr id="137" name="Groupe 136"/>
                <p:cNvGrpSpPr/>
                <p:nvPr/>
              </p:nvGrpSpPr>
              <p:grpSpPr>
                <a:xfrm>
                  <a:off x="3220654" y="631873"/>
                  <a:ext cx="4056909" cy="4056909"/>
                  <a:chOff x="3220654" y="631873"/>
                  <a:chExt cx="4056909" cy="4056909"/>
                </a:xfrm>
              </p:grpSpPr>
              <p:grpSp>
                <p:nvGrpSpPr>
                  <p:cNvPr id="141" name="Groupe 140"/>
                  <p:cNvGrpSpPr/>
                  <p:nvPr/>
                </p:nvGrpSpPr>
                <p:grpSpPr>
                  <a:xfrm>
                    <a:off x="3220654" y="631873"/>
                    <a:ext cx="4056909" cy="4056909"/>
                    <a:chOff x="3220654" y="631873"/>
                    <a:chExt cx="4056909" cy="4056909"/>
                  </a:xfrm>
                </p:grpSpPr>
                <p:sp>
                  <p:nvSpPr>
                    <p:cNvPr id="157" name="Ellipse 156"/>
                    <p:cNvSpPr/>
                    <p:nvPr/>
                  </p:nvSpPr>
                  <p:spPr>
                    <a:xfrm>
                      <a:off x="3220654" y="631873"/>
                      <a:ext cx="4056909" cy="4056909"/>
                    </a:xfrm>
                    <a:prstGeom prst="ellipse">
                      <a:avLst/>
                    </a:prstGeom>
                    <a:solidFill>
                      <a:srgbClr val="E7E6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154" name="Ellipse 153"/>
                    <p:cNvSpPr/>
                    <p:nvPr/>
                  </p:nvSpPr>
                  <p:spPr>
                    <a:xfrm>
                      <a:off x="5173837" y="2496784"/>
                      <a:ext cx="176981" cy="1769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142" name="Groupe 141"/>
                  <p:cNvGrpSpPr/>
                  <p:nvPr/>
                </p:nvGrpSpPr>
                <p:grpSpPr>
                  <a:xfrm>
                    <a:off x="3220654" y="631873"/>
                    <a:ext cx="4056909" cy="4056909"/>
                    <a:chOff x="3220654" y="631873"/>
                    <a:chExt cx="4056909" cy="4056909"/>
                  </a:xfrm>
                </p:grpSpPr>
                <p:cxnSp>
                  <p:nvCxnSpPr>
                    <p:cNvPr id="143" name="Connecteur droit 142"/>
                    <p:cNvCxnSpPr>
                      <a:stCxn id="157" idx="6"/>
                    </p:cNvCxnSpPr>
                    <p:nvPr/>
                  </p:nvCxnSpPr>
                  <p:spPr>
                    <a:xfrm flipH="1" flipV="1">
                      <a:off x="5337599" y="2588592"/>
                      <a:ext cx="1939964" cy="71736"/>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nvGrpSpPr>
                    <p:cNvPr id="144" name="Groupe 143"/>
                    <p:cNvGrpSpPr/>
                    <p:nvPr/>
                  </p:nvGrpSpPr>
                  <p:grpSpPr>
                    <a:xfrm>
                      <a:off x="3220654" y="631873"/>
                      <a:ext cx="3462788" cy="4056909"/>
                      <a:chOff x="3220654" y="631873"/>
                      <a:chExt cx="3462788" cy="4056909"/>
                    </a:xfrm>
                  </p:grpSpPr>
                  <p:cxnSp>
                    <p:nvCxnSpPr>
                      <p:cNvPr id="145" name="Connecteur droit 144"/>
                      <p:cNvCxnSpPr>
                        <a:stCxn id="154" idx="0"/>
                        <a:endCxn id="157" idx="0"/>
                      </p:cNvCxnSpPr>
                      <p:nvPr/>
                    </p:nvCxnSpPr>
                    <p:spPr>
                      <a:xfrm flipH="1" flipV="1">
                        <a:off x="5249109" y="631873"/>
                        <a:ext cx="13218" cy="1864911"/>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6" name="Connecteur droit 145"/>
                      <p:cNvCxnSpPr>
                        <a:stCxn id="157" idx="3"/>
                        <a:endCxn id="154" idx="3"/>
                      </p:cNvCxnSpPr>
                      <p:nvPr/>
                    </p:nvCxnSpPr>
                    <p:spPr>
                      <a:xfrm flipV="1">
                        <a:off x="3814775" y="2647846"/>
                        <a:ext cx="1384980" cy="1446815"/>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7" name="Connecteur droit 146"/>
                      <p:cNvCxnSpPr>
                        <a:stCxn id="157" idx="5"/>
                      </p:cNvCxnSpPr>
                      <p:nvPr/>
                    </p:nvCxnSpPr>
                    <p:spPr>
                      <a:xfrm flipH="1" flipV="1">
                        <a:off x="5311681" y="2651164"/>
                        <a:ext cx="1371761" cy="1443497"/>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8" name="Connecteur droit 147"/>
                      <p:cNvCxnSpPr>
                        <a:stCxn id="157" idx="4"/>
                      </p:cNvCxnSpPr>
                      <p:nvPr/>
                    </p:nvCxnSpPr>
                    <p:spPr>
                      <a:xfrm flipV="1">
                        <a:off x="5249109" y="2677082"/>
                        <a:ext cx="0" cy="2011700"/>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9" name="Connecteur droit 148"/>
                      <p:cNvCxnSpPr>
                        <a:stCxn id="157" idx="2"/>
                        <a:endCxn id="154" idx="2"/>
                      </p:cNvCxnSpPr>
                      <p:nvPr/>
                    </p:nvCxnSpPr>
                    <p:spPr>
                      <a:xfrm flipV="1">
                        <a:off x="3220654" y="2585274"/>
                        <a:ext cx="1953183" cy="75054"/>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0" name="Connecteur droit 149"/>
                      <p:cNvCxnSpPr>
                        <a:stCxn id="157" idx="7"/>
                        <a:endCxn id="154" idx="7"/>
                      </p:cNvCxnSpPr>
                      <p:nvPr/>
                    </p:nvCxnSpPr>
                    <p:spPr>
                      <a:xfrm flipH="1">
                        <a:off x="5324899" y="1225994"/>
                        <a:ext cx="1358543"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1" name="Connecteur droit 150"/>
                      <p:cNvCxnSpPr>
                        <a:stCxn id="157" idx="1"/>
                        <a:endCxn id="154" idx="1"/>
                      </p:cNvCxnSpPr>
                      <p:nvPr/>
                    </p:nvCxnSpPr>
                    <p:spPr>
                      <a:xfrm>
                        <a:off x="3814775" y="1225994"/>
                        <a:ext cx="1384980"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grpSp>
            </p:grpSp>
            <p:grpSp>
              <p:nvGrpSpPr>
                <p:cNvPr id="138" name="Groupe 137"/>
                <p:cNvGrpSpPr/>
                <p:nvPr/>
              </p:nvGrpSpPr>
              <p:grpSpPr>
                <a:xfrm>
                  <a:off x="6081197" y="3403861"/>
                  <a:ext cx="4330202" cy="1537443"/>
                  <a:chOff x="6081197" y="3403861"/>
                  <a:chExt cx="4330202" cy="1537443"/>
                </a:xfrm>
              </p:grpSpPr>
              <p:cxnSp>
                <p:nvCxnSpPr>
                  <p:cNvPr id="139" name="Connecteur en arc 138"/>
                  <p:cNvCxnSpPr>
                    <a:stCxn id="140" idx="0"/>
                  </p:cNvCxnSpPr>
                  <p:nvPr/>
                </p:nvCxnSpPr>
                <p:spPr>
                  <a:xfrm rot="16200000" flipV="1">
                    <a:off x="6946095" y="2586978"/>
                    <a:ext cx="483322" cy="211708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40" name="ZoneTexte 139"/>
                  <p:cNvSpPr txBox="1"/>
                  <p:nvPr/>
                </p:nvSpPr>
                <p:spPr>
                  <a:xfrm>
                    <a:off x="6081197" y="3887181"/>
                    <a:ext cx="4330202" cy="1054123"/>
                  </a:xfrm>
                  <a:prstGeom prst="rect">
                    <a:avLst/>
                  </a:prstGeom>
                  <a:noFill/>
                </p:spPr>
                <p:txBody>
                  <a:bodyPr wrap="square" rtlCol="0">
                    <a:spAutoFit/>
                  </a:bodyPr>
                  <a:lstStyle/>
                  <a:p>
                    <a:pPr algn="ctr"/>
                    <a:r>
                      <a:rPr lang="fr-FR" sz="1600" dirty="0"/>
                      <a:t>l</a:t>
                    </a:r>
                    <a:r>
                      <a:rPr lang="fr-FR" sz="1600" dirty="0" smtClean="0"/>
                      <a:t>iaison </a:t>
                    </a:r>
                    <a:r>
                      <a:rPr lang="fr-FR" sz="1600" dirty="0" smtClean="0"/>
                      <a:t>RBE3 </a:t>
                    </a:r>
                  </a:p>
                  <a:p>
                    <a:pPr algn="ctr"/>
                    <a:r>
                      <a:rPr lang="fr-FR" sz="1600" dirty="0" smtClean="0"/>
                      <a:t>(</a:t>
                    </a:r>
                    <a:r>
                      <a:rPr lang="fr-FR" sz="1600" dirty="0" err="1" smtClean="0"/>
                      <a:t>rigid</a:t>
                    </a:r>
                    <a:r>
                      <a:rPr lang="fr-FR" sz="1600" dirty="0" smtClean="0"/>
                      <a:t> body </a:t>
                    </a:r>
                    <a:r>
                      <a:rPr lang="fr-FR" sz="1600" dirty="0" err="1" smtClean="0"/>
                      <a:t>element</a:t>
                    </a:r>
                    <a:r>
                      <a:rPr lang="fr-FR" sz="1600" dirty="0" smtClean="0"/>
                      <a:t>)</a:t>
                    </a:r>
                    <a:endParaRPr lang="fr-FR" sz="1600" dirty="0"/>
                  </a:p>
                </p:txBody>
              </p:sp>
            </p:grpSp>
          </p:grpSp>
          <p:grpSp>
            <p:nvGrpSpPr>
              <p:cNvPr id="128" name="Groupe 127"/>
              <p:cNvGrpSpPr/>
              <p:nvPr/>
            </p:nvGrpSpPr>
            <p:grpSpPr>
              <a:xfrm>
                <a:off x="2082713" y="4170672"/>
                <a:ext cx="2328399" cy="2318456"/>
                <a:chOff x="3154247" y="572074"/>
                <a:chExt cx="4197203" cy="4179280"/>
              </a:xfrm>
            </p:grpSpPr>
            <p:sp>
              <p:nvSpPr>
                <p:cNvPr id="129" name="Ellipse 128"/>
                <p:cNvSpPr/>
                <p:nvPr/>
              </p:nvSpPr>
              <p:spPr>
                <a:xfrm>
                  <a:off x="3739836" y="1166195"/>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0" name="Ellipse 129"/>
                <p:cNvSpPr/>
                <p:nvPr/>
              </p:nvSpPr>
              <p:spPr>
                <a:xfrm>
                  <a:off x="5189309" y="57207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1" name="Ellipse 130"/>
                <p:cNvSpPr/>
                <p:nvPr/>
              </p:nvSpPr>
              <p:spPr>
                <a:xfrm>
                  <a:off x="6629993" y="1161871"/>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2" name="Ellipse 131"/>
                <p:cNvSpPr/>
                <p:nvPr/>
              </p:nvSpPr>
              <p:spPr>
                <a:xfrm>
                  <a:off x="3154247" y="2600528"/>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3" name="Ellipse 132"/>
                <p:cNvSpPr/>
                <p:nvPr/>
              </p:nvSpPr>
              <p:spPr>
                <a:xfrm>
                  <a:off x="7231852" y="2596347"/>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4" name="Ellipse 133"/>
                <p:cNvSpPr/>
                <p:nvPr/>
              </p:nvSpPr>
              <p:spPr>
                <a:xfrm>
                  <a:off x="3754976" y="4034862"/>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5" name="Ellipse 134"/>
                <p:cNvSpPr/>
                <p:nvPr/>
              </p:nvSpPr>
              <p:spPr>
                <a:xfrm>
                  <a:off x="5189309" y="4631756"/>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6" name="Ellipse 135"/>
                <p:cNvSpPr/>
                <p:nvPr/>
              </p:nvSpPr>
              <p:spPr>
                <a:xfrm>
                  <a:off x="6634089" y="406243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
            <p:nvSpPr>
              <p:cNvPr id="163" name="ZoneTexte 162"/>
              <p:cNvSpPr txBox="1"/>
              <p:nvPr/>
            </p:nvSpPr>
            <p:spPr>
              <a:xfrm>
                <a:off x="516589" y="4205797"/>
                <a:ext cx="1435542" cy="830997"/>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dynamique 1D</a:t>
                </a:r>
                <a:endParaRPr lang="fr-FR" sz="1600" dirty="0"/>
              </a:p>
            </p:txBody>
          </p:sp>
          <p:cxnSp>
            <p:nvCxnSpPr>
              <p:cNvPr id="164" name="Connecteur en arc 163"/>
              <p:cNvCxnSpPr>
                <a:stCxn id="163" idx="3"/>
              </p:cNvCxnSpPr>
              <p:nvPr/>
            </p:nvCxnSpPr>
            <p:spPr>
              <a:xfrm>
                <a:off x="1952131" y="4621296"/>
                <a:ext cx="1248269" cy="65874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67" name="ZoneTexte 166"/>
              <p:cNvSpPr txBox="1"/>
              <p:nvPr/>
            </p:nvSpPr>
            <p:spPr>
              <a:xfrm>
                <a:off x="274602" y="5781098"/>
                <a:ext cx="1991728" cy="584775"/>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thermomécanique 3D</a:t>
                </a:r>
                <a:endParaRPr lang="fr-FR" sz="1600" dirty="0"/>
              </a:p>
            </p:txBody>
          </p:sp>
          <p:cxnSp>
            <p:nvCxnSpPr>
              <p:cNvPr id="168" name="Connecteur en arc 167"/>
              <p:cNvCxnSpPr>
                <a:stCxn id="167" idx="0"/>
                <a:endCxn id="157" idx="2"/>
              </p:cNvCxnSpPr>
              <p:nvPr/>
            </p:nvCxnSpPr>
            <p:spPr>
              <a:xfrm rot="5400000" flipH="1" flipV="1">
                <a:off x="1469026" y="5130572"/>
                <a:ext cx="451966" cy="849086"/>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73" name="ZoneTexte 172"/>
              <p:cNvSpPr txBox="1"/>
              <p:nvPr/>
            </p:nvSpPr>
            <p:spPr>
              <a:xfrm>
                <a:off x="4365995" y="4220041"/>
                <a:ext cx="1313743" cy="584775"/>
              </a:xfrm>
              <a:prstGeom prst="rect">
                <a:avLst/>
              </a:prstGeom>
              <a:noFill/>
            </p:spPr>
            <p:txBody>
              <a:bodyPr wrap="square" rtlCol="0">
                <a:spAutoFit/>
              </a:bodyPr>
              <a:lstStyle/>
              <a:p>
                <a:pPr algn="ctr"/>
                <a:r>
                  <a:rPr lang="fr-FR" sz="1600" dirty="0" smtClean="0"/>
                  <a:t>Section du rotor</a:t>
                </a:r>
                <a:endParaRPr lang="fr-FR" sz="1600" dirty="0"/>
              </a:p>
            </p:txBody>
          </p:sp>
          <p:cxnSp>
            <p:nvCxnSpPr>
              <p:cNvPr id="174" name="Connecteur en arc 173"/>
              <p:cNvCxnSpPr>
                <a:stCxn id="173" idx="1"/>
              </p:cNvCxnSpPr>
              <p:nvPr/>
            </p:nvCxnSpPr>
            <p:spPr>
              <a:xfrm rot="10800000" flipV="1">
                <a:off x="3988381" y="4512428"/>
                <a:ext cx="377614" cy="51107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grpSp>
          <p:nvGrpSpPr>
            <p:cNvPr id="233" name="Groupe 232"/>
            <p:cNvGrpSpPr/>
            <p:nvPr/>
          </p:nvGrpSpPr>
          <p:grpSpPr>
            <a:xfrm>
              <a:off x="9104354" y="2897840"/>
              <a:ext cx="74624" cy="790113"/>
              <a:chOff x="9104354" y="2897840"/>
              <a:chExt cx="74624" cy="790113"/>
            </a:xfrm>
          </p:grpSpPr>
          <p:sp>
            <p:nvSpPr>
              <p:cNvPr id="229" name="Ellipse 228"/>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0" name="Ellipse 229"/>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1" name="Ellipse 230"/>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2" name="Ellipse 231"/>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4" name="Groupe 233"/>
            <p:cNvGrpSpPr/>
            <p:nvPr/>
          </p:nvGrpSpPr>
          <p:grpSpPr>
            <a:xfrm rot="19048075">
              <a:off x="9512494" y="2730666"/>
              <a:ext cx="74624" cy="790113"/>
              <a:chOff x="9104354" y="2897840"/>
              <a:chExt cx="74624" cy="790113"/>
            </a:xfrm>
          </p:grpSpPr>
          <p:sp>
            <p:nvSpPr>
              <p:cNvPr id="235" name="Ellipse 23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6" name="Ellipse 23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7" name="Ellipse 23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8" name="Ellipse 23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9" name="Groupe 238"/>
            <p:cNvGrpSpPr/>
            <p:nvPr/>
          </p:nvGrpSpPr>
          <p:grpSpPr>
            <a:xfrm rot="16371205">
              <a:off x="9656983" y="2329896"/>
              <a:ext cx="74624" cy="790113"/>
              <a:chOff x="9104354" y="2897840"/>
              <a:chExt cx="74624" cy="790113"/>
            </a:xfrm>
          </p:grpSpPr>
          <p:sp>
            <p:nvSpPr>
              <p:cNvPr id="240" name="Ellipse 23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1" name="Ellipse 24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2" name="Ellipse 24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3" name="Ellipse 24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4" name="Groupe 243"/>
            <p:cNvGrpSpPr/>
            <p:nvPr/>
          </p:nvGrpSpPr>
          <p:grpSpPr>
            <a:xfrm rot="2595241">
              <a:off x="8696020" y="2739460"/>
              <a:ext cx="74624" cy="790113"/>
              <a:chOff x="9104354" y="2897840"/>
              <a:chExt cx="74624" cy="790113"/>
            </a:xfrm>
          </p:grpSpPr>
          <p:sp>
            <p:nvSpPr>
              <p:cNvPr id="245" name="Ellipse 24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6" name="Ellipse 24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7" name="Ellipse 24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8" name="Ellipse 24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9" name="Groupe 248"/>
            <p:cNvGrpSpPr/>
            <p:nvPr/>
          </p:nvGrpSpPr>
          <p:grpSpPr>
            <a:xfrm rot="5213947">
              <a:off x="8518396" y="2322134"/>
              <a:ext cx="74624" cy="790113"/>
              <a:chOff x="9104354" y="2897840"/>
              <a:chExt cx="74624" cy="790113"/>
            </a:xfrm>
          </p:grpSpPr>
          <p:sp>
            <p:nvSpPr>
              <p:cNvPr id="250" name="Ellipse 24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1" name="Ellipse 25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2" name="Ellipse 25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3" name="Ellipse 25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4" name="Groupe 253"/>
            <p:cNvGrpSpPr/>
            <p:nvPr/>
          </p:nvGrpSpPr>
          <p:grpSpPr>
            <a:xfrm rot="18790969">
              <a:off x="8695123" y="1911984"/>
              <a:ext cx="74624" cy="790113"/>
              <a:chOff x="9104354" y="2897840"/>
              <a:chExt cx="74624" cy="790113"/>
            </a:xfrm>
          </p:grpSpPr>
          <p:sp>
            <p:nvSpPr>
              <p:cNvPr id="255" name="Ellipse 25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6" name="Ellipse 25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7" name="Ellipse 25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8" name="Ellipse 25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9" name="Groupe 258"/>
            <p:cNvGrpSpPr/>
            <p:nvPr/>
          </p:nvGrpSpPr>
          <p:grpSpPr>
            <a:xfrm>
              <a:off x="9110918" y="1742805"/>
              <a:ext cx="74624" cy="790113"/>
              <a:chOff x="9104354" y="2897840"/>
              <a:chExt cx="74624" cy="790113"/>
            </a:xfrm>
          </p:grpSpPr>
          <p:sp>
            <p:nvSpPr>
              <p:cNvPr id="260" name="Ellipse 25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1" name="Ellipse 26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2" name="Ellipse 26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3" name="Ellipse 26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64" name="Groupe 263"/>
            <p:cNvGrpSpPr/>
            <p:nvPr/>
          </p:nvGrpSpPr>
          <p:grpSpPr>
            <a:xfrm rot="2822283">
              <a:off x="9522738" y="1922128"/>
              <a:ext cx="74624" cy="790113"/>
              <a:chOff x="9104354" y="2897840"/>
              <a:chExt cx="74624" cy="790113"/>
            </a:xfrm>
          </p:grpSpPr>
          <p:sp>
            <p:nvSpPr>
              <p:cNvPr id="265" name="Ellipse 26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6" name="Ellipse 26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7" name="Ellipse 26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8" name="Ellipse 26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cxnSp>
        <p:nvCxnSpPr>
          <p:cNvPr id="273" name="Connecteur en arc 272"/>
          <p:cNvCxnSpPr>
            <a:stCxn id="276" idx="1"/>
          </p:cNvCxnSpPr>
          <p:nvPr/>
        </p:nvCxnSpPr>
        <p:spPr>
          <a:xfrm rot="10800000" flipV="1">
            <a:off x="7327901" y="5008789"/>
            <a:ext cx="1207365" cy="389188"/>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283" name="Groupe 282"/>
          <p:cNvGrpSpPr/>
          <p:nvPr/>
        </p:nvGrpSpPr>
        <p:grpSpPr>
          <a:xfrm>
            <a:off x="8535265" y="4426785"/>
            <a:ext cx="3335399" cy="1164008"/>
            <a:chOff x="8539100" y="4784327"/>
            <a:chExt cx="3335399" cy="1164008"/>
          </a:xfrm>
        </p:grpSpPr>
        <p:sp>
          <p:nvSpPr>
            <p:cNvPr id="276" name="Rectangle 275"/>
            <p:cNvSpPr/>
            <p:nvPr/>
          </p:nvSpPr>
          <p:spPr>
            <a:xfrm>
              <a:off x="8539100" y="4784327"/>
              <a:ext cx="3335399" cy="116400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smtClean="0">
                  <a:solidFill>
                    <a:schemeClr val="tx1"/>
                  </a:solidFill>
                </a:rPr>
                <a:t>Moyen du déplacement et du rotation des nœuds   </a:t>
              </a:r>
              <a:br>
                <a:rPr lang="fr-FR" dirty="0" smtClean="0">
                  <a:solidFill>
                    <a:schemeClr val="tx1"/>
                  </a:solidFill>
                </a:rPr>
              </a:br>
              <a:r>
                <a:rPr lang="fr-FR" dirty="0" smtClean="0">
                  <a:solidFill>
                    <a:schemeClr val="tx1"/>
                  </a:solidFill>
                </a:rPr>
                <a:t>dans une section droite du rotor</a:t>
              </a:r>
              <a:endParaRPr lang="fr-FR" dirty="0">
                <a:solidFill>
                  <a:schemeClr val="tx1"/>
                </a:solidFill>
              </a:endParaRPr>
            </a:p>
          </p:txBody>
        </p:sp>
        <p:sp>
          <p:nvSpPr>
            <p:cNvPr id="279" name="Ellipse 278"/>
            <p:cNvSpPr/>
            <p:nvPr/>
          </p:nvSpPr>
          <p:spPr>
            <a:xfrm>
              <a:off x="11207807" y="5351742"/>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7" name="Groupe 6"/>
          <p:cNvGrpSpPr/>
          <p:nvPr/>
        </p:nvGrpSpPr>
        <p:grpSpPr>
          <a:xfrm>
            <a:off x="8488371" y="5718701"/>
            <a:ext cx="3043963" cy="646331"/>
            <a:chOff x="8132266" y="5895857"/>
            <a:chExt cx="3043963" cy="646331"/>
          </a:xfrm>
        </p:grpSpPr>
        <p:sp>
          <p:nvSpPr>
            <p:cNvPr id="2" name="Flèche droite 1"/>
            <p:cNvSpPr/>
            <p:nvPr/>
          </p:nvSpPr>
          <p:spPr>
            <a:xfrm>
              <a:off x="8132266" y="6080231"/>
              <a:ext cx="532675" cy="338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mc:Choice xmlns:a14="http://schemas.microsoft.com/office/drawing/2010/main" Requires="a14">
            <p:sp>
              <p:nvSpPr>
                <p:cNvPr id="6" name="Rectangle 5"/>
                <p:cNvSpPr/>
                <p:nvPr/>
              </p:nvSpPr>
              <p:spPr>
                <a:xfrm>
                  <a:off x="8845959" y="5895857"/>
                  <a:ext cx="2330270" cy="646331"/>
                </a:xfrm>
                <a:prstGeom prst="rect">
                  <a:avLst/>
                </a:prstGeom>
              </p:spPr>
              <p:txBody>
                <a:bodyPr wrap="square">
                  <a:spAutoFit/>
                </a:bodyPr>
                <a:lstStyle/>
                <a:p>
                  <a14:m>
                    <m:oMath xmlns:m="http://schemas.openxmlformats.org/officeDocument/2006/math">
                      <m:sSub>
                        <m:sSubPr>
                          <m:ctrlPr>
                            <a:rPr lang="fr-FR" b="1" i="1">
                              <a:latin typeface="Cambria Math" panose="02040503050406030204" pitchFamily="18" charset="0"/>
                            </a:rPr>
                          </m:ctrlPr>
                        </m:sSubPr>
                        <m:e>
                          <m:acc>
                            <m:accPr>
                              <m:chr m:val="̃"/>
                              <m:ctrlPr>
                                <a:rPr lang="fr-FR" b="1" i="1" smtClean="0">
                                  <a:latin typeface="Cambria Math" panose="02040503050406030204" pitchFamily="18" charset="0"/>
                                </a:rPr>
                              </m:ctrlPr>
                            </m:accPr>
                            <m:e>
                              <m:r>
                                <a:rPr lang="fr-FR" b="1" i="1">
                                  <a:latin typeface="Cambria Math" panose="02040503050406030204" pitchFamily="18" charset="0"/>
                                </a:rPr>
                                <m:t>𝒒</m:t>
                              </m:r>
                            </m:e>
                          </m:acc>
                        </m:e>
                        <m:sub>
                          <m:r>
                            <a:rPr lang="fr-FR" i="1">
                              <a:latin typeface="Cambria Math" panose="02040503050406030204" pitchFamily="18" charset="0"/>
                            </a:rPr>
                            <m:t>𝑡h</m:t>
                          </m:r>
                          <m:r>
                            <a:rPr lang="fr-FR" b="1" i="1">
                              <a:latin typeface="Cambria Math" panose="02040503050406030204" pitchFamily="18" charset="0"/>
                            </a:rPr>
                            <m:t> </m:t>
                          </m:r>
                        </m:sub>
                      </m:sSub>
                    </m:oMath>
                  </a14:m>
                  <a:r>
                    <a:rPr lang="fr-FR" dirty="0" smtClean="0"/>
                    <a:t> (repère mobile)</a:t>
                  </a:r>
                </a:p>
                <a:p>
                  <a14:m>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𝒒</m:t>
                          </m:r>
                        </m:e>
                        <m:sub>
                          <m:r>
                            <a:rPr lang="fr-FR" i="1">
                              <a:latin typeface="Cambria Math" panose="02040503050406030204" pitchFamily="18" charset="0"/>
                            </a:rPr>
                            <m:t>𝑡h</m:t>
                          </m:r>
                          <m:r>
                            <a:rPr lang="fr-FR" b="1" i="1">
                              <a:latin typeface="Cambria Math" panose="02040503050406030204" pitchFamily="18" charset="0"/>
                            </a:rPr>
                            <m:t> </m:t>
                          </m:r>
                        </m:sub>
                      </m:sSub>
                    </m:oMath>
                  </a14:m>
                  <a:r>
                    <a:rPr lang="fr-FR" dirty="0" smtClean="0"/>
                    <a:t> (repère fixe)</a:t>
                  </a:r>
                  <a:endParaRPr lang="fr-FR" dirty="0"/>
                </a:p>
              </p:txBody>
            </p:sp>
          </mc:Choice>
          <mc:Fallback>
            <p:sp>
              <p:nvSpPr>
                <p:cNvPr id="6" name="Rectangle 5"/>
                <p:cNvSpPr>
                  <a:spLocks noRot="1" noChangeAspect="1" noMove="1" noResize="1" noEditPoints="1" noAdjustHandles="1" noChangeArrowheads="1" noChangeShapeType="1" noTextEdit="1"/>
                </p:cNvSpPr>
                <p:nvPr/>
              </p:nvSpPr>
              <p:spPr>
                <a:xfrm>
                  <a:off x="8845959" y="5895857"/>
                  <a:ext cx="2330270" cy="646331"/>
                </a:xfrm>
                <a:prstGeom prst="rect">
                  <a:avLst/>
                </a:prstGeom>
                <a:blipFill rotWithShape="0">
                  <a:blip r:embed="rId10"/>
                  <a:stretch>
                    <a:fillRect t="-4717" b="-14151"/>
                  </a:stretch>
                </a:blipFill>
              </p:spPr>
              <p:txBody>
                <a:bodyPr/>
                <a:lstStyle/>
                <a:p>
                  <a:r>
                    <a:rPr lang="fr-FR">
                      <a:noFill/>
                    </a:rPr>
                    <a:t> </a:t>
                  </a:r>
                </a:p>
              </p:txBody>
            </p:sp>
          </mc:Fallback>
        </mc:AlternateContent>
      </p:grpSp>
      <p:sp>
        <p:nvSpPr>
          <p:cNvPr id="170" name="Rectangle 169"/>
          <p:cNvSpPr/>
          <p:nvPr/>
        </p:nvSpPr>
        <p:spPr>
          <a:xfrm>
            <a:off x="617300" y="398874"/>
            <a:ext cx="10460004" cy="584775"/>
          </a:xfrm>
          <a:prstGeom prst="rect">
            <a:avLst/>
          </a:prstGeom>
        </p:spPr>
        <p:txBody>
          <a:bodyPr wrap="square">
            <a:spAutoFit/>
          </a:bodyPr>
          <a:lstStyle/>
          <a:p>
            <a:pPr marL="0" lvl="1"/>
            <a:r>
              <a:rPr lang="fr-FR" sz="3200" dirty="0">
                <a:cs typeface="Arial" panose="020B0604020202020204" pitchFamily="34" charset="0"/>
              </a:rPr>
              <a:t>Calcul thermomécanique du rotor en </a:t>
            </a:r>
            <a:r>
              <a:rPr lang="fr-FR" sz="3200" dirty="0" smtClean="0">
                <a:cs typeface="Arial" panose="020B0604020202020204" pitchFamily="34" charset="0"/>
              </a:rPr>
              <a:t>3D</a:t>
            </a:r>
          </a:p>
        </p:txBody>
      </p:sp>
    </p:spTree>
    <p:extLst>
      <p:ext uri="{BB962C8B-B14F-4D97-AF65-F5344CB8AC3E}">
        <p14:creationId xmlns:p14="http://schemas.microsoft.com/office/powerpoint/2010/main" val="3202645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Modélisation du balourd thermique</a:t>
            </a:r>
          </a:p>
        </p:txBody>
      </p:sp>
      <mc:AlternateContent xmlns:mc="http://schemas.openxmlformats.org/markup-compatibility/2006">
        <mc:Choice xmlns:a14="http://schemas.microsoft.com/office/drawing/2010/main" Requires="a14">
          <p:graphicFrame>
            <p:nvGraphicFramePr>
              <p:cNvPr id="29" name="Tableau 28"/>
              <p:cNvGraphicFramePr>
                <a:graphicFrameLocks noGrp="1"/>
              </p:cNvGraphicFramePr>
              <p:nvPr>
                <p:extLst>
                  <p:ext uri="{D42A27DB-BD31-4B8C-83A1-F6EECF244321}">
                    <p14:modId xmlns:p14="http://schemas.microsoft.com/office/powerpoint/2010/main" val="3595306631"/>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65225">
                    <a:tc>
                      <a:txBody>
                        <a:bodyPr/>
                        <a:lstStyle/>
                        <a:p>
                          <a:pPr algn="ctr"/>
                          <a:r>
                            <a:rPr lang="fr-FR" altLang="zh-CN" sz="1200" b="0" noProof="0" dirty="0" smtClean="0">
                              <a:solidFill>
                                <a:srgbClr val="BFBFBF"/>
                              </a:solidFill>
                              <a:latin typeface="Times New Roman" panose="02020603050405020304" pitchFamily="18" charset="0"/>
                              <a:cs typeface="Times New Roman" panose="02020603050405020304" pitchFamily="18" charset="0"/>
                            </a:rPr>
                            <a:t>Effet  </a:t>
                          </a:r>
                          <a14:m>
                            <m:oMath xmlns:m="http://schemas.openxmlformats.org/officeDocument/2006/math">
                              <m:r>
                                <m:rPr>
                                  <m:sty m:val="p"/>
                                </m:rPr>
                                <a:rPr lang="fr-FR" altLang="zh-CN" sz="1200" b="0"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U</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𝐴</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fr-FR" altLang="zh-CN" sz="1200" b="0"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V</m:t>
                              </m:r>
                            </m:oMath>
                          </a14:m>
                          <a:endParaRPr lang="fr-FR" sz="1200" b="0" noProof="0" dirty="0">
                            <a:solidFill>
                              <a:srgbClr val="BFBFBF"/>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rgbClr val="BFBFBF"/>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rgbClr val="BFBFBF"/>
                                  </a:solidFill>
                                  <a:latin typeface="Cambria Math" panose="02040503050406030204" pitchFamily="18" charset="0"/>
                                  <a:cs typeface="Times New Roman" panose="02020603050405020304" pitchFamily="18" charset="0"/>
                                </a:rPr>
                                <m:t>𝐕</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rgbClr val="BFBFBF"/>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mc:Choice>
        <mc:Fallback>
          <p:graphicFrame>
            <p:nvGraphicFramePr>
              <p:cNvPr id="29" name="Tableau 28"/>
              <p:cNvGraphicFramePr>
                <a:graphicFrameLocks noGrp="1"/>
              </p:cNvGraphicFramePr>
              <p:nvPr>
                <p:extLst>
                  <p:ext uri="{D42A27DB-BD31-4B8C-83A1-F6EECF244321}">
                    <p14:modId xmlns:p14="http://schemas.microsoft.com/office/powerpoint/2010/main" val="3595306631"/>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171787" r="-313" b="-17391"/>
                          </a:stretch>
                        </a:blipFill>
                      </a:tcPr>
                    </a:tc>
                    <a:extLst>
                      <a:ext uri="{0D108BD9-81ED-4DB2-BD59-A6C34878D82A}">
                        <a16:rowId xmlns:a16="http://schemas.microsoft.com/office/drawing/2014/main" xmlns="" val="10000"/>
                      </a:ext>
                    </a:extLst>
                  </a:tr>
                </a:tbl>
              </a:graphicData>
            </a:graphic>
          </p:graphicFrame>
        </mc:Fallback>
      </mc:AlternateContent>
      <p:sp>
        <p:nvSpPr>
          <p:cNvPr id="285" name="ZoneTexte 284"/>
          <p:cNvSpPr txBox="1"/>
          <p:nvPr/>
        </p:nvSpPr>
        <p:spPr>
          <a:xfrm>
            <a:off x="357631" y="1098248"/>
            <a:ext cx="8291070"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cs typeface="Arial" panose="020B0604020202020204" pitchFamily="34" charset="0"/>
              </a:rPr>
              <a:t>l’influence </a:t>
            </a:r>
            <a:r>
              <a:rPr lang="fr-FR" sz="2000" dirty="0">
                <a:cs typeface="Arial" panose="020B0604020202020204" pitchFamily="34" charset="0"/>
              </a:rPr>
              <a:t>de la déformation thermique du rotor à la dynamique du </a:t>
            </a:r>
            <a:r>
              <a:rPr lang="fr-FR" sz="2000" dirty="0" smtClean="0">
                <a:cs typeface="Arial" panose="020B0604020202020204" pitchFamily="34" charset="0"/>
              </a:rPr>
              <a:t>rotor</a:t>
            </a:r>
            <a:endParaRPr lang="fr-FR" sz="2000" dirty="0">
              <a:cs typeface="Arial" panose="020B0604020202020204" pitchFamily="34" charset="0"/>
            </a:endParaRPr>
          </a:p>
        </p:txBody>
      </p:sp>
      <p:grpSp>
        <p:nvGrpSpPr>
          <p:cNvPr id="311" name="Groupe 310"/>
          <p:cNvGrpSpPr/>
          <p:nvPr/>
        </p:nvGrpSpPr>
        <p:grpSpPr>
          <a:xfrm>
            <a:off x="357631" y="3455238"/>
            <a:ext cx="5340862" cy="1761777"/>
            <a:chOff x="6296708" y="2452393"/>
            <a:chExt cx="5340862" cy="1761777"/>
          </a:xfrm>
        </p:grpSpPr>
        <p:grpSp>
          <p:nvGrpSpPr>
            <p:cNvPr id="290" name="Groupe 289"/>
            <p:cNvGrpSpPr/>
            <p:nvPr/>
          </p:nvGrpSpPr>
          <p:grpSpPr>
            <a:xfrm>
              <a:off x="6296708" y="2452393"/>
              <a:ext cx="5340862" cy="1761777"/>
              <a:chOff x="681894" y="4069754"/>
              <a:chExt cx="5340862" cy="1761777"/>
            </a:xfrm>
          </p:grpSpPr>
          <p:grpSp>
            <p:nvGrpSpPr>
              <p:cNvPr id="291" name="Groupe 290"/>
              <p:cNvGrpSpPr/>
              <p:nvPr/>
            </p:nvGrpSpPr>
            <p:grpSpPr>
              <a:xfrm>
                <a:off x="681894" y="4069754"/>
                <a:ext cx="5340862" cy="1761777"/>
                <a:chOff x="681894" y="4069754"/>
                <a:chExt cx="5340862" cy="1761777"/>
              </a:xfrm>
            </p:grpSpPr>
            <p:sp>
              <p:nvSpPr>
                <p:cNvPr id="295" name="Rectangle 294"/>
                <p:cNvSpPr/>
                <p:nvPr/>
              </p:nvSpPr>
              <p:spPr>
                <a:xfrm>
                  <a:off x="749300" y="4069754"/>
                  <a:ext cx="5273456"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296" name="Rectangle 295"/>
                <p:cNvSpPr/>
                <p:nvPr/>
              </p:nvSpPr>
              <p:spPr>
                <a:xfrm>
                  <a:off x="681894" y="4190310"/>
                  <a:ext cx="4719052"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de masse concentrée</a:t>
                  </a:r>
                  <a:endParaRPr lang="fr-FR" sz="2000" dirty="0"/>
                </a:p>
              </p:txBody>
            </p:sp>
          </p:grpSp>
          <mc:AlternateContent xmlns:mc="http://schemas.openxmlformats.org/markup-compatibility/2006">
            <mc:Choice xmlns:a14="http://schemas.microsoft.com/office/drawing/2010/main" Requires="a14">
              <p:sp>
                <p:nvSpPr>
                  <p:cNvPr id="294" name="ZoneTexte 293"/>
                  <p:cNvSpPr txBox="1"/>
                  <p:nvPr/>
                </p:nvSpPr>
                <p:spPr>
                  <a:xfrm>
                    <a:off x="848056" y="4771896"/>
                    <a:ext cx="4720074" cy="394403"/>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Une force centrifuge </a:t>
                    </a:r>
                    <a14:m>
                      <m:oMath xmlns:m="http://schemas.openxmlformats.org/officeDocument/2006/math">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oMath>
                    </a14:m>
                    <a:r>
                      <a:rPr lang="fr-FR" dirty="0" smtClean="0"/>
                      <a:t> , moment négligé. </a:t>
                    </a:r>
                    <a:endParaRPr lang="fr-FR" dirty="0"/>
                  </a:p>
                </p:txBody>
              </p:sp>
            </mc:Choice>
            <mc:Fallback>
              <p:sp>
                <p:nvSpPr>
                  <p:cNvPr id="294" name="ZoneTexte 293"/>
                  <p:cNvSpPr txBox="1">
                    <a:spLocks noRot="1" noChangeAspect="1" noMove="1" noResize="1" noEditPoints="1" noAdjustHandles="1" noChangeArrowheads="1" noChangeShapeType="1" noTextEdit="1"/>
                  </p:cNvSpPr>
                  <p:nvPr/>
                </p:nvSpPr>
                <p:spPr>
                  <a:xfrm>
                    <a:off x="848056" y="4771896"/>
                    <a:ext cx="4720074" cy="394403"/>
                  </a:xfrm>
                  <a:prstGeom prst="rect">
                    <a:avLst/>
                  </a:prstGeom>
                  <a:blipFill rotWithShape="0">
                    <a:blip r:embed="rId4"/>
                    <a:stretch>
                      <a:fillRect l="-904" t="-7692" b="-18462"/>
                    </a:stretch>
                  </a:blipFill>
                </p:spPr>
                <p:txBody>
                  <a:bodyPr/>
                  <a:lstStyle/>
                  <a:p>
                    <a:r>
                      <a:rPr lang="fr-FR">
                        <a:noFill/>
                      </a:rPr>
                      <a:t> </a:t>
                    </a:r>
                  </a:p>
                </p:txBody>
              </p:sp>
            </mc:Fallback>
          </mc:AlternateContent>
        </p:grpSp>
        <p:sp>
          <p:nvSpPr>
            <p:cNvPr id="310" name="ZoneTexte 309"/>
            <p:cNvSpPr txBox="1"/>
            <p:nvPr/>
          </p:nvSpPr>
          <p:spPr>
            <a:xfrm>
              <a:off x="6462870" y="3634351"/>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avec modèle à 4ddl et à </a:t>
              </a:r>
              <a:r>
                <a:rPr lang="fr-FR" dirty="0" err="1" smtClean="0"/>
                <a:t>nddl</a:t>
              </a:r>
              <a:endParaRPr lang="fr-FR" dirty="0"/>
            </a:p>
          </p:txBody>
        </p:sp>
      </p:grpSp>
      <p:grpSp>
        <p:nvGrpSpPr>
          <p:cNvPr id="336" name="Groupe 335"/>
          <p:cNvGrpSpPr/>
          <p:nvPr/>
        </p:nvGrpSpPr>
        <p:grpSpPr>
          <a:xfrm>
            <a:off x="6132702" y="3459563"/>
            <a:ext cx="5734264" cy="1761777"/>
            <a:chOff x="6159501" y="2784823"/>
            <a:chExt cx="5734264" cy="1761777"/>
          </a:xfrm>
        </p:grpSpPr>
        <p:grpSp>
          <p:nvGrpSpPr>
            <p:cNvPr id="316" name="Groupe 315"/>
            <p:cNvGrpSpPr/>
            <p:nvPr/>
          </p:nvGrpSpPr>
          <p:grpSpPr>
            <a:xfrm>
              <a:off x="6159501" y="2784823"/>
              <a:ext cx="5734264" cy="1761777"/>
              <a:chOff x="6168743" y="2676199"/>
              <a:chExt cx="5734264" cy="1761777"/>
            </a:xfrm>
          </p:grpSpPr>
          <p:grpSp>
            <p:nvGrpSpPr>
              <p:cNvPr id="322" name="Groupe 321"/>
              <p:cNvGrpSpPr/>
              <p:nvPr/>
            </p:nvGrpSpPr>
            <p:grpSpPr>
              <a:xfrm>
                <a:off x="6168743" y="2676199"/>
                <a:ext cx="5734264" cy="1761777"/>
                <a:chOff x="553929" y="4293560"/>
                <a:chExt cx="5734264" cy="1761777"/>
              </a:xfrm>
            </p:grpSpPr>
            <p:sp>
              <p:nvSpPr>
                <p:cNvPr id="324" name="Rectangle 323"/>
                <p:cNvSpPr/>
                <p:nvPr/>
              </p:nvSpPr>
              <p:spPr>
                <a:xfrm>
                  <a:off x="553929" y="4293560"/>
                  <a:ext cx="5734264"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25" name="Rectangle 324"/>
                <p:cNvSpPr/>
                <p:nvPr/>
              </p:nvSpPr>
              <p:spPr>
                <a:xfrm>
                  <a:off x="664522" y="4345035"/>
                  <a:ext cx="5162663"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de défaut de la fibre neutre</a:t>
                  </a:r>
                  <a:endParaRPr lang="fr-FR" sz="2000" dirty="0"/>
                </a:p>
              </p:txBody>
            </p:sp>
          </p:grpSp>
          <p:sp>
            <p:nvSpPr>
              <p:cNvPr id="319" name="ZoneTexte 318"/>
              <p:cNvSpPr txBox="1"/>
              <p:nvPr/>
            </p:nvSpPr>
            <p:spPr>
              <a:xfrm>
                <a:off x="6279336" y="3858157"/>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t>
                </a:r>
                <a:r>
                  <a:rPr lang="fr-FR" b="1" dirty="0" smtClean="0"/>
                  <a:t>uniquement</a:t>
                </a:r>
                <a:r>
                  <a:rPr lang="fr-FR" dirty="0" smtClean="0"/>
                  <a:t> avec modèle à </a:t>
                </a:r>
                <a:r>
                  <a:rPr lang="fr-FR" dirty="0" err="1" smtClean="0"/>
                  <a:t>nddl</a:t>
                </a:r>
                <a:endParaRPr lang="fr-FR" dirty="0"/>
              </a:p>
            </p:txBody>
          </p:sp>
        </p:grpSp>
        <mc:AlternateContent xmlns:mc="http://schemas.openxmlformats.org/markup-compatibility/2006">
          <mc:Choice xmlns:a14="http://schemas.microsoft.com/office/drawing/2010/main" Requires="a14">
            <p:sp>
              <p:nvSpPr>
                <p:cNvPr id="332" name="ZoneTexte 331"/>
                <p:cNvSpPr txBox="1"/>
                <p:nvPr/>
              </p:nvSpPr>
              <p:spPr>
                <a:xfrm>
                  <a:off x="6258624" y="3471251"/>
                  <a:ext cx="5536018"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Effort interne du rotor pris en compte moment, </a:t>
                  </a:r>
                  <a14:m>
                    <m:oMath xmlns:m="http://schemas.openxmlformats.org/officeDocument/2006/math">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r>
                    <a:rPr lang="fr-FR" dirty="0" smtClean="0"/>
                    <a:t> </a:t>
                  </a:r>
                  <a:endParaRPr lang="fr-FR" dirty="0"/>
                </a:p>
              </p:txBody>
            </p:sp>
          </mc:Choice>
          <mc:Fallback>
            <p:sp>
              <p:nvSpPr>
                <p:cNvPr id="332" name="ZoneTexte 331"/>
                <p:cNvSpPr txBox="1">
                  <a:spLocks noRot="1" noChangeAspect="1" noMove="1" noResize="1" noEditPoints="1" noAdjustHandles="1" noChangeArrowheads="1" noChangeShapeType="1" noTextEdit="1"/>
                </p:cNvSpPr>
                <p:nvPr/>
              </p:nvSpPr>
              <p:spPr>
                <a:xfrm>
                  <a:off x="6258624" y="3471251"/>
                  <a:ext cx="5536018" cy="369332"/>
                </a:xfrm>
                <a:prstGeom prst="rect">
                  <a:avLst/>
                </a:prstGeom>
                <a:blipFill rotWithShape="0">
                  <a:blip r:embed="rId5"/>
                  <a:stretch>
                    <a:fillRect l="-771" t="-8197" b="-24590"/>
                  </a:stretch>
                </a:blipFill>
              </p:spPr>
              <p:txBody>
                <a:bodyPr/>
                <a:lstStyle/>
                <a:p>
                  <a:r>
                    <a:rPr lang="fr-FR">
                      <a:noFill/>
                    </a:rPr>
                    <a:t> </a:t>
                  </a:r>
                </a:p>
              </p:txBody>
            </p:sp>
          </mc:Fallback>
        </mc:AlternateContent>
      </p:grpSp>
      <mc:AlternateContent xmlns:mc="http://schemas.openxmlformats.org/markup-compatibility/2006">
        <mc:Choice xmlns:a14="http://schemas.microsoft.com/office/drawing/2010/main" Requires="a14">
          <p:sp>
            <p:nvSpPr>
              <p:cNvPr id="338" name="Rectangle 337"/>
              <p:cNvSpPr/>
              <p:nvPr/>
            </p:nvSpPr>
            <p:spPr>
              <a:xfrm>
                <a:off x="943345" y="5704345"/>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p:sp>
            <p:nvSpPr>
              <p:cNvPr id="338" name="Rectangle 337"/>
              <p:cNvSpPr>
                <a:spLocks noRot="1" noChangeAspect="1" noMove="1" noResize="1" noEditPoints="1" noAdjustHandles="1" noChangeArrowheads="1" noChangeShapeType="1" noTextEdit="1"/>
              </p:cNvSpPr>
              <p:nvPr/>
            </p:nvSpPr>
            <p:spPr>
              <a:xfrm>
                <a:off x="943345" y="5704345"/>
                <a:ext cx="4755148" cy="394210"/>
              </a:xfrm>
              <a:prstGeom prst="rect">
                <a:avLst/>
              </a:prstGeom>
              <a:blipFill rotWithShape="0">
                <a:blip r:embed="rId6"/>
                <a:stretch>
                  <a:fillRect b="-10938"/>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39" name="Rectangle 338"/>
              <p:cNvSpPr/>
              <p:nvPr/>
            </p:nvSpPr>
            <p:spPr>
              <a:xfrm>
                <a:off x="5698493" y="5721955"/>
                <a:ext cx="1781706" cy="394403"/>
              </a:xfrm>
              <a:prstGeom prst="rect">
                <a:avLst/>
              </a:prstGeom>
            </p:spPr>
            <p:txBody>
              <a:bodyPr wrap="none">
                <a:spAutoFit/>
              </a:bodyPr>
              <a:lstStyle/>
              <a:p>
                <a14:m>
                  <m:oMath xmlns:m="http://schemas.openxmlformats.org/officeDocument/2006/math">
                    <m:r>
                      <a:rPr lang="fr-FR" b="1" i="1" smtClean="0">
                        <a:solidFill>
                          <a:srgbClr val="FF0000"/>
                        </a:solidFill>
                        <a:latin typeface="Cambria Math" panose="02040503050406030204" pitchFamily="18" charset="0"/>
                      </a:rPr>
                      <m:t>+</m:t>
                    </m:r>
                  </m:oMath>
                </a14:m>
                <a:r>
                  <a:rPr lang="fr-FR" b="1" dirty="0" smtClean="0">
                    <a:solidFill>
                      <a:srgbClr val="FF0000"/>
                    </a:solidFill>
                  </a:rPr>
                  <a:t>  </a:t>
                </a:r>
                <a14:m>
                  <m:oMath xmlns:m="http://schemas.openxmlformats.org/officeDocument/2006/math">
                    <m:sSub>
                      <m:sSubPr>
                        <m:ctrlPr>
                          <a:rPr lang="fr-FR" b="1" i="1" smtClean="0">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r>
                      <a:rPr lang="fr-FR" b="1" i="1" smtClean="0">
                        <a:solidFill>
                          <a:srgbClr val="FF0000"/>
                        </a:solidFill>
                        <a:latin typeface="Cambria Math" panose="02040503050406030204" pitchFamily="18" charset="0"/>
                      </a:rPr>
                      <m:t> </m:t>
                    </m:r>
                    <m:r>
                      <a:rPr lang="fr-FR" b="1" i="1" smtClean="0">
                        <a:solidFill>
                          <a:schemeClr val="tx1"/>
                        </a:solidFill>
                        <a:latin typeface="Cambria Math" panose="02040503050406030204" pitchFamily="18" charset="0"/>
                      </a:rPr>
                      <m:t>𝒐𝒖</m:t>
                    </m:r>
                    <m:r>
                      <a:rPr lang="fr-FR" b="1" i="1" smtClean="0">
                        <a:solidFill>
                          <a:srgbClr val="FF0000"/>
                        </a:solidFill>
                        <a:latin typeface="Cambria Math" panose="02040503050406030204" pitchFamily="18" charset="0"/>
                      </a:rPr>
                      <m:t> </m:t>
                    </m:r>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endParaRPr lang="fr-FR" dirty="0"/>
              </a:p>
            </p:txBody>
          </p:sp>
        </mc:Choice>
        <mc:Fallback>
          <p:sp>
            <p:nvSpPr>
              <p:cNvPr id="339" name="Rectangle 338"/>
              <p:cNvSpPr>
                <a:spLocks noRot="1" noChangeAspect="1" noMove="1" noResize="1" noEditPoints="1" noAdjustHandles="1" noChangeArrowheads="1" noChangeShapeType="1" noTextEdit="1"/>
              </p:cNvSpPr>
              <p:nvPr/>
            </p:nvSpPr>
            <p:spPr>
              <a:xfrm>
                <a:off x="5698493" y="5721955"/>
                <a:ext cx="1781706" cy="394403"/>
              </a:xfrm>
              <a:prstGeom prst="rect">
                <a:avLst/>
              </a:prstGeom>
              <a:blipFill rotWithShape="0">
                <a:blip r:embed="rId7"/>
                <a:stretch>
                  <a:fillRect b="-3125"/>
                </a:stretch>
              </a:blipFill>
            </p:spPr>
            <p:txBody>
              <a:bodyPr/>
              <a:lstStyle/>
              <a:p>
                <a:r>
                  <a:rPr lang="fr-FR">
                    <a:noFill/>
                  </a:rPr>
                  <a:t> </a:t>
                </a:r>
              </a:p>
            </p:txBody>
          </p:sp>
        </mc:Fallback>
      </mc:AlternateContent>
      <p:sp>
        <p:nvSpPr>
          <p:cNvPr id="341" name="ZoneTexte 340"/>
          <p:cNvSpPr txBox="1"/>
          <p:nvPr/>
        </p:nvSpPr>
        <p:spPr>
          <a:xfrm>
            <a:off x="8528489" y="5600861"/>
            <a:ext cx="2702956" cy="830997"/>
          </a:xfrm>
          <a:prstGeom prst="rect">
            <a:avLst/>
          </a:prstGeom>
          <a:noFill/>
        </p:spPr>
        <p:txBody>
          <a:bodyPr wrap="square" rtlCol="0">
            <a:spAutoFit/>
          </a:bodyPr>
          <a:lstStyle/>
          <a:p>
            <a:pPr algn="ctr"/>
            <a:r>
              <a:rPr lang="fr-FR" sz="1600" b="1" dirty="0" smtClean="0">
                <a:latin typeface="Times New Roman" panose="02020603050405020304" pitchFamily="18" charset="0"/>
                <a:cs typeface="Times New Roman" panose="02020603050405020304" pitchFamily="18" charset="0"/>
              </a:rPr>
              <a:t>Influence de la déformation thermique du rotor sur le comportement dynamique</a:t>
            </a:r>
            <a:endParaRPr lang="fr-FR" sz="1600" b="1" dirty="0">
              <a:latin typeface="Times New Roman" panose="02020603050405020304" pitchFamily="18" charset="0"/>
              <a:cs typeface="Times New Roman" panose="02020603050405020304" pitchFamily="18" charset="0"/>
            </a:endParaRPr>
          </a:p>
        </p:txBody>
      </p:sp>
      <p:cxnSp>
        <p:nvCxnSpPr>
          <p:cNvPr id="342" name="Connecteur en arc 341"/>
          <p:cNvCxnSpPr>
            <a:stCxn id="341" idx="1"/>
            <a:endCxn id="339" idx="3"/>
          </p:cNvCxnSpPr>
          <p:nvPr/>
        </p:nvCxnSpPr>
        <p:spPr>
          <a:xfrm rot="10800000">
            <a:off x="7480199" y="5919158"/>
            <a:ext cx="1048290" cy="9720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0" name="Image 349"/>
          <p:cNvPicPr>
            <a:picLocks noChangeAspect="1"/>
          </p:cNvPicPr>
          <p:nvPr/>
        </p:nvPicPr>
        <p:blipFill rotWithShape="1">
          <a:blip r:embed="rId8"/>
          <a:srcRect l="7488"/>
          <a:stretch/>
        </p:blipFill>
        <p:spPr>
          <a:xfrm>
            <a:off x="2347697" y="1304364"/>
            <a:ext cx="7060095" cy="2163968"/>
          </a:xfrm>
          <a:prstGeom prst="rect">
            <a:avLst/>
          </a:prstGeom>
        </p:spPr>
      </p:pic>
    </p:spTree>
    <p:extLst>
      <p:ext uri="{BB962C8B-B14F-4D97-AF65-F5344CB8AC3E}">
        <p14:creationId xmlns:p14="http://schemas.microsoft.com/office/powerpoint/2010/main" val="19315591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Algorithme complet de l’effet Morton </a:t>
            </a:r>
          </a:p>
        </p:txBody>
      </p:sp>
      <mc:AlternateContent xmlns:mc="http://schemas.openxmlformats.org/markup-compatibility/2006">
        <mc:Choice xmlns:a14="http://schemas.microsoft.com/office/drawing/2010/main" Requires="a14">
          <p:graphicFrame>
            <p:nvGraphicFramePr>
              <p:cNvPr id="29" name="Tableau 28"/>
              <p:cNvGraphicFramePr>
                <a:graphicFrameLocks noGrp="1"/>
              </p:cNvGraphicFramePr>
              <p:nvPr>
                <p:extLst>
                  <p:ext uri="{D42A27DB-BD31-4B8C-83A1-F6EECF244321}">
                    <p14:modId xmlns:p14="http://schemas.microsoft.com/office/powerpoint/2010/main" val="3736701221"/>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65225">
                    <a:tc>
                      <a:txBody>
                        <a:bodyPr/>
                        <a:lstStyle/>
                        <a:p>
                          <a:pPr algn="ctr"/>
                          <a:r>
                            <a:rPr lang="fr-FR" altLang="zh-CN" sz="1200" b="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m:rPr>
                                  <m:sty m:val="p"/>
                                </m:rPr>
                                <a:rPr lang="fr-FR" altLang="zh-CN" sz="1200" b="0"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U</m:t>
                              </m:r>
                              <m:r>
                                <a:rPr lang="fr-FR" altLang="zh-CN" sz="1200" b="0"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0"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fr-FR" altLang="zh-CN" sz="1200" b="0"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fr-FR" altLang="zh-CN" sz="1200" b="0"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V</m:t>
                              </m:r>
                            </m:oMath>
                          </a14:m>
                          <a:endParaRPr lang="fr-FR" sz="1200" b="0" noProof="0"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cs typeface="Times New Roman" panose="02020603050405020304" pitchFamily="18" charset="0"/>
                                </a:rPr>
                                <m:t>𝐕</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mc:Choice>
        <mc:Fallback>
          <p:graphicFrame>
            <p:nvGraphicFramePr>
              <p:cNvPr id="29" name="Tableau 28"/>
              <p:cNvGraphicFramePr>
                <a:graphicFrameLocks noGrp="1"/>
              </p:cNvGraphicFramePr>
              <p:nvPr>
                <p:extLst>
                  <p:ext uri="{D42A27DB-BD31-4B8C-83A1-F6EECF244321}">
                    <p14:modId xmlns:p14="http://schemas.microsoft.com/office/powerpoint/2010/main" val="3736701221"/>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171787" r="-313" b="-17391"/>
                          </a:stretch>
                        </a:blipFill>
                      </a:tcPr>
                    </a:tc>
                    <a:extLst>
                      <a:ext uri="{0D108BD9-81ED-4DB2-BD59-A6C34878D82A}">
                        <a16:rowId xmlns:a16="http://schemas.microsoft.com/office/drawing/2014/main" xmlns="" val="10000"/>
                      </a:ext>
                    </a:extLst>
                  </a:tr>
                </a:tbl>
              </a:graphicData>
            </a:graphic>
          </p:graphicFrame>
        </mc:Fallback>
      </mc:AlternateContent>
    </p:spTree>
    <p:extLst>
      <p:ext uri="{BB962C8B-B14F-4D97-AF65-F5344CB8AC3E}">
        <p14:creationId xmlns:p14="http://schemas.microsoft.com/office/powerpoint/2010/main" val="3626336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06013" y="718560"/>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928524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53425" y="2516314"/>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225212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a:cs typeface="Arial" panose="020B0604020202020204" pitchFamily="34" charset="0"/>
              </a:rPr>
              <a:t>Présentation du banc de l’effet Morton </a:t>
            </a:r>
            <a:r>
              <a:rPr lang="fr-FR" sz="3200" dirty="0" smtClean="0">
                <a:cs typeface="Arial" panose="020B0604020202020204" pitchFamily="34" charset="0"/>
              </a:rPr>
              <a:t>: </a:t>
            </a:r>
            <a:r>
              <a:rPr lang="fr-FR" sz="3200" dirty="0">
                <a:cs typeface="Arial" panose="020B0604020202020204" pitchFamily="34" charset="0"/>
              </a:rPr>
              <a:t>rotor court de 430mm</a:t>
            </a:r>
          </a:p>
        </p:txBody>
      </p:sp>
      <p:grpSp>
        <p:nvGrpSpPr>
          <p:cNvPr id="7" name="Groupe 6"/>
          <p:cNvGrpSpPr/>
          <p:nvPr/>
        </p:nvGrpSpPr>
        <p:grpSpPr>
          <a:xfrm>
            <a:off x="8268888" y="4502721"/>
            <a:ext cx="3681812" cy="1996108"/>
            <a:chOff x="8242300" y="4492057"/>
            <a:chExt cx="3721100" cy="1996108"/>
          </a:xfrm>
        </p:grpSpPr>
        <p:sp>
          <p:nvSpPr>
            <p:cNvPr id="76" name="Rectangle 75"/>
            <p:cNvSpPr/>
            <p:nvPr/>
          </p:nvSpPr>
          <p:spPr>
            <a:xfrm>
              <a:off x="8242300" y="4492057"/>
              <a:ext cx="3721100" cy="19961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42" name="Groupe 41"/>
            <p:cNvGrpSpPr/>
            <p:nvPr/>
          </p:nvGrpSpPr>
          <p:grpSpPr>
            <a:xfrm>
              <a:off x="8524549" y="4492057"/>
              <a:ext cx="3134051" cy="1856672"/>
              <a:chOff x="6060841" y="1284938"/>
              <a:chExt cx="3134051" cy="1856672"/>
            </a:xfrm>
          </p:grpSpPr>
          <p:sp>
            <p:nvSpPr>
              <p:cNvPr id="43" name="ZoneTexte 42"/>
              <p:cNvSpPr txBox="1"/>
              <p:nvPr/>
            </p:nvSpPr>
            <p:spPr>
              <a:xfrm>
                <a:off x="6260269" y="1284938"/>
                <a:ext cx="2831416"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smtClean="0"/>
                  <a:t> </a:t>
                </a:r>
                <a:r>
                  <a:rPr lang="fr-FR" sz="2000" b="1" dirty="0" smtClean="0">
                    <a:solidFill>
                      <a:schemeClr val="tx1"/>
                    </a:solidFill>
                  </a:rPr>
                  <a:t>Système d’acquisition</a:t>
                </a:r>
              </a:p>
            </p:txBody>
          </p:sp>
          <p:grpSp>
            <p:nvGrpSpPr>
              <p:cNvPr id="44" name="Groupe 43"/>
              <p:cNvGrpSpPr/>
              <p:nvPr/>
            </p:nvGrpSpPr>
            <p:grpSpPr>
              <a:xfrm>
                <a:off x="6071115" y="1569917"/>
                <a:ext cx="2569934" cy="646330"/>
                <a:chOff x="6207034" y="1836633"/>
                <a:chExt cx="2569934" cy="646330"/>
              </a:xfrm>
            </p:grpSpPr>
            <p:grpSp>
              <p:nvGrpSpPr>
                <p:cNvPr id="48" name="Groupe 47"/>
                <p:cNvGrpSpPr/>
                <p:nvPr/>
              </p:nvGrpSpPr>
              <p:grpSpPr>
                <a:xfrm>
                  <a:off x="6308203" y="2144408"/>
                  <a:ext cx="2321544" cy="338555"/>
                  <a:chOff x="6235864" y="2127802"/>
                  <a:chExt cx="2321544" cy="313284"/>
                </a:xfrm>
              </p:grpSpPr>
              <p:sp>
                <p:nvSpPr>
                  <p:cNvPr id="50" name="Rectangle 49"/>
                  <p:cNvSpPr/>
                  <p:nvPr/>
                </p:nvSpPr>
                <p:spPr>
                  <a:xfrm>
                    <a:off x="7253333" y="2127802"/>
                    <a:ext cx="1304075" cy="313284"/>
                  </a:xfrm>
                  <a:prstGeom prst="rect">
                    <a:avLst/>
                  </a:prstGeom>
                </p:spPr>
                <p:txBody>
                  <a:bodyPr wrap="none">
                    <a:spAutoFit/>
                  </a:bodyPr>
                  <a:lstStyle/>
                  <a:p>
                    <a:r>
                      <a:rPr lang="fr-FR" sz="1600" dirty="0">
                        <a:solidFill>
                          <a:schemeClr val="tx1"/>
                        </a:solidFill>
                      </a:rPr>
                      <a:t>Coussinet: </a:t>
                    </a:r>
                    <a:r>
                      <a:rPr lang="fr-FR" sz="1600" b="1" dirty="0">
                        <a:solidFill>
                          <a:schemeClr val="tx1"/>
                        </a:solidFill>
                      </a:rPr>
                      <a:t>10</a:t>
                    </a:r>
                  </a:p>
                </p:txBody>
              </p:sp>
              <p:sp>
                <p:nvSpPr>
                  <p:cNvPr id="51" name="Rectangle 50"/>
                  <p:cNvSpPr/>
                  <p:nvPr/>
                </p:nvSpPr>
                <p:spPr>
                  <a:xfrm>
                    <a:off x="6235864" y="2127802"/>
                    <a:ext cx="854914" cy="313283"/>
                  </a:xfrm>
                  <a:prstGeom prst="rect">
                    <a:avLst/>
                  </a:prstGeom>
                </p:spPr>
                <p:txBody>
                  <a:bodyPr wrap="none">
                    <a:spAutoFit/>
                  </a:bodyPr>
                  <a:lstStyle/>
                  <a:p>
                    <a:r>
                      <a:rPr lang="fr-FR" sz="1600" dirty="0">
                        <a:solidFill>
                          <a:schemeClr val="tx1"/>
                        </a:solidFill>
                      </a:rPr>
                      <a:t>Rotor: </a:t>
                    </a:r>
                    <a:r>
                      <a:rPr lang="fr-FR" sz="1600" b="1" dirty="0">
                        <a:solidFill>
                          <a:schemeClr val="tx1"/>
                        </a:solidFill>
                      </a:rPr>
                      <a:t>5</a:t>
                    </a:r>
                  </a:p>
                </p:txBody>
              </p:sp>
            </p:grpSp>
            <p:sp>
              <p:nvSpPr>
                <p:cNvPr id="49" name="Rectangle 48"/>
                <p:cNvSpPr/>
                <p:nvPr/>
              </p:nvSpPr>
              <p:spPr>
                <a:xfrm>
                  <a:off x="6207034" y="1836633"/>
                  <a:ext cx="2569934"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température</a:t>
                  </a:r>
                  <a:endParaRPr lang="fr-FR" sz="1600" dirty="0">
                    <a:solidFill>
                      <a:schemeClr val="tx1"/>
                    </a:solidFill>
                  </a:endParaRPr>
                </a:p>
              </p:txBody>
            </p:sp>
          </p:grpSp>
          <p:grpSp>
            <p:nvGrpSpPr>
              <p:cNvPr id="45" name="Groupe 44"/>
              <p:cNvGrpSpPr/>
              <p:nvPr/>
            </p:nvGrpSpPr>
            <p:grpSpPr>
              <a:xfrm>
                <a:off x="6060841" y="2187500"/>
                <a:ext cx="3134051" cy="954110"/>
                <a:chOff x="6207034" y="1836633"/>
                <a:chExt cx="3134051" cy="954110"/>
              </a:xfrm>
            </p:grpSpPr>
            <p:sp>
              <p:nvSpPr>
                <p:cNvPr id="46" name="Rectangle 45"/>
                <p:cNvSpPr/>
                <p:nvPr/>
              </p:nvSpPr>
              <p:spPr>
                <a:xfrm>
                  <a:off x="6308203" y="2144412"/>
                  <a:ext cx="3032882" cy="646331"/>
                </a:xfrm>
                <a:prstGeom prst="rect">
                  <a:avLst/>
                </a:prstGeom>
              </p:spPr>
              <p:txBody>
                <a:bodyPr wrap="none">
                  <a:spAutoFit/>
                </a:bodyPr>
                <a:lstStyle/>
                <a:p>
                  <a:r>
                    <a:rPr lang="fr-FR" sz="1600" b="1" dirty="0" smtClean="0">
                      <a:solidFill>
                        <a:schemeClr val="tx1"/>
                      </a:solidFill>
                    </a:rPr>
                    <a:t>3</a:t>
                  </a:r>
                  <a:r>
                    <a:rPr lang="fr-FR" sz="1600" dirty="0" smtClean="0">
                      <a:solidFill>
                        <a:schemeClr val="tx1"/>
                      </a:solidFill>
                    </a:rPr>
                    <a:t> plans de mesure</a:t>
                  </a:r>
                </a:p>
                <a:p>
                  <a:r>
                    <a:rPr lang="fr-FR" sz="1600" b="1" dirty="0" smtClean="0">
                      <a:solidFill>
                        <a:schemeClr val="tx1"/>
                      </a:solidFill>
                    </a:rPr>
                    <a:t>2 </a:t>
                  </a:r>
                  <a:r>
                    <a:rPr lang="fr-FR" sz="1600" dirty="0" smtClean="0">
                      <a:solidFill>
                        <a:schemeClr val="tx1"/>
                      </a:solidFill>
                    </a:rPr>
                    <a:t>capteurs dans chaque plan (90</a:t>
                  </a:r>
                  <a:r>
                    <a:rPr lang="fr-FR" sz="2000" dirty="0" smtClean="0">
                      <a:solidFill>
                        <a:schemeClr val="tx1"/>
                      </a:solidFill>
                    </a:rPr>
                    <a:t>°</a:t>
                  </a:r>
                  <a:r>
                    <a:rPr lang="fr-FR" dirty="0" smtClean="0">
                      <a:solidFill>
                        <a:schemeClr val="tx1"/>
                      </a:solidFill>
                    </a:rPr>
                    <a:t>)</a:t>
                  </a:r>
                  <a:endParaRPr lang="fr-FR" sz="2000" dirty="0">
                    <a:solidFill>
                      <a:schemeClr val="tx1"/>
                    </a:solidFill>
                  </a:endParaRPr>
                </a:p>
              </p:txBody>
            </p:sp>
            <p:sp>
              <p:nvSpPr>
                <p:cNvPr id="47" name="Rectangle 46"/>
                <p:cNvSpPr/>
                <p:nvPr/>
              </p:nvSpPr>
              <p:spPr>
                <a:xfrm>
                  <a:off x="6207034" y="1836633"/>
                  <a:ext cx="2606291"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déplacement</a:t>
                  </a:r>
                  <a:endParaRPr lang="fr-FR" sz="1600" dirty="0">
                    <a:solidFill>
                      <a:schemeClr val="tx1"/>
                    </a:solidFill>
                  </a:endParaRPr>
                </a:p>
              </p:txBody>
            </p:sp>
          </p:grpSp>
        </p:grpSp>
      </p:grpSp>
      <p:grpSp>
        <p:nvGrpSpPr>
          <p:cNvPr id="6" name="Groupe 5"/>
          <p:cNvGrpSpPr/>
          <p:nvPr/>
        </p:nvGrpSpPr>
        <p:grpSpPr>
          <a:xfrm>
            <a:off x="8769235" y="1032346"/>
            <a:ext cx="2681118" cy="3260960"/>
            <a:chOff x="8335039" y="865203"/>
            <a:chExt cx="2681118" cy="3260960"/>
          </a:xfrm>
        </p:grpSpPr>
        <p:sp>
          <p:nvSpPr>
            <p:cNvPr id="74" name="Rectangle 73"/>
            <p:cNvSpPr/>
            <p:nvPr/>
          </p:nvSpPr>
          <p:spPr>
            <a:xfrm>
              <a:off x="8335039" y="865203"/>
              <a:ext cx="2681118" cy="32609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52" name="Groupe 51"/>
            <p:cNvGrpSpPr/>
            <p:nvPr/>
          </p:nvGrpSpPr>
          <p:grpSpPr>
            <a:xfrm>
              <a:off x="8335039" y="975215"/>
              <a:ext cx="2681118" cy="2922238"/>
              <a:chOff x="6226840" y="3332506"/>
              <a:chExt cx="2681118" cy="2922238"/>
            </a:xfrm>
          </p:grpSpPr>
          <p:sp>
            <p:nvSpPr>
              <p:cNvPr id="53" name="ZoneTexte 52"/>
              <p:cNvSpPr txBox="1"/>
              <p:nvPr/>
            </p:nvSpPr>
            <p:spPr>
              <a:xfrm>
                <a:off x="6484570" y="3332506"/>
                <a:ext cx="2165657"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a:t> </a:t>
                </a:r>
                <a:r>
                  <a:rPr lang="fr-FR" sz="2000" b="1" dirty="0" smtClean="0"/>
                  <a:t>Palier circulaire</a:t>
                </a:r>
              </a:p>
            </p:txBody>
          </p:sp>
          <p:sp>
            <p:nvSpPr>
              <p:cNvPr id="54" name="Rectangle 53"/>
              <p:cNvSpPr/>
              <p:nvPr/>
            </p:nvSpPr>
            <p:spPr>
              <a:xfrm>
                <a:off x="6226840" y="3703202"/>
                <a:ext cx="2681118" cy="1099275"/>
              </a:xfrm>
              <a:prstGeom prst="rect">
                <a:avLst/>
              </a:prstGeom>
            </p:spPr>
            <p:txBody>
              <a:bodyPr wrap="square">
                <a:spAutoFit/>
              </a:bodyPr>
              <a:lstStyle/>
              <a:p>
                <a:pPr marL="285750" indent="-285750">
                  <a:buFont typeface="Arial" panose="020B0604020202020204" pitchFamily="34" charset="0"/>
                  <a:buChar char="•"/>
                </a:pPr>
                <a:r>
                  <a:rPr lang="fr-FR" sz="1600" dirty="0" smtClean="0">
                    <a:solidFill>
                      <a:schemeClr val="tx1"/>
                    </a:solidFill>
                  </a:rPr>
                  <a:t>Rainure axiale</a:t>
                </a:r>
              </a:p>
              <a:p>
                <a:pPr marL="285750" indent="-285750">
                  <a:buFont typeface="Arial" panose="020B0604020202020204" pitchFamily="34" charset="0"/>
                  <a:buChar char="•"/>
                </a:pPr>
                <a:r>
                  <a:rPr lang="fr-FR" sz="1600" dirty="0" smtClean="0">
                    <a:solidFill>
                      <a:schemeClr val="tx1"/>
                    </a:solidFill>
                  </a:rPr>
                  <a:t>Diamètre d’arbre </a:t>
                </a:r>
                <a:r>
                  <a:rPr lang="fr-FR" sz="1600" b="1" i="0" dirty="0" smtClean="0">
                    <a:solidFill>
                      <a:schemeClr val="tx1"/>
                    </a:solidFill>
                  </a:rPr>
                  <a:t>45 mm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Jeu radial </a:t>
                </a:r>
                <a:r>
                  <a:rPr lang="fr-FR" sz="1600" b="1" i="0" dirty="0" smtClean="0">
                    <a:solidFill>
                      <a:schemeClr val="tx1"/>
                    </a:solidFill>
                  </a:rPr>
                  <a:t>50 µm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Largeur </a:t>
                </a:r>
                <a:r>
                  <a:rPr lang="fr-FR" sz="1600" b="1" i="0" dirty="0" smtClean="0">
                    <a:solidFill>
                      <a:schemeClr val="tx1"/>
                    </a:solidFill>
                  </a:rPr>
                  <a:t>15 mm</a:t>
                </a:r>
                <a:endParaRPr lang="fr-FR" sz="1600" b="1" dirty="0">
                  <a:solidFill>
                    <a:schemeClr val="tx1"/>
                  </a:solidFill>
                </a:endParaRPr>
              </a:p>
            </p:txBody>
          </p:sp>
          <p:pic>
            <p:nvPicPr>
              <p:cNvPr id="55" name="Image 54"/>
              <p:cNvPicPr>
                <a:picLocks noChangeAspect="1"/>
              </p:cNvPicPr>
              <p:nvPr/>
            </p:nvPicPr>
            <p:blipFill>
              <a:blip r:embed="rId3"/>
              <a:stretch>
                <a:fillRect/>
              </a:stretch>
            </p:blipFill>
            <p:spPr>
              <a:xfrm>
                <a:off x="6820610" y="4799286"/>
                <a:ext cx="1598780" cy="1455458"/>
              </a:xfrm>
              <a:prstGeom prst="rect">
                <a:avLst/>
              </a:prstGeom>
            </p:spPr>
          </p:pic>
        </p:grpSp>
      </p:gr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579" y="1486912"/>
            <a:ext cx="7835731" cy="3384202"/>
          </a:xfrm>
          <a:prstGeom prst="rect">
            <a:avLst/>
          </a:prstGeom>
        </p:spPr>
      </p:pic>
      <p:sp>
        <p:nvSpPr>
          <p:cNvPr id="8" name="ZoneTexte 7"/>
          <p:cNvSpPr txBox="1"/>
          <p:nvPr/>
        </p:nvSpPr>
        <p:spPr>
          <a:xfrm>
            <a:off x="499734" y="5413437"/>
            <a:ext cx="6785512" cy="369332"/>
          </a:xfrm>
          <a:prstGeom prst="rect">
            <a:avLst/>
          </a:prstGeom>
          <a:noFill/>
        </p:spPr>
        <p:txBody>
          <a:bodyPr wrap="none" rtlCol="0">
            <a:spAutoFit/>
          </a:bodyPr>
          <a:lstStyle/>
          <a:p>
            <a:pPr marL="285750" indent="-285750">
              <a:buFont typeface="Arial" panose="020B0604020202020204" pitchFamily="34" charset="0"/>
              <a:buChar char="•"/>
            </a:pPr>
            <a:r>
              <a:rPr lang="fr-FR" dirty="0"/>
              <a:t>Arbre creux </a:t>
            </a:r>
            <a:r>
              <a:rPr lang="fr-FR" dirty="0" smtClean="0"/>
              <a:t> :  Diamètre extérieur 45mm; Diamètre intérieur 35mm</a:t>
            </a:r>
          </a:p>
        </p:txBody>
      </p:sp>
      <p:sp>
        <p:nvSpPr>
          <p:cNvPr id="77" name="ZoneTexte 76"/>
          <p:cNvSpPr txBox="1"/>
          <p:nvPr/>
        </p:nvSpPr>
        <p:spPr>
          <a:xfrm>
            <a:off x="499734" y="5804362"/>
            <a:ext cx="6852710"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3 disques</a:t>
            </a:r>
            <a:r>
              <a:rPr lang="fr-FR" dirty="0"/>
              <a:t>, d’une masse totale de 700 g, sont montés en porte à faux </a:t>
            </a:r>
            <a:endParaRPr lang="fr-FR" dirty="0" smtClean="0"/>
          </a:p>
        </p:txBody>
      </p:sp>
    </p:spTree>
    <p:extLst>
      <p:ext uri="{BB962C8B-B14F-4D97-AF65-F5344CB8AC3E}">
        <p14:creationId xmlns:p14="http://schemas.microsoft.com/office/powerpoint/2010/main" val="28210264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Paramètres de simulation &amp; condition aux limites thermique</a:t>
            </a:r>
            <a:endParaRPr lang="fr-FR" sz="3200" dirty="0">
              <a:cs typeface="Arial" panose="020B0604020202020204" pitchFamily="34" charset="0"/>
            </a:endParaRPr>
          </a:p>
        </p:txBody>
      </p:sp>
      <p:sp>
        <p:nvSpPr>
          <p:cNvPr id="19" name="Rectangle 18"/>
          <p:cNvSpPr/>
          <p:nvPr/>
        </p:nvSpPr>
        <p:spPr>
          <a:xfrm>
            <a:off x="6535633" y="1246618"/>
            <a:ext cx="5273456" cy="150481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fr-FR" dirty="0"/>
              <a:t>Vitesse de rotation :  7000 </a:t>
            </a:r>
            <a:r>
              <a:rPr lang="fr-FR" dirty="0"/>
              <a:t>tr/min</a:t>
            </a:r>
          </a:p>
          <a:p>
            <a:pPr marL="285750" indent="-285750">
              <a:buFont typeface="Arial" panose="020B0604020202020204" pitchFamily="34" charset="0"/>
              <a:buChar char="•"/>
            </a:pPr>
            <a:r>
              <a:rPr lang="fr-FR" dirty="0"/>
              <a:t>Balourd mécanique imposé :  102.6 g.mm @180°</a:t>
            </a:r>
          </a:p>
          <a:p>
            <a:pPr marL="285750" indent="-285750">
              <a:buFont typeface="Arial" panose="020B0604020202020204" pitchFamily="34" charset="0"/>
              <a:buChar char="•"/>
            </a:pPr>
            <a:r>
              <a:rPr lang="fr-FR" dirty="0"/>
              <a:t>Maillage utilisé dans la section du palier:  </a:t>
            </a:r>
            <a:r>
              <a:rPr lang="fr-FR" dirty="0"/>
              <a:t>24x6</a:t>
            </a:r>
          </a:p>
          <a:p>
            <a:pPr marL="285750" indent="-285750">
              <a:buFont typeface="Arial" panose="020B0604020202020204" pitchFamily="34" charset="0"/>
              <a:buChar char="•"/>
            </a:pPr>
            <a:r>
              <a:rPr lang="fr-FR" dirty="0"/>
              <a:t>Température initiale: </a:t>
            </a:r>
            <a:r>
              <a:rPr lang="fr-FR" dirty="0"/>
              <a:t>20°C</a:t>
            </a:r>
          </a:p>
          <a:p>
            <a:pPr marL="285750" indent="-285750">
              <a:buFont typeface="Arial" panose="020B0604020202020204" pitchFamily="34" charset="0"/>
              <a:buChar char="•"/>
            </a:pPr>
            <a:r>
              <a:rPr lang="fr-FR" dirty="0"/>
              <a:t>Température d’alimentation: 20°C</a:t>
            </a:r>
          </a:p>
        </p:txBody>
      </p:sp>
      <mc:AlternateContent xmlns:mc="http://schemas.openxmlformats.org/markup-compatibility/2006">
        <mc:Choice xmlns:a14="http://schemas.microsoft.com/office/drawing/2010/main" Requires="a14">
          <p:sp>
            <p:nvSpPr>
              <p:cNvPr id="23" name="Rectangle 22"/>
              <p:cNvSpPr/>
              <p:nvPr/>
            </p:nvSpPr>
            <p:spPr>
              <a:xfrm>
                <a:off x="477378" y="1230956"/>
                <a:ext cx="5797040" cy="219880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Paramètres de discrétisation</a:t>
                </a:r>
              </a:p>
              <a:p>
                <a:pPr marL="285750" indent="-285750">
                  <a:buFont typeface="Arial" panose="020B0604020202020204" pitchFamily="34" charset="0"/>
                  <a:buChar char="•"/>
                </a:pPr>
                <a:r>
                  <a:rPr lang="fr-FR" dirty="0"/>
                  <a:t>Pas de temps dynamique : </a:t>
                </a:r>
                <a14:m>
                  <m:oMath xmlns:m="http://schemas.openxmlformats.org/officeDocument/2006/math">
                    <m:r>
                      <m:rPr>
                        <m:sty m:val="p"/>
                      </m:rPr>
                      <a:rPr lang="fr-FR"/>
                      <m:t>Δ</m:t>
                    </m:r>
                    <m:sSub>
                      <m:sSubPr>
                        <m:ctrlPr>
                          <a:rPr lang="fr-FR"/>
                        </m:ctrlPr>
                      </m:sSubPr>
                      <m:e>
                        <m:r>
                          <a:rPr lang="fr-FR"/>
                          <m:t>𝑡</m:t>
                        </m:r>
                      </m:e>
                      <m:sub>
                        <m:r>
                          <a:rPr lang="fr-FR"/>
                          <m:t>𝑑𝑦𝑛𝑎𝑚𝑖𝑞𝑢𝑒</m:t>
                        </m:r>
                      </m:sub>
                    </m:sSub>
                    <m:r>
                      <a:rPr lang="fr-FR"/>
                      <m:t>=</m:t>
                    </m:r>
                    <m:f>
                      <m:fPr>
                        <m:ctrlPr>
                          <a:rPr lang="fr-FR"/>
                        </m:ctrlPr>
                      </m:fPr>
                      <m:num>
                        <m:sSub>
                          <m:sSubPr>
                            <m:ctrlPr>
                              <a:rPr lang="fr-FR"/>
                            </m:ctrlPr>
                          </m:sSubPr>
                          <m:e>
                            <m:r>
                              <a:rPr lang="fr-FR"/>
                              <m:t>𝑇</m:t>
                            </m:r>
                          </m:e>
                          <m:sub>
                            <m:r>
                              <a:rPr lang="fr-FR"/>
                              <m:t>𝑟𝑜𝑡𝑎𝑡𝑖𝑜𝑛</m:t>
                            </m:r>
                          </m:sub>
                        </m:sSub>
                      </m:num>
                      <m:den>
                        <m:r>
                          <a:rPr lang="fr-FR"/>
                          <m:t>64</m:t>
                        </m:r>
                      </m:den>
                    </m:f>
                  </m:oMath>
                </a14:m>
                <a:endParaRPr lang="fr-FR" dirty="0"/>
              </a:p>
              <a:p>
                <a:pPr marL="285750" indent="-285750">
                  <a:buFont typeface="Arial" panose="020B0604020202020204" pitchFamily="34" charset="0"/>
                  <a:buChar char="•"/>
                </a:pPr>
                <a:r>
                  <a:rPr lang="fr-FR" dirty="0"/>
                  <a:t>Pas de temps thermique : </a:t>
                </a:r>
                <a14:m>
                  <m:oMath xmlns:m="http://schemas.openxmlformats.org/officeDocument/2006/math">
                    <m:r>
                      <m:rPr>
                        <m:sty m:val="p"/>
                      </m:rPr>
                      <a:rPr lang="fr-FR"/>
                      <m:t>Δ</m:t>
                    </m:r>
                    <m:sSub>
                      <m:sSubPr>
                        <m:ctrlPr>
                          <a:rPr lang="fr-FR"/>
                        </m:ctrlPr>
                      </m:sSubPr>
                      <m:e>
                        <m:r>
                          <a:rPr lang="fr-FR"/>
                          <m:t>𝑡</m:t>
                        </m:r>
                      </m:e>
                      <m:sub>
                        <m:r>
                          <a:rPr lang="fr-FR"/>
                          <m:t>𝑡h𝑒𝑟𝑚𝑖𝑞𝑢𝑒</m:t>
                        </m:r>
                      </m:sub>
                    </m:sSub>
                    <m:r>
                      <a:rPr lang="fr-FR"/>
                      <m:t>=50</m:t>
                    </m:r>
                    <m:sSub>
                      <m:sSubPr>
                        <m:ctrlPr>
                          <a:rPr lang="fr-FR"/>
                        </m:ctrlPr>
                      </m:sSubPr>
                      <m:e>
                        <m:r>
                          <a:rPr lang="fr-FR"/>
                          <m:t>𝑇</m:t>
                        </m:r>
                      </m:e>
                      <m:sub>
                        <m:r>
                          <a:rPr lang="fr-FR"/>
                          <m:t>𝑟𝑜𝑡𝑎𝑡𝑖𝑜𝑛</m:t>
                        </m:r>
                      </m:sub>
                    </m:sSub>
                  </m:oMath>
                </a14:m>
                <a:endParaRPr lang="fr-FR" dirty="0"/>
              </a:p>
              <a:p>
                <a:pPr marL="285750" indent="-285750">
                  <a:buFont typeface="Arial" panose="020B0604020202020204" pitchFamily="34" charset="0"/>
                  <a:buChar char="•"/>
                </a:pPr>
                <a:r>
                  <a:rPr lang="fr-FR" dirty="0"/>
                  <a:t>Pas de temps </a:t>
                </a:r>
                <a:r>
                  <a:rPr lang="fr-FR" dirty="0"/>
                  <a:t>Effet </a:t>
                </a:r>
                <a:r>
                  <a:rPr lang="fr-FR" dirty="0" err="1"/>
                  <a:t>Morotn</a:t>
                </a:r>
                <a:r>
                  <a:rPr lang="fr-FR" dirty="0"/>
                  <a:t> </a:t>
                </a:r>
                <a:r>
                  <a:rPr lang="fr-FR" dirty="0"/>
                  <a:t>: </a:t>
                </a:r>
                <a14:m>
                  <m:oMath xmlns:m="http://schemas.openxmlformats.org/officeDocument/2006/math">
                    <m:r>
                      <m:rPr>
                        <m:sty m:val="p"/>
                      </m:rPr>
                      <a:rPr lang="fr-FR"/>
                      <m:t>Δ</m:t>
                    </m:r>
                    <m:sSub>
                      <m:sSubPr>
                        <m:ctrlPr>
                          <a:rPr lang="fr-FR"/>
                        </m:ctrlPr>
                      </m:sSubPr>
                      <m:e>
                        <m:r>
                          <a:rPr lang="fr-FR"/>
                          <m:t>𝑡</m:t>
                        </m:r>
                      </m:e>
                      <m:sub>
                        <m:r>
                          <a:rPr lang="fr-FR"/>
                          <m:t>𝐸𝑀</m:t>
                        </m:r>
                      </m:sub>
                    </m:sSub>
                    <m:r>
                      <a:rPr lang="fr-FR"/>
                      <m:t>=100</m:t>
                    </m:r>
                    <m:sSub>
                      <m:sSubPr>
                        <m:ctrlPr>
                          <a:rPr lang="fr-FR"/>
                        </m:ctrlPr>
                      </m:sSubPr>
                      <m:e>
                        <m:r>
                          <a:rPr lang="fr-FR"/>
                          <m:t>𝑇</m:t>
                        </m:r>
                      </m:e>
                      <m:sub>
                        <m:r>
                          <a:rPr lang="fr-FR"/>
                          <m:t>𝑟𝑜𝑡𝑎𝑡𝑖𝑜𝑛</m:t>
                        </m:r>
                      </m:sub>
                    </m:sSub>
                  </m:oMath>
                </a14:m>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Maillage utilisé dans la section du palier: 24x6x (10 points de </a:t>
                </a:r>
                <a:r>
                  <a:rPr lang="fr-FR" dirty="0" smtClean="0"/>
                  <a:t>Lobatto</a:t>
                </a:r>
                <a:r>
                  <a:rPr lang="fr-FR" dirty="0"/>
                  <a:t>)</a:t>
                </a:r>
              </a:p>
            </p:txBody>
          </p:sp>
        </mc:Choice>
        <mc:Fallback>
          <p:sp>
            <p:nvSpPr>
              <p:cNvPr id="23" name="Rectangle 22"/>
              <p:cNvSpPr>
                <a:spLocks noRot="1" noChangeAspect="1" noMove="1" noResize="1" noEditPoints="1" noAdjustHandles="1" noChangeArrowheads="1" noChangeShapeType="1" noTextEdit="1"/>
              </p:cNvSpPr>
              <p:nvPr/>
            </p:nvSpPr>
            <p:spPr>
              <a:xfrm>
                <a:off x="477378" y="1230956"/>
                <a:ext cx="5797040" cy="2198803"/>
              </a:xfrm>
              <a:prstGeom prst="rect">
                <a:avLst/>
              </a:prstGeom>
              <a:blipFill rotWithShape="0">
                <a:blip r:embed="rId3"/>
                <a:stretch>
                  <a:fillRect l="-630" t="-552" b="-3039"/>
                </a:stretch>
              </a:blipFill>
            </p:spPr>
            <p:txBody>
              <a:bodyPr/>
              <a:lstStyle/>
              <a:p>
                <a:r>
                  <a:rPr lang="fr-FR">
                    <a:noFill/>
                  </a:rPr>
                  <a:t> </a:t>
                </a:r>
              </a:p>
            </p:txBody>
          </p:sp>
        </mc:Fallback>
      </mc:AlternateContent>
      <p:grpSp>
        <p:nvGrpSpPr>
          <p:cNvPr id="54" name="Groupe 53"/>
          <p:cNvGrpSpPr/>
          <p:nvPr/>
        </p:nvGrpSpPr>
        <p:grpSpPr>
          <a:xfrm>
            <a:off x="6992795" y="2979483"/>
            <a:ext cx="4563949" cy="2624347"/>
            <a:chOff x="465251" y="3678246"/>
            <a:chExt cx="4563949" cy="2624347"/>
          </a:xfrm>
        </p:grpSpPr>
        <p:pic>
          <p:nvPicPr>
            <p:cNvPr id="25" name="Imag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6973" y="4046747"/>
              <a:ext cx="1676863" cy="2255846"/>
            </a:xfrm>
            <a:prstGeom prst="rect">
              <a:avLst/>
            </a:prstGeom>
            <a:solidFill>
              <a:schemeClr val="bg1"/>
            </a:solidFill>
          </p:spPr>
        </p:pic>
        <mc:AlternateContent xmlns:mc="http://schemas.openxmlformats.org/markup-compatibility/2006">
          <mc:Choice xmlns:a14="http://schemas.microsoft.com/office/drawing/2010/main" Requires="a14">
            <p:sp>
              <p:nvSpPr>
                <p:cNvPr id="26" name="Rectangle 25"/>
                <p:cNvSpPr/>
                <p:nvPr/>
              </p:nvSpPr>
              <p:spPr>
                <a:xfrm>
                  <a:off x="465251" y="5233785"/>
                  <a:ext cx="2201334" cy="523220"/>
                </a:xfrm>
                <a:prstGeom prst="rect">
                  <a:avLst/>
                </a:prstGeom>
                <a:solidFill>
                  <a:schemeClr val="bg1"/>
                </a:solidFill>
              </p:spPr>
              <p:txBody>
                <a:bodyPr wrap="square">
                  <a:spAutoFit/>
                </a:bodyPr>
                <a:lstStyle/>
                <a:p>
                  <a:pPr algn="ctr"/>
                  <a:r>
                    <a:rPr lang="fr-FR" sz="1400" dirty="0" smtClean="0">
                      <a:solidFill>
                        <a:schemeClr val="tx1"/>
                      </a:solidFill>
                    </a:rPr>
                    <a:t>Convection </a:t>
                  </a:r>
                  <a:r>
                    <a:rPr lang="fr-FR" sz="1400" b="1" dirty="0" smtClean="0">
                      <a:solidFill>
                        <a:schemeClr val="tx1"/>
                      </a:solidFill>
                    </a:rPr>
                    <a:t>naturelle</a:t>
                  </a:r>
                  <a:r>
                    <a:rPr lang="fr-FR" sz="1400" dirty="0" smtClean="0">
                      <a:solidFill>
                        <a:schemeClr val="tx1"/>
                      </a:solidFill>
                    </a:rPr>
                    <a:t/>
                  </a:r>
                  <a:br>
                    <a:rPr lang="fr-FR" sz="1400" dirty="0" smtClean="0">
                      <a:solidFill>
                        <a:schemeClr val="tx1"/>
                      </a:solidFill>
                    </a:rPr>
                  </a:br>
                  <a:r>
                    <a:rPr lang="fr-FR" sz="1400" dirty="0" smtClean="0">
                      <a:solidFill>
                        <a:schemeClr val="tx1"/>
                      </a:solidFill>
                    </a:rPr>
                    <a:t> </a:t>
                  </a:r>
                  <a14:m>
                    <m:oMath xmlns:m="http://schemas.openxmlformats.org/officeDocument/2006/math">
                      <m:sSub>
                        <m:sSubPr>
                          <m:ctrlPr>
                            <a:rPr lang="fr-FR" sz="1400" i="1" dirty="0">
                              <a:latin typeface="Cambria Math" panose="02040503050406030204" pitchFamily="18" charset="0"/>
                            </a:rPr>
                          </m:ctrlPr>
                        </m:sSubPr>
                        <m:e>
                          <m:r>
                            <a:rPr lang="fr-FR" sz="1400" i="1" dirty="0">
                              <a:latin typeface="Cambria Math" panose="02040503050406030204" pitchFamily="18" charset="0"/>
                            </a:rPr>
                            <m:t>𝐻</m:t>
                          </m:r>
                        </m:e>
                        <m:sub>
                          <m:r>
                            <a:rPr lang="fr-FR" sz="1400" i="1" dirty="0">
                              <a:latin typeface="Cambria Math" panose="02040503050406030204" pitchFamily="18" charset="0"/>
                            </a:rPr>
                            <m:t>𝑐</m:t>
                          </m:r>
                        </m:sub>
                      </m:sSub>
                      <m:r>
                        <a:rPr lang="fr-FR" sz="1400" i="1" dirty="0">
                          <a:latin typeface="Cambria Math" panose="02040503050406030204" pitchFamily="18" charset="0"/>
                        </a:rPr>
                        <m:t>=</m:t>
                      </m:r>
                      <m:r>
                        <a:rPr lang="fr-FR" sz="1400" b="0" i="1" dirty="0" smtClean="0">
                          <a:latin typeface="Cambria Math" panose="02040503050406030204" pitchFamily="18" charset="0"/>
                        </a:rPr>
                        <m:t>1</m:t>
                      </m:r>
                      <m:r>
                        <a:rPr lang="fr-FR" sz="1400" i="1" dirty="0">
                          <a:latin typeface="Cambria Math" panose="02040503050406030204" pitchFamily="18" charset="0"/>
                        </a:rPr>
                        <m:t>0</m:t>
                      </m:r>
                      <m:r>
                        <a:rPr lang="fr-FR" sz="1400" i="1" dirty="0">
                          <a:latin typeface="Cambria Math" panose="02040503050406030204" pitchFamily="18" charset="0"/>
                        </a:rPr>
                        <m:t> </m:t>
                      </m:r>
                      <m:r>
                        <a:rPr lang="fr-FR" sz="1400" i="1" dirty="0">
                          <a:latin typeface="Cambria Math" panose="02040503050406030204" pitchFamily="18" charset="0"/>
                        </a:rPr>
                        <m:t>𝑊</m:t>
                      </m:r>
                      <m:r>
                        <a:rPr lang="fr-FR" sz="1400" i="1" dirty="0">
                          <a:latin typeface="Cambria Math" panose="02040503050406030204" pitchFamily="18" charset="0"/>
                        </a:rPr>
                        <m:t>·</m:t>
                      </m:r>
                      <m:sSup>
                        <m:sSupPr>
                          <m:ctrlPr>
                            <a:rPr lang="fr-FR" sz="1400" i="1" dirty="0">
                              <a:latin typeface="Cambria Math" panose="02040503050406030204" pitchFamily="18" charset="0"/>
                            </a:rPr>
                          </m:ctrlPr>
                        </m:sSupPr>
                        <m:e>
                          <m:r>
                            <a:rPr lang="fr-FR" sz="1400" i="1" dirty="0">
                              <a:latin typeface="Cambria Math" panose="02040503050406030204" pitchFamily="18" charset="0"/>
                            </a:rPr>
                            <m:t>𝑚</m:t>
                          </m:r>
                        </m:e>
                        <m:sup>
                          <m:r>
                            <a:rPr lang="fr-FR" sz="1400" i="1" dirty="0">
                              <a:latin typeface="Cambria Math" panose="02040503050406030204" pitchFamily="18" charset="0"/>
                            </a:rPr>
                            <m:t>−2</m:t>
                          </m:r>
                        </m:sup>
                      </m:sSup>
                      <m:r>
                        <a:rPr lang="fr-FR" sz="1400" i="1" dirty="0">
                          <a:latin typeface="Cambria Math" panose="02040503050406030204" pitchFamily="18" charset="0"/>
                        </a:rPr>
                        <m:t>·</m:t>
                      </m:r>
                      <m:sSup>
                        <m:sSupPr>
                          <m:ctrlPr>
                            <a:rPr lang="fr-FR" sz="1400" i="1" dirty="0">
                              <a:latin typeface="Cambria Math" panose="02040503050406030204" pitchFamily="18" charset="0"/>
                            </a:rPr>
                          </m:ctrlPr>
                        </m:sSupPr>
                        <m:e>
                          <m:r>
                            <a:rPr lang="fr-FR" sz="1400" i="1" dirty="0">
                              <a:latin typeface="Cambria Math" panose="02040503050406030204" pitchFamily="18" charset="0"/>
                            </a:rPr>
                            <m:t>𝐾</m:t>
                          </m:r>
                        </m:e>
                        <m:sup>
                          <m:r>
                            <a:rPr lang="fr-FR" sz="1400" i="1" dirty="0">
                              <a:latin typeface="Cambria Math" panose="02040503050406030204" pitchFamily="18" charset="0"/>
                            </a:rPr>
                            <m:t>−1</m:t>
                          </m:r>
                        </m:sup>
                      </m:sSup>
                    </m:oMath>
                  </a14:m>
                  <a:r>
                    <a:rPr lang="fr-FR" sz="1400" dirty="0" smtClean="0">
                      <a:solidFill>
                        <a:schemeClr val="tx1"/>
                      </a:solidFill>
                    </a:rPr>
                    <a:t> </a:t>
                  </a:r>
                  <a:endParaRPr lang="fr-FR" sz="1400" dirty="0" smtClean="0">
                    <a:solidFill>
                      <a:schemeClr val="tx1"/>
                    </a:solidFill>
                  </a:endParaRPr>
                </a:p>
              </p:txBody>
            </p:sp>
          </mc:Choice>
          <mc:Fallback>
            <p:sp>
              <p:nvSpPr>
                <p:cNvPr id="26" name="Rectangle 25"/>
                <p:cNvSpPr>
                  <a:spLocks noRot="1" noChangeAspect="1" noMove="1" noResize="1" noEditPoints="1" noAdjustHandles="1" noChangeArrowheads="1" noChangeShapeType="1" noTextEdit="1"/>
                </p:cNvSpPr>
                <p:nvPr/>
              </p:nvSpPr>
              <p:spPr>
                <a:xfrm>
                  <a:off x="465251" y="5233785"/>
                  <a:ext cx="2201334" cy="523220"/>
                </a:xfrm>
                <a:prstGeom prst="rect">
                  <a:avLst/>
                </a:prstGeom>
                <a:blipFill rotWithShape="0">
                  <a:blip r:embed="rId5"/>
                  <a:stretch>
                    <a:fillRect t="-2326"/>
                  </a:stretch>
                </a:blipFill>
              </p:spPr>
              <p:txBody>
                <a:bodyPr/>
                <a:lstStyle/>
                <a:p>
                  <a:r>
                    <a:rPr lang="fr-FR">
                      <a:noFill/>
                    </a:rPr>
                    <a:t> </a:t>
                  </a:r>
                </a:p>
              </p:txBody>
            </p:sp>
          </mc:Fallback>
        </mc:AlternateContent>
        <p:cxnSp>
          <p:nvCxnSpPr>
            <p:cNvPr id="28" name="Connecteur droit avec flèche 27"/>
            <p:cNvCxnSpPr>
              <a:stCxn id="26" idx="3"/>
            </p:cNvCxnSpPr>
            <p:nvPr/>
          </p:nvCxnSpPr>
          <p:spPr>
            <a:xfrm>
              <a:off x="2666585" y="5495395"/>
              <a:ext cx="639702" cy="275691"/>
            </a:xfrm>
            <a:prstGeom prst="straightConnector1">
              <a:avLst/>
            </a:prstGeom>
            <a:solidFill>
              <a:schemeClr val="bg1"/>
            </a:solid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Rectangle 28"/>
                <p:cNvSpPr/>
                <p:nvPr/>
              </p:nvSpPr>
              <p:spPr>
                <a:xfrm>
                  <a:off x="780775" y="4332406"/>
                  <a:ext cx="1911875" cy="540212"/>
                </a:xfrm>
                <a:prstGeom prst="rect">
                  <a:avLst/>
                </a:prstGeom>
                <a:solidFill>
                  <a:schemeClr val="bg1"/>
                </a:solidFill>
              </p:spPr>
              <p:txBody>
                <a:bodyPr wrap="square">
                  <a:spAutoFit/>
                </a:bodyPr>
                <a:lstStyle/>
                <a:p>
                  <a:pPr algn="ctr"/>
                  <a:r>
                    <a:rPr lang="fr-FR" sz="1400" dirty="0" smtClean="0"/>
                    <a:t>Flux thermique moyen </a:t>
                  </a:r>
                  <a14:m>
                    <m:oMath xmlns:m="http://schemas.openxmlformats.org/officeDocument/2006/math">
                      <m:sSub>
                        <m:sSubPr>
                          <m:ctrlPr>
                            <a:rPr lang="fr-FR" sz="1400" i="1" dirty="0" smtClean="0">
                              <a:latin typeface="Cambria Math" panose="02040503050406030204" pitchFamily="18" charset="0"/>
                            </a:rPr>
                          </m:ctrlPr>
                        </m:sSubPr>
                        <m:e>
                          <m:r>
                            <a:rPr lang="fr-FR" sz="1400" i="1" dirty="0" smtClean="0">
                              <a:latin typeface="Cambria Math" panose="02040503050406030204" pitchFamily="18" charset="0"/>
                            </a:rPr>
                            <m:t>𝑄</m:t>
                          </m:r>
                        </m:e>
                        <m:sub>
                          <m:r>
                            <a:rPr lang="fr-FR" sz="1400" i="1" dirty="0" smtClean="0">
                              <a:latin typeface="Cambria Math" panose="02040503050406030204" pitchFamily="18" charset="0"/>
                            </a:rPr>
                            <m:t>𝑚𝑜𝑦</m:t>
                          </m:r>
                        </m:sub>
                      </m:sSub>
                    </m:oMath>
                  </a14:m>
                  <a:r>
                    <a:rPr lang="fr-FR" sz="1400" dirty="0" smtClean="0"/>
                    <a:t> </a:t>
                  </a:r>
                  <a:endParaRPr lang="fr-FR" sz="1400" dirty="0"/>
                </a:p>
              </p:txBody>
            </p:sp>
          </mc:Choice>
          <mc:Fallback>
            <p:sp>
              <p:nvSpPr>
                <p:cNvPr id="29" name="Rectangle 28"/>
                <p:cNvSpPr>
                  <a:spLocks noRot="1" noChangeAspect="1" noMove="1" noResize="1" noEditPoints="1" noAdjustHandles="1" noChangeArrowheads="1" noChangeShapeType="1" noTextEdit="1"/>
                </p:cNvSpPr>
                <p:nvPr/>
              </p:nvSpPr>
              <p:spPr>
                <a:xfrm>
                  <a:off x="780775" y="4332406"/>
                  <a:ext cx="1911875" cy="540212"/>
                </a:xfrm>
                <a:prstGeom prst="rect">
                  <a:avLst/>
                </a:prstGeom>
                <a:blipFill rotWithShape="0">
                  <a:blip r:embed="rId6"/>
                  <a:stretch>
                    <a:fillRect t="-2247" r="-958" b="-1124"/>
                  </a:stretch>
                </a:blipFill>
              </p:spPr>
              <p:txBody>
                <a:bodyPr/>
                <a:lstStyle/>
                <a:p>
                  <a:r>
                    <a:rPr lang="fr-FR">
                      <a:noFill/>
                    </a:rPr>
                    <a:t> </a:t>
                  </a:r>
                </a:p>
              </p:txBody>
            </p:sp>
          </mc:Fallback>
        </mc:AlternateContent>
        <p:cxnSp>
          <p:nvCxnSpPr>
            <p:cNvPr id="30" name="Connecteur droit avec flèche 29"/>
            <p:cNvCxnSpPr>
              <a:stCxn id="29" idx="3"/>
            </p:cNvCxnSpPr>
            <p:nvPr/>
          </p:nvCxnSpPr>
          <p:spPr>
            <a:xfrm>
              <a:off x="2692650" y="4602512"/>
              <a:ext cx="762993" cy="276228"/>
            </a:xfrm>
            <a:prstGeom prst="straightConnector1">
              <a:avLst/>
            </a:prstGeom>
            <a:solidFill>
              <a:schemeClr val="bg1"/>
            </a:solid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99734" y="3678246"/>
              <a:ext cx="4529466" cy="338554"/>
            </a:xfrm>
            <a:prstGeom prst="rect">
              <a:avLst/>
            </a:prstGeom>
            <a:solidFill>
              <a:schemeClr val="bg1"/>
            </a:solidFill>
          </p:spPr>
          <p:txBody>
            <a:bodyPr wrap="square">
              <a:spAutoFit/>
            </a:bodyPr>
            <a:lstStyle/>
            <a:p>
              <a:pPr algn="ctr"/>
              <a:r>
                <a:rPr lang="fr-FR" sz="1600" b="1" dirty="0" smtClean="0"/>
                <a:t>Modèle thermique du coussinet</a:t>
              </a:r>
              <a:endParaRPr lang="fr-FR" sz="1600" b="1" dirty="0"/>
            </a:p>
          </p:txBody>
        </p:sp>
      </p:grpSp>
      <p:grpSp>
        <p:nvGrpSpPr>
          <p:cNvPr id="33" name="Groupe 32"/>
          <p:cNvGrpSpPr/>
          <p:nvPr/>
        </p:nvGrpSpPr>
        <p:grpSpPr>
          <a:xfrm>
            <a:off x="349627" y="3795682"/>
            <a:ext cx="5924791" cy="2442496"/>
            <a:chOff x="5198555" y="1241101"/>
            <a:chExt cx="5924791" cy="2623571"/>
          </a:xfrm>
          <a:solidFill>
            <a:schemeClr val="bg1"/>
          </a:solidFill>
        </p:grpSpPr>
        <p:grpSp>
          <p:nvGrpSpPr>
            <p:cNvPr id="34" name="Groupe 33"/>
            <p:cNvGrpSpPr/>
            <p:nvPr/>
          </p:nvGrpSpPr>
          <p:grpSpPr>
            <a:xfrm>
              <a:off x="5198555" y="1591218"/>
              <a:ext cx="5924791" cy="2273454"/>
              <a:chOff x="3701399" y="891284"/>
              <a:chExt cx="8363161" cy="2732316"/>
            </a:xfrm>
            <a:grpFill/>
          </p:grpSpPr>
          <p:grpSp>
            <p:nvGrpSpPr>
              <p:cNvPr id="36" name="Groupe 35"/>
              <p:cNvGrpSpPr/>
              <p:nvPr/>
            </p:nvGrpSpPr>
            <p:grpSpPr>
              <a:xfrm>
                <a:off x="3701399" y="891284"/>
                <a:ext cx="8363161" cy="2732316"/>
                <a:chOff x="3701399" y="891284"/>
                <a:chExt cx="8363161" cy="2732316"/>
              </a:xfrm>
              <a:grpFill/>
            </p:grpSpPr>
            <p:pic>
              <p:nvPicPr>
                <p:cNvPr id="39" name="Imag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1683" y="891284"/>
                  <a:ext cx="6361471" cy="2028095"/>
                </a:xfrm>
                <a:prstGeom prst="rect">
                  <a:avLst/>
                </a:prstGeom>
                <a:grpFill/>
              </p:spPr>
            </p:pic>
            <p:grpSp>
              <p:nvGrpSpPr>
                <p:cNvPr id="40" name="Groupe 39"/>
                <p:cNvGrpSpPr/>
                <p:nvPr/>
              </p:nvGrpSpPr>
              <p:grpSpPr>
                <a:xfrm>
                  <a:off x="3701399" y="1905332"/>
                  <a:ext cx="2490133" cy="1452393"/>
                  <a:chOff x="1463366" y="-611822"/>
                  <a:chExt cx="2490133" cy="1452393"/>
                </a:xfrm>
                <a:grpFill/>
              </p:grpSpPr>
              <p:sp>
                <p:nvSpPr>
                  <p:cNvPr id="50" name="Rectangle 49"/>
                  <p:cNvSpPr/>
                  <p:nvPr/>
                </p:nvSpPr>
                <p:spPr>
                  <a:xfrm>
                    <a:off x="1463366" y="165129"/>
                    <a:ext cx="1885288" cy="675442"/>
                  </a:xfrm>
                  <a:prstGeom prst="rect">
                    <a:avLst/>
                  </a:prstGeom>
                  <a:grpFill/>
                </p:spPr>
                <p:txBody>
                  <a:bodyPr wrap="square">
                    <a:spAutoFit/>
                  </a:bodyPr>
                  <a:lstStyle/>
                  <a:p>
                    <a:pPr algn="ctr"/>
                    <a:r>
                      <a:rPr lang="en-US" sz="1400" dirty="0" err="1" smtClean="0"/>
                      <a:t>Température</a:t>
                    </a:r>
                    <a:r>
                      <a:rPr lang="en-US" sz="1400" dirty="0" smtClean="0"/>
                      <a:t> </a:t>
                    </a:r>
                    <a:r>
                      <a:rPr lang="en-US" sz="1400" dirty="0" err="1" smtClean="0"/>
                      <a:t>imposée</a:t>
                    </a:r>
                    <a:r>
                      <a:rPr lang="en-US" sz="1400" dirty="0" smtClean="0"/>
                      <a:t> 50°C</a:t>
                    </a:r>
                    <a:endParaRPr lang="en-US" sz="1400" dirty="0"/>
                  </a:p>
                </p:txBody>
              </p:sp>
              <p:cxnSp>
                <p:nvCxnSpPr>
                  <p:cNvPr id="51" name="Connecteur droit avec flèche 50"/>
                  <p:cNvCxnSpPr>
                    <a:stCxn id="50" idx="0"/>
                  </p:cNvCxnSpPr>
                  <p:nvPr/>
                </p:nvCxnSpPr>
                <p:spPr>
                  <a:xfrm flipV="1">
                    <a:off x="2406010" y="-611822"/>
                    <a:ext cx="1547489" cy="776951"/>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e 40"/>
                <p:cNvGrpSpPr/>
                <p:nvPr/>
              </p:nvGrpSpPr>
              <p:grpSpPr>
                <a:xfrm>
                  <a:off x="6191532" y="1641992"/>
                  <a:ext cx="2792143" cy="1834281"/>
                  <a:chOff x="2284718" y="3542239"/>
                  <a:chExt cx="2792143" cy="1834281"/>
                </a:xfrm>
                <a:grpFill/>
              </p:grpSpPr>
              <mc:AlternateContent xmlns:mc="http://schemas.openxmlformats.org/markup-compatibility/2006">
                <mc:Choice xmlns:a14="http://schemas.microsoft.com/office/drawing/2010/main" Requires="a14">
                  <p:sp>
                    <p:nvSpPr>
                      <p:cNvPr id="48" name="Rectangle 47"/>
                      <p:cNvSpPr/>
                      <p:nvPr/>
                    </p:nvSpPr>
                    <p:spPr>
                      <a:xfrm>
                        <a:off x="2284718" y="4701078"/>
                        <a:ext cx="2792143" cy="675442"/>
                      </a:xfrm>
                      <a:prstGeom prst="rect">
                        <a:avLst/>
                      </a:prstGeom>
                      <a:grpFill/>
                    </p:spPr>
                    <p:txBody>
                      <a:bodyPr wrap="square">
                        <a:spAutoFit/>
                      </a:bodyPr>
                      <a:lstStyle/>
                      <a:p>
                        <a:pPr algn="ctr"/>
                        <a:r>
                          <a:rPr lang="fr-FR" sz="1400" dirty="0" smtClean="0"/>
                          <a:t>Convection </a:t>
                        </a:r>
                        <a:r>
                          <a:rPr lang="fr-FR" sz="1400" b="1" dirty="0" smtClean="0"/>
                          <a:t>forcée</a:t>
                        </a:r>
                      </a:p>
                      <a:p>
                        <a:pPr algn="ctr"/>
                        <a14:m>
                          <m:oMathPara xmlns:m="http://schemas.openxmlformats.org/officeDocument/2006/math">
                            <m:oMathParaPr>
                              <m:jc m:val="centerGroup"/>
                            </m:oMathParaPr>
                            <m:oMath xmlns:m="http://schemas.openxmlformats.org/officeDocument/2006/math">
                              <m:sSub>
                                <m:sSubPr>
                                  <m:ctrlPr>
                                    <a:rPr lang="fr-FR" sz="1400" b="0" i="1" dirty="0" smtClean="0">
                                      <a:latin typeface="Cambria Math" panose="02040503050406030204" pitchFamily="18" charset="0"/>
                                    </a:rPr>
                                  </m:ctrlPr>
                                </m:sSubPr>
                                <m:e>
                                  <m:r>
                                    <a:rPr lang="fr-FR" sz="1400" i="1" dirty="0" smtClean="0">
                                      <a:latin typeface="Cambria Math" panose="02040503050406030204" pitchFamily="18" charset="0"/>
                                    </a:rPr>
                                    <m:t>𝐻</m:t>
                                  </m:r>
                                </m:e>
                                <m:sub>
                                  <m:r>
                                    <a:rPr lang="fr-FR" sz="1400" b="0" i="1" dirty="0" smtClean="0">
                                      <a:latin typeface="Cambria Math" panose="02040503050406030204" pitchFamily="18" charset="0"/>
                                    </a:rPr>
                                    <m:t>𝑐</m:t>
                                  </m:r>
                                </m:sub>
                              </m:sSub>
                              <m:r>
                                <a:rPr lang="fr-FR" sz="1400" i="1" dirty="0">
                                  <a:latin typeface="Cambria Math" panose="02040503050406030204" pitchFamily="18" charset="0"/>
                                </a:rPr>
                                <m:t>=50</m:t>
                              </m:r>
                              <m:r>
                                <a:rPr lang="fr-FR" sz="1400" b="0" i="1" dirty="0" smtClean="0">
                                  <a:latin typeface="Cambria Math" panose="02040503050406030204" pitchFamily="18" charset="0"/>
                                </a:rPr>
                                <m:t> </m:t>
                              </m:r>
                              <m:r>
                                <a:rPr lang="fr-FR" sz="1400" i="1" dirty="0">
                                  <a:latin typeface="Cambria Math" panose="02040503050406030204" pitchFamily="18" charset="0"/>
                                </a:rPr>
                                <m:t>𝑊</m:t>
                              </m:r>
                              <m:r>
                                <a:rPr lang="fr-FR" sz="1400" i="1" dirty="0">
                                  <a:latin typeface="Cambria Math" panose="02040503050406030204" pitchFamily="18" charset="0"/>
                                </a:rPr>
                                <m:t>·</m:t>
                              </m:r>
                              <m:sSup>
                                <m:sSupPr>
                                  <m:ctrlPr>
                                    <a:rPr lang="fr-FR" sz="1400" b="0" i="1" dirty="0" smtClean="0">
                                      <a:latin typeface="Cambria Math" panose="02040503050406030204" pitchFamily="18" charset="0"/>
                                    </a:rPr>
                                  </m:ctrlPr>
                                </m:sSupPr>
                                <m:e>
                                  <m:r>
                                    <a:rPr lang="fr-FR" sz="1400" i="1" dirty="0">
                                      <a:latin typeface="Cambria Math" panose="02040503050406030204" pitchFamily="18" charset="0"/>
                                    </a:rPr>
                                    <m:t>𝑚</m:t>
                                  </m:r>
                                </m:e>
                                <m:sup>
                                  <m:r>
                                    <a:rPr lang="fr-FR" sz="1400" i="1" dirty="0">
                                      <a:latin typeface="Cambria Math" panose="02040503050406030204" pitchFamily="18" charset="0"/>
                                    </a:rPr>
                                    <m:t>-2</m:t>
                                  </m:r>
                                </m:sup>
                              </m:sSup>
                              <m:r>
                                <a:rPr lang="fr-FR" sz="1400" i="1" dirty="0">
                                  <a:latin typeface="Cambria Math" panose="02040503050406030204" pitchFamily="18" charset="0"/>
                                </a:rPr>
                                <m:t>·</m:t>
                              </m:r>
                              <m:sSup>
                                <m:sSupPr>
                                  <m:ctrlPr>
                                    <a:rPr lang="fr-FR" sz="1400" b="0" i="1" dirty="0" smtClean="0">
                                      <a:latin typeface="Cambria Math" panose="02040503050406030204" pitchFamily="18" charset="0"/>
                                    </a:rPr>
                                  </m:ctrlPr>
                                </m:sSupPr>
                                <m:e>
                                  <m:r>
                                    <a:rPr lang="fr-FR" sz="1400" i="1" dirty="0">
                                      <a:latin typeface="Cambria Math" panose="02040503050406030204" pitchFamily="18" charset="0"/>
                                    </a:rPr>
                                    <m:t>𝐾</m:t>
                                  </m:r>
                                </m:e>
                                <m:sup>
                                  <m:r>
                                    <a:rPr lang="fr-FR" sz="1400" i="1" dirty="0">
                                      <a:latin typeface="Cambria Math" panose="02040503050406030204" pitchFamily="18" charset="0"/>
                                    </a:rPr>
                                    <m:t>-1</m:t>
                                  </m:r>
                                </m:sup>
                              </m:sSup>
                            </m:oMath>
                          </m:oMathPara>
                        </a14:m>
                        <a:endParaRPr lang="fr-FR" sz="1400" dirty="0"/>
                      </a:p>
                    </p:txBody>
                  </p:sp>
                </mc:Choice>
                <mc:Fallback>
                  <p:sp>
                    <p:nvSpPr>
                      <p:cNvPr id="48" name="Rectangle 47"/>
                      <p:cNvSpPr>
                        <a:spLocks noRot="1" noChangeAspect="1" noMove="1" noResize="1" noEditPoints="1" noAdjustHandles="1" noChangeArrowheads="1" noChangeShapeType="1" noTextEdit="1"/>
                      </p:cNvSpPr>
                      <p:nvPr/>
                    </p:nvSpPr>
                    <p:spPr>
                      <a:xfrm>
                        <a:off x="2284718" y="4701078"/>
                        <a:ext cx="2792143" cy="675442"/>
                      </a:xfrm>
                      <a:prstGeom prst="rect">
                        <a:avLst/>
                      </a:prstGeom>
                      <a:blipFill rotWithShape="0">
                        <a:blip r:embed="rId8"/>
                        <a:stretch>
                          <a:fillRect t="-2326"/>
                        </a:stretch>
                      </a:blipFill>
                    </p:spPr>
                    <p:txBody>
                      <a:bodyPr/>
                      <a:lstStyle/>
                      <a:p>
                        <a:r>
                          <a:rPr lang="fr-FR">
                            <a:noFill/>
                          </a:rPr>
                          <a:t> </a:t>
                        </a:r>
                      </a:p>
                    </p:txBody>
                  </p:sp>
                </mc:Fallback>
              </mc:AlternateContent>
              <p:cxnSp>
                <p:nvCxnSpPr>
                  <p:cNvPr id="49" name="Connecteur droit avec flèche 48"/>
                  <p:cNvCxnSpPr>
                    <a:stCxn id="48" idx="0"/>
                  </p:cNvCxnSpPr>
                  <p:nvPr/>
                </p:nvCxnSpPr>
                <p:spPr>
                  <a:xfrm flipV="1">
                    <a:off x="3680790" y="3542239"/>
                    <a:ext cx="255250" cy="1158839"/>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e 41"/>
                <p:cNvGrpSpPr/>
                <p:nvPr/>
              </p:nvGrpSpPr>
              <p:grpSpPr>
                <a:xfrm>
                  <a:off x="9006231" y="1189303"/>
                  <a:ext cx="3058329" cy="697378"/>
                  <a:chOff x="2222991" y="219736"/>
                  <a:chExt cx="3058329" cy="697378"/>
                </a:xfrm>
                <a:grpFill/>
              </p:grpSpPr>
              <mc:AlternateContent xmlns:mc="http://schemas.openxmlformats.org/markup-compatibility/2006">
                <mc:Choice xmlns:a14="http://schemas.microsoft.com/office/drawing/2010/main" Requires="a14">
                  <p:sp>
                    <p:nvSpPr>
                      <p:cNvPr id="46" name="Rectangle 45"/>
                      <p:cNvSpPr/>
                      <p:nvPr/>
                    </p:nvSpPr>
                    <p:spPr>
                      <a:xfrm>
                        <a:off x="3373814" y="219736"/>
                        <a:ext cx="1907506" cy="697378"/>
                      </a:xfrm>
                      <a:prstGeom prst="rect">
                        <a:avLst/>
                      </a:prstGeom>
                      <a:grpFill/>
                    </p:spPr>
                    <p:txBody>
                      <a:bodyPr wrap="square">
                        <a:spAutoFit/>
                      </a:bodyPr>
                      <a:lstStyle/>
                      <a:p>
                        <a:pPr algn="ctr"/>
                        <a:r>
                          <a:rPr lang="fr-FR" sz="1400" dirty="0" smtClean="0"/>
                          <a:t>Flux thermique moyen </a:t>
                        </a:r>
                        <a14:m>
                          <m:oMath xmlns:m="http://schemas.openxmlformats.org/officeDocument/2006/math">
                            <m:sSub>
                              <m:sSubPr>
                                <m:ctrlPr>
                                  <a:rPr lang="fr-FR" sz="1400" b="0" i="1" smtClean="0">
                                    <a:latin typeface="Cambria Math" panose="02040503050406030204" pitchFamily="18" charset="0"/>
                                  </a:rPr>
                                </m:ctrlPr>
                              </m:sSubPr>
                              <m:e>
                                <m:r>
                                  <a:rPr lang="fr-FR" sz="1400" b="0" i="1" smtClean="0">
                                    <a:latin typeface="Cambria Math" panose="02040503050406030204" pitchFamily="18" charset="0"/>
                                  </a:rPr>
                                  <m:t>𝑄</m:t>
                                </m:r>
                              </m:e>
                              <m:sub>
                                <m:r>
                                  <a:rPr lang="fr-FR" sz="1400" b="0" i="1" smtClean="0">
                                    <a:latin typeface="Cambria Math" panose="02040503050406030204" pitchFamily="18" charset="0"/>
                                  </a:rPr>
                                  <m:t>𝑚𝑜𝑦</m:t>
                                </m:r>
                              </m:sub>
                            </m:sSub>
                          </m:oMath>
                        </a14:m>
                        <a:endParaRPr lang="fr-FR" sz="1400" dirty="0"/>
                      </a:p>
                    </p:txBody>
                  </p:sp>
                </mc:Choice>
                <mc:Fallback>
                  <p:sp>
                    <p:nvSpPr>
                      <p:cNvPr id="46" name="Rectangle 45"/>
                      <p:cNvSpPr>
                        <a:spLocks noRot="1" noChangeAspect="1" noMove="1" noResize="1" noEditPoints="1" noAdjustHandles="1" noChangeArrowheads="1" noChangeShapeType="1" noTextEdit="1"/>
                      </p:cNvSpPr>
                      <p:nvPr/>
                    </p:nvSpPr>
                    <p:spPr>
                      <a:xfrm>
                        <a:off x="3373814" y="219736"/>
                        <a:ext cx="1907506" cy="697378"/>
                      </a:xfrm>
                      <a:prstGeom prst="rect">
                        <a:avLst/>
                      </a:prstGeom>
                      <a:blipFill rotWithShape="0">
                        <a:blip r:embed="rId9"/>
                        <a:stretch>
                          <a:fillRect t="-2247" r="-2262" b="-7865"/>
                        </a:stretch>
                      </a:blipFill>
                    </p:spPr>
                    <p:txBody>
                      <a:bodyPr/>
                      <a:lstStyle/>
                      <a:p>
                        <a:r>
                          <a:rPr lang="fr-FR">
                            <a:noFill/>
                          </a:rPr>
                          <a:t> </a:t>
                        </a:r>
                      </a:p>
                    </p:txBody>
                  </p:sp>
                </mc:Fallback>
              </mc:AlternateContent>
              <p:cxnSp>
                <p:nvCxnSpPr>
                  <p:cNvPr id="47" name="Connecteur droit avec flèche 46"/>
                  <p:cNvCxnSpPr>
                    <a:stCxn id="46" idx="1"/>
                  </p:cNvCxnSpPr>
                  <p:nvPr/>
                </p:nvCxnSpPr>
                <p:spPr>
                  <a:xfrm flipH="1">
                    <a:off x="2222991" y="568425"/>
                    <a:ext cx="1150823" cy="136821"/>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e 42"/>
                <p:cNvGrpSpPr/>
                <p:nvPr/>
              </p:nvGrpSpPr>
              <p:grpSpPr>
                <a:xfrm>
                  <a:off x="9786092" y="2477730"/>
                  <a:ext cx="1815885" cy="1145870"/>
                  <a:chOff x="1646125" y="-2275016"/>
                  <a:chExt cx="1815885" cy="1145870"/>
                </a:xfrm>
                <a:grpFill/>
              </p:grpSpPr>
              <p:sp>
                <p:nvSpPr>
                  <p:cNvPr id="44" name="Rectangle 43"/>
                  <p:cNvSpPr/>
                  <p:nvPr/>
                </p:nvSpPr>
                <p:spPr>
                  <a:xfrm>
                    <a:off x="1646125" y="-1757970"/>
                    <a:ext cx="1815885" cy="628824"/>
                  </a:xfrm>
                  <a:prstGeom prst="rect">
                    <a:avLst/>
                  </a:prstGeom>
                  <a:grpFill/>
                </p:spPr>
                <p:txBody>
                  <a:bodyPr wrap="square">
                    <a:spAutoFit/>
                  </a:bodyPr>
                  <a:lstStyle/>
                  <a:p>
                    <a:pPr algn="ctr"/>
                    <a:r>
                      <a:rPr lang="en-US" sz="1400" dirty="0" err="1"/>
                      <a:t>Paroi</a:t>
                    </a:r>
                    <a:r>
                      <a:rPr lang="en-US" sz="1400" dirty="0"/>
                      <a:t> </a:t>
                    </a:r>
                    <a:r>
                      <a:rPr lang="en-US" sz="1400" dirty="0" err="1"/>
                      <a:t>adiabatique</a:t>
                    </a:r>
                    <a:endParaRPr lang="en-US" sz="1400" dirty="0"/>
                  </a:p>
                </p:txBody>
              </p:sp>
              <p:cxnSp>
                <p:nvCxnSpPr>
                  <p:cNvPr id="45" name="Connecteur droit avec flèche 44"/>
                  <p:cNvCxnSpPr>
                    <a:stCxn id="44" idx="0"/>
                  </p:cNvCxnSpPr>
                  <p:nvPr/>
                </p:nvCxnSpPr>
                <p:spPr>
                  <a:xfrm flipV="1">
                    <a:off x="2554068" y="-2275016"/>
                    <a:ext cx="170612" cy="517046"/>
                  </a:xfrm>
                  <a:prstGeom prst="straightConnector1">
                    <a:avLst/>
                  </a:prstGeom>
                  <a:grpFill/>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7" name="Triangle isocèle 36"/>
              <p:cNvSpPr/>
              <p:nvPr/>
            </p:nvSpPr>
            <p:spPr>
              <a:xfrm>
                <a:off x="6003941" y="2013735"/>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isocèle 37"/>
              <p:cNvSpPr/>
              <p:nvPr/>
            </p:nvSpPr>
            <p:spPr>
              <a:xfrm>
                <a:off x="8608493" y="2408339"/>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5" name="Rectangle 34"/>
            <p:cNvSpPr/>
            <p:nvPr/>
          </p:nvSpPr>
          <p:spPr>
            <a:xfrm>
              <a:off x="7335008" y="1241101"/>
              <a:ext cx="2717416" cy="363653"/>
            </a:xfrm>
            <a:prstGeom prst="rect">
              <a:avLst/>
            </a:prstGeom>
            <a:grpFill/>
          </p:spPr>
          <p:txBody>
            <a:bodyPr wrap="square">
              <a:spAutoFit/>
            </a:bodyPr>
            <a:lstStyle/>
            <a:p>
              <a:pPr algn="ctr"/>
              <a:r>
                <a:rPr lang="fr-FR" sz="1600" b="1" dirty="0" smtClean="0"/>
                <a:t>Modèle thermique du rotor</a:t>
              </a:r>
              <a:endParaRPr lang="fr-FR" sz="1600" b="1" dirty="0"/>
            </a:p>
          </p:txBody>
        </p:sp>
      </p:grpSp>
      <p:sp>
        <p:nvSpPr>
          <p:cNvPr id="56" name="Rectangle 55"/>
          <p:cNvSpPr/>
          <p:nvPr/>
        </p:nvSpPr>
        <p:spPr>
          <a:xfrm>
            <a:off x="6452674" y="5799397"/>
            <a:ext cx="5439373" cy="679303"/>
          </a:xfrm>
          <a:prstGeom prst="rect">
            <a:avLst/>
          </a:prstGeom>
          <a:noFill/>
          <a:ln>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Régime du démarrage n’a pas pris en compte</a:t>
            </a:r>
          </a:p>
          <a:p>
            <a:pPr algn="ctr"/>
            <a:r>
              <a:rPr lang="fr-FR" dirty="0" smtClean="0"/>
              <a:t>Comparaison uniquement sur les vibrations synchrones</a:t>
            </a:r>
          </a:p>
        </p:txBody>
      </p:sp>
    </p:spTree>
    <p:extLst>
      <p:ext uri="{BB962C8B-B14F-4D97-AF65-F5344CB8AC3E}">
        <p14:creationId xmlns:p14="http://schemas.microsoft.com/office/powerpoint/2010/main" val="37714526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Confrontation des résultats : </a:t>
            </a:r>
            <a:r>
              <a:rPr lang="fr-FR" sz="3200" u="sng" dirty="0" smtClean="0">
                <a:latin typeface="Times New Roman" panose="02020603050405020304" pitchFamily="18" charset="0"/>
                <a:cs typeface="Times New Roman" panose="02020603050405020304" pitchFamily="18" charset="0"/>
              </a:rPr>
              <a:t>vibrations </a:t>
            </a:r>
            <a:r>
              <a:rPr lang="fr-FR" sz="3200" u="sng" dirty="0">
                <a:latin typeface="Times New Roman" panose="02020603050405020304" pitchFamily="18" charset="0"/>
                <a:cs typeface="Times New Roman" panose="02020603050405020304" pitchFamily="18" charset="0"/>
              </a:rPr>
              <a:t>synchrones</a:t>
            </a:r>
            <a:endParaRPr lang="fr-FR" sz="3200" dirty="0">
              <a:cs typeface="Arial" panose="020B0604020202020204" pitchFamily="34" charset="0"/>
            </a:endParaRPr>
          </a:p>
        </p:txBody>
      </p:sp>
      <p:pic>
        <p:nvPicPr>
          <p:cNvPr id="53" name="Image 5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9300" y="1127615"/>
            <a:ext cx="3641155" cy="2603338"/>
          </a:xfrm>
          <a:prstGeom prst="rect">
            <a:avLst/>
          </a:prstGeom>
          <a:noFill/>
        </p:spPr>
      </p:pic>
      <p:pic>
        <p:nvPicPr>
          <p:cNvPr id="55" name="Imag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0037" y="917718"/>
            <a:ext cx="3797400" cy="2718332"/>
          </a:xfrm>
          <a:prstGeom prst="rect">
            <a:avLst/>
          </a:prstGeom>
          <a:noFill/>
        </p:spPr>
      </p:pic>
      <p:pic>
        <p:nvPicPr>
          <p:cNvPr id="56" name="Image 55"/>
          <p:cNvPicPr/>
          <p:nvPr/>
        </p:nvPicPr>
        <p:blipFill>
          <a:blip r:embed="rId5">
            <a:extLst>
              <a:ext uri="{28A0092B-C50C-407E-A947-70E740481C1C}">
                <a14:useLocalDpi xmlns:a14="http://schemas.microsoft.com/office/drawing/2010/main" val="0"/>
              </a:ext>
            </a:extLst>
          </a:blip>
          <a:srcRect/>
          <a:stretch>
            <a:fillRect/>
          </a:stretch>
        </p:blipFill>
        <p:spPr bwMode="auto">
          <a:xfrm>
            <a:off x="329300" y="3693547"/>
            <a:ext cx="3943322" cy="2818647"/>
          </a:xfrm>
          <a:prstGeom prst="rect">
            <a:avLst/>
          </a:prstGeom>
          <a:noFill/>
        </p:spPr>
      </p:pic>
      <p:pic>
        <p:nvPicPr>
          <p:cNvPr id="57" name="Image 56"/>
          <p:cNvPicPr/>
          <p:nvPr/>
        </p:nvPicPr>
        <p:blipFill>
          <a:blip r:embed="rId6">
            <a:extLst>
              <a:ext uri="{28A0092B-C50C-407E-A947-70E740481C1C}">
                <a14:useLocalDpi xmlns:a14="http://schemas.microsoft.com/office/drawing/2010/main" val="0"/>
              </a:ext>
            </a:extLst>
          </a:blip>
          <a:srcRect/>
          <a:stretch>
            <a:fillRect/>
          </a:stretch>
        </p:blipFill>
        <p:spPr bwMode="auto">
          <a:xfrm>
            <a:off x="4435022" y="3614876"/>
            <a:ext cx="4134110" cy="2955021"/>
          </a:xfrm>
          <a:prstGeom prst="rect">
            <a:avLst/>
          </a:prstGeom>
          <a:noFill/>
        </p:spPr>
      </p:pic>
    </p:spTree>
    <p:extLst>
      <p:ext uri="{BB962C8B-B14F-4D97-AF65-F5344CB8AC3E}">
        <p14:creationId xmlns:p14="http://schemas.microsoft.com/office/powerpoint/2010/main" val="37004287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Confrontation des résultats : </a:t>
            </a:r>
            <a:r>
              <a:rPr lang="fr-FR" sz="3200" u="sng" dirty="0">
                <a:cs typeface="Arial" panose="020B0604020202020204" pitchFamily="34" charset="0"/>
              </a:rPr>
              <a:t>t</a:t>
            </a:r>
            <a:r>
              <a:rPr lang="fr-FR" sz="3200" u="sng" dirty="0" smtClean="0">
                <a:cs typeface="Arial" panose="020B0604020202020204" pitchFamily="34" charset="0"/>
              </a:rPr>
              <a:t>empérature au rotor</a:t>
            </a:r>
            <a:endParaRPr lang="fr-FR" sz="3200" u="sng" dirty="0">
              <a:cs typeface="Arial" panose="020B0604020202020204" pitchFamily="34" charset="0"/>
            </a:endParaRPr>
          </a:p>
        </p:txBody>
      </p:sp>
      <p:pic>
        <p:nvPicPr>
          <p:cNvPr id="10" name="Image 9"/>
          <p:cNvPicPr/>
          <p:nvPr/>
        </p:nvPicPr>
        <p:blipFill>
          <a:blip r:embed="rId3"/>
          <a:stretch>
            <a:fillRect/>
          </a:stretch>
        </p:blipFill>
        <p:spPr>
          <a:xfrm>
            <a:off x="499734" y="1431571"/>
            <a:ext cx="5604549" cy="3775429"/>
          </a:xfrm>
          <a:prstGeom prst="rect">
            <a:avLst/>
          </a:prstGeom>
        </p:spPr>
      </p:pic>
      <p:pic>
        <p:nvPicPr>
          <p:cNvPr id="11" name="Image 10"/>
          <p:cNvPicPr/>
          <p:nvPr/>
        </p:nvPicPr>
        <p:blipFill>
          <a:blip r:embed="rId4"/>
          <a:stretch>
            <a:fillRect/>
          </a:stretch>
        </p:blipFill>
        <p:spPr>
          <a:xfrm>
            <a:off x="6104283" y="1359956"/>
            <a:ext cx="5195396" cy="3847044"/>
          </a:xfrm>
          <a:prstGeom prst="rect">
            <a:avLst/>
          </a:prstGeom>
        </p:spPr>
      </p:pic>
    </p:spTree>
    <p:extLst>
      <p:ext uri="{BB962C8B-B14F-4D97-AF65-F5344CB8AC3E}">
        <p14:creationId xmlns:p14="http://schemas.microsoft.com/office/powerpoint/2010/main" val="1105686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smtClean="0">
                <a:cs typeface="Arial" panose="020B0604020202020204" pitchFamily="34" charset="0"/>
              </a:rPr>
              <a:t>Confrontation des résultats : Conclusion</a:t>
            </a:r>
            <a:endParaRPr lang="fr-FR" sz="3200" u="sng" dirty="0">
              <a:cs typeface="Arial" panose="020B0604020202020204" pitchFamily="34" charset="0"/>
            </a:endParaRPr>
          </a:p>
        </p:txBody>
      </p:sp>
      <p:pic>
        <p:nvPicPr>
          <p:cNvPr id="12" name="Image 11"/>
          <p:cNvPicPr/>
          <p:nvPr/>
        </p:nvPicPr>
        <p:blipFill>
          <a:blip r:embed="rId3"/>
          <a:stretch>
            <a:fillRect/>
          </a:stretch>
        </p:blipFill>
        <p:spPr>
          <a:xfrm>
            <a:off x="889499" y="1512718"/>
            <a:ext cx="4292101" cy="4334827"/>
          </a:xfrm>
          <a:prstGeom prst="rect">
            <a:avLst/>
          </a:prstGeom>
        </p:spPr>
      </p:pic>
      <p:grpSp>
        <p:nvGrpSpPr>
          <p:cNvPr id="6" name="Groupe 5"/>
          <p:cNvGrpSpPr/>
          <p:nvPr/>
        </p:nvGrpSpPr>
        <p:grpSpPr>
          <a:xfrm>
            <a:off x="5528221" y="1370887"/>
            <a:ext cx="6497882" cy="1992482"/>
            <a:chOff x="5587726" y="1512718"/>
            <a:chExt cx="6497882" cy="1992482"/>
          </a:xfrm>
        </p:grpSpPr>
        <p:sp>
          <p:nvSpPr>
            <p:cNvPr id="15" name="Rectangle 14"/>
            <p:cNvSpPr/>
            <p:nvPr/>
          </p:nvSpPr>
          <p:spPr>
            <a:xfrm>
              <a:off x="5587726" y="1512718"/>
              <a:ext cx="6375674" cy="19924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2" name="Rectangle 1"/>
            <p:cNvSpPr/>
            <p:nvPr/>
          </p:nvSpPr>
          <p:spPr>
            <a:xfrm>
              <a:off x="5590925" y="1660378"/>
              <a:ext cx="6494683" cy="1631216"/>
            </a:xfrm>
            <a:prstGeom prst="rect">
              <a:avLst/>
            </a:prstGeom>
          </p:spPr>
          <p:txBody>
            <a:bodyPr wrap="square">
              <a:spAutoFit/>
            </a:bodyPr>
            <a:lstStyle/>
            <a:p>
              <a:pPr algn="ctr"/>
              <a:r>
                <a:rPr lang="fr-FR" sz="2000" dirty="0" smtClean="0">
                  <a:cs typeface="Times New Roman" panose="02020603050405020304" pitchFamily="18" charset="0"/>
                </a:rPr>
                <a:t>Globalement </a:t>
              </a:r>
            </a:p>
            <a:p>
              <a:pPr marL="285750" indent="-285750">
                <a:buFont typeface="Arial" panose="020B0604020202020204" pitchFamily="34" charset="0"/>
                <a:buChar char="•"/>
              </a:pPr>
              <a:r>
                <a:rPr lang="fr-FR" sz="2000" dirty="0" smtClean="0">
                  <a:cs typeface="Times New Roman" panose="02020603050405020304" pitchFamily="18" charset="0"/>
                </a:rPr>
                <a:t>Cohérence entre les résultats expérimentaux/numérique</a:t>
              </a:r>
            </a:p>
            <a:p>
              <a:pPr marL="285750" indent="-285750">
                <a:buFont typeface="Arial" panose="020B0604020202020204" pitchFamily="34" charset="0"/>
                <a:buChar char="•"/>
              </a:pPr>
              <a:r>
                <a:rPr lang="fr-FR" sz="2000" dirty="0" smtClean="0">
                  <a:cs typeface="Times New Roman" panose="02020603050405020304" pitchFamily="18" charset="0"/>
                </a:rPr>
                <a:t>Différence sur le début de simulation t&lt;200 s</a:t>
              </a:r>
            </a:p>
            <a:p>
              <a:pPr marL="285750" indent="-285750">
                <a:buFont typeface="Arial" panose="020B0604020202020204" pitchFamily="34" charset="0"/>
                <a:buChar char="•"/>
              </a:pPr>
              <a:r>
                <a:rPr lang="fr-FR" sz="2000" dirty="0" smtClean="0">
                  <a:cs typeface="Times New Roman" panose="02020603050405020304" pitchFamily="18" charset="0"/>
                </a:rPr>
                <a:t>Démarrage n’a pas pris en compte dans la simulation</a:t>
              </a:r>
            </a:p>
            <a:p>
              <a:pPr marL="285750" indent="-285750">
                <a:buFont typeface="Arial" panose="020B0604020202020204" pitchFamily="34" charset="0"/>
                <a:buChar char="•"/>
              </a:pPr>
              <a:endParaRPr lang="fr-FR" sz="2000" dirty="0">
                <a:cs typeface="Times New Roman" panose="02020603050405020304" pitchFamily="18" charset="0"/>
              </a:endParaRPr>
            </a:p>
          </p:txBody>
        </p:sp>
      </p:grpSp>
      <p:grpSp>
        <p:nvGrpSpPr>
          <p:cNvPr id="17" name="Groupe 16"/>
          <p:cNvGrpSpPr/>
          <p:nvPr/>
        </p:nvGrpSpPr>
        <p:grpSpPr>
          <a:xfrm>
            <a:off x="5529820" y="3925772"/>
            <a:ext cx="6497882" cy="1925819"/>
            <a:chOff x="5587726" y="1512718"/>
            <a:chExt cx="6497882" cy="1652477"/>
          </a:xfrm>
        </p:grpSpPr>
        <p:sp>
          <p:nvSpPr>
            <p:cNvPr id="18" name="Rectangle 17"/>
            <p:cNvSpPr/>
            <p:nvPr/>
          </p:nvSpPr>
          <p:spPr>
            <a:xfrm>
              <a:off x="5587726" y="1512718"/>
              <a:ext cx="6375674" cy="16524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19" name="Rectangle 18"/>
            <p:cNvSpPr/>
            <p:nvPr/>
          </p:nvSpPr>
          <p:spPr>
            <a:xfrm>
              <a:off x="5590925" y="1660378"/>
              <a:ext cx="6494683" cy="1399689"/>
            </a:xfrm>
            <a:prstGeom prst="rect">
              <a:avLst/>
            </a:prstGeom>
          </p:spPr>
          <p:txBody>
            <a:bodyPr wrap="square">
              <a:spAutoFit/>
            </a:bodyPr>
            <a:lstStyle/>
            <a:p>
              <a:pPr algn="ctr"/>
              <a:r>
                <a:rPr lang="fr-FR" sz="2000" dirty="0">
                  <a:cs typeface="Times New Roman" panose="02020603050405020304" pitchFamily="18" charset="0"/>
                </a:rPr>
                <a:t>Malgré les amplitudes élevées et la différence de température élevée</a:t>
              </a:r>
              <a:r>
                <a:rPr lang="fr-FR" sz="2000" dirty="0" smtClean="0">
                  <a:cs typeface="Times New Roman" panose="02020603050405020304" pitchFamily="18" charset="0"/>
                </a:rPr>
                <a:t>,</a:t>
              </a:r>
            </a:p>
            <a:p>
              <a:pPr algn="ctr"/>
              <a:r>
                <a:rPr lang="fr-FR" sz="2000" dirty="0" smtClean="0">
                  <a:cs typeface="Times New Roman" panose="02020603050405020304" pitchFamily="18" charset="0"/>
                </a:rPr>
                <a:t> </a:t>
              </a:r>
              <a:r>
                <a:rPr lang="fr-FR" sz="2000" dirty="0">
                  <a:cs typeface="Times New Roman" panose="02020603050405020304" pitchFamily="18" charset="0"/>
                </a:rPr>
                <a:t>l’effet Morton </a:t>
              </a:r>
              <a:r>
                <a:rPr lang="fr-FR" sz="2000" dirty="0" smtClean="0">
                  <a:cs typeface="Times New Roman" panose="02020603050405020304" pitchFamily="18" charset="0"/>
                </a:rPr>
                <a:t>instable </a:t>
              </a:r>
              <a:r>
                <a:rPr lang="fr-FR" sz="2000" dirty="0">
                  <a:cs typeface="Times New Roman" panose="02020603050405020304" pitchFamily="18" charset="0"/>
                </a:rPr>
                <a:t>n’a pas été reproduit.  </a:t>
              </a:r>
            </a:p>
            <a:p>
              <a:pPr algn="ctr"/>
              <a:endParaRPr lang="fr-FR" sz="2000" dirty="0" smtClean="0">
                <a:cs typeface="Times New Roman" panose="02020603050405020304" pitchFamily="18" charset="0"/>
              </a:endParaRPr>
            </a:p>
            <a:p>
              <a:pPr algn="ctr"/>
              <a:r>
                <a:rPr lang="fr-FR" sz="2000" dirty="0" smtClean="0">
                  <a:cs typeface="Times New Roman" panose="02020603050405020304" pitchFamily="18" charset="0"/>
                </a:rPr>
                <a:t>Analyse de la stabilité pour décrypter ce résultats</a:t>
              </a:r>
            </a:p>
          </p:txBody>
        </p:sp>
      </p:grpSp>
    </p:spTree>
    <p:extLst>
      <p:ext uri="{BB962C8B-B14F-4D97-AF65-F5344CB8AC3E}">
        <p14:creationId xmlns:p14="http://schemas.microsoft.com/office/powerpoint/2010/main" val="691390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smtClean="0">
                <a:cs typeface="Arial" panose="020B0604020202020204" pitchFamily="34" charset="0"/>
              </a:rPr>
              <a:t>Détermination </a:t>
            </a:r>
            <a:r>
              <a:rPr lang="fr-FR" sz="3200" dirty="0">
                <a:cs typeface="Arial" panose="020B0604020202020204" pitchFamily="34" charset="0"/>
              </a:rPr>
              <a:t>des coefficients </a:t>
            </a:r>
            <a:r>
              <a:rPr lang="fr-FR" sz="3200" dirty="0" smtClean="0">
                <a:cs typeface="Arial" panose="020B0604020202020204" pitchFamily="34" charset="0"/>
              </a:rPr>
              <a:t>d’influence</a:t>
            </a:r>
            <a:endParaRPr lang="fr-FR" sz="3200" dirty="0">
              <a:cs typeface="Arial" panose="020B0604020202020204" pitchFamily="34" charset="0"/>
            </a:endParaRPr>
          </a:p>
        </p:txBody>
      </p:sp>
      <p:grpSp>
        <p:nvGrpSpPr>
          <p:cNvPr id="9" name="Groupe 8"/>
          <p:cNvGrpSpPr/>
          <p:nvPr/>
        </p:nvGrpSpPr>
        <p:grpSpPr>
          <a:xfrm>
            <a:off x="499734" y="1900208"/>
            <a:ext cx="4504066" cy="4271992"/>
            <a:chOff x="800100" y="3250256"/>
            <a:chExt cx="4504066" cy="4271992"/>
          </a:xfrm>
        </p:grpSpPr>
        <p:sp>
          <p:nvSpPr>
            <p:cNvPr id="8" name="Rectangle 7"/>
            <p:cNvSpPr/>
            <p:nvPr/>
          </p:nvSpPr>
          <p:spPr>
            <a:xfrm>
              <a:off x="800100" y="3250256"/>
              <a:ext cx="4504066" cy="42719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6" name="Rectangle 5"/>
            <p:cNvSpPr/>
            <p:nvPr/>
          </p:nvSpPr>
          <p:spPr>
            <a:xfrm>
              <a:off x="920518" y="3318193"/>
              <a:ext cx="3444149" cy="369332"/>
            </a:xfrm>
            <a:prstGeom prst="rect">
              <a:avLst/>
            </a:prstGeom>
          </p:spPr>
          <p:txBody>
            <a:bodyPr wrap="none">
              <a:spAutoFit/>
            </a:bodyPr>
            <a:lstStyle/>
            <a:p>
              <a:pPr marL="285750" indent="-285750" algn="ctr">
                <a:buFont typeface="Wingdings" panose="05000000000000000000" pitchFamily="2" charset="2"/>
                <a:buChar char="Ø"/>
              </a:pPr>
              <a:r>
                <a:rPr lang="fr-FR" dirty="0"/>
                <a:t>Approche de Lorenz et Murphy </a:t>
              </a:r>
            </a:p>
          </p:txBody>
        </p:sp>
      </p:grpSp>
      <p:grpSp>
        <p:nvGrpSpPr>
          <p:cNvPr id="10" name="Groupe 9"/>
          <p:cNvGrpSpPr/>
          <p:nvPr/>
        </p:nvGrpSpPr>
        <p:grpSpPr>
          <a:xfrm>
            <a:off x="6747801" y="1898812"/>
            <a:ext cx="4504066" cy="4273388"/>
            <a:chOff x="6900534" y="1968145"/>
            <a:chExt cx="4504066" cy="4273388"/>
          </a:xfrm>
        </p:grpSpPr>
        <p:sp>
          <p:nvSpPr>
            <p:cNvPr id="13" name="Rectangle 12"/>
            <p:cNvSpPr/>
            <p:nvPr/>
          </p:nvSpPr>
          <p:spPr>
            <a:xfrm>
              <a:off x="6900534" y="1968145"/>
              <a:ext cx="4504066" cy="427338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4" name="Rectangle 13"/>
            <p:cNvSpPr/>
            <p:nvPr/>
          </p:nvSpPr>
          <p:spPr>
            <a:xfrm>
              <a:off x="7030445" y="2040203"/>
              <a:ext cx="3425168" cy="369332"/>
            </a:xfrm>
            <a:prstGeom prst="rect">
              <a:avLst/>
            </a:prstGeom>
          </p:spPr>
          <p:txBody>
            <a:bodyPr wrap="none">
              <a:spAutoFit/>
            </a:bodyPr>
            <a:lstStyle/>
            <a:p>
              <a:pPr marL="285750" indent="-285750" algn="ctr">
                <a:buFont typeface="Wingdings" panose="05000000000000000000" pitchFamily="2" charset="2"/>
                <a:buChar char="Ø"/>
              </a:pPr>
              <a:r>
                <a:rPr lang="fr-FR" dirty="0"/>
                <a:t>Approche </a:t>
              </a:r>
              <a:r>
                <a:rPr lang="fr-FR" dirty="0" smtClean="0"/>
                <a:t>analytique améliorée</a:t>
              </a:r>
              <a:endParaRPr lang="fr-FR" dirty="0"/>
            </a:p>
          </p:txBody>
        </p:sp>
      </p:grpSp>
    </p:spTree>
    <p:extLst>
      <p:ext uri="{BB962C8B-B14F-4D97-AF65-F5344CB8AC3E}">
        <p14:creationId xmlns:p14="http://schemas.microsoft.com/office/powerpoint/2010/main" val="9506197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0650866"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a:t>
            </a:r>
            <a:endParaRPr lang="fr-FR" sz="3200" dirty="0">
              <a:cs typeface="Arial" panose="020B0604020202020204" pitchFamily="34" charset="0"/>
            </a:endParaRPr>
          </a:p>
        </p:txBody>
      </p:sp>
      <p:grpSp>
        <p:nvGrpSpPr>
          <p:cNvPr id="12" name="Groupe 11"/>
          <p:cNvGrpSpPr/>
          <p:nvPr/>
        </p:nvGrpSpPr>
        <p:grpSpPr>
          <a:xfrm>
            <a:off x="1064656" y="1075027"/>
            <a:ext cx="4285555" cy="2451109"/>
            <a:chOff x="1615440" y="1073433"/>
            <a:chExt cx="4285555" cy="2451109"/>
          </a:xfrm>
        </p:grpSpPr>
        <p:pic>
          <p:nvPicPr>
            <p:cNvPr id="15" name="Imag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5440" y="1073433"/>
              <a:ext cx="4285555" cy="2451109"/>
            </a:xfrm>
            <a:prstGeom prst="rect">
              <a:avLst/>
            </a:prstGeom>
            <a:noFill/>
          </p:spPr>
        </p:pic>
        <mc:AlternateContent xmlns:mc="http://schemas.openxmlformats.org/markup-compatibility/2006" xmlns:a14="http://schemas.microsoft.com/office/drawing/2010/main">
          <mc:Choice Requires="a14">
            <p:sp>
              <p:nvSpPr>
                <p:cNvPr id="16" name="ZoneTexte 15"/>
                <p:cNvSpPr txBox="1"/>
                <p:nvPr/>
              </p:nvSpPr>
              <p:spPr>
                <a:xfrm>
                  <a:off x="2309839" y="1142898"/>
                  <a:ext cx="1332288" cy="338554"/>
                </a:xfrm>
                <a:prstGeom prst="rect">
                  <a:avLst/>
                </a:prstGeom>
                <a:noFill/>
              </p:spPr>
              <p:txBody>
                <a:bodyPr wrap="none" rtlCol="0">
                  <a:spAutoFit/>
                </a:bodyPr>
                <a:lstStyle/>
                <a:p>
                  <a:r>
                    <a:rPr lang="fr-FR" sz="1600" dirty="0">
                      <a:latin typeface="Times New Roman" panose="02020603050405020304" pitchFamily="18" charset="0"/>
                      <a:cs typeface="Times New Roman" panose="02020603050405020304" pitchFamily="18" charset="0"/>
                    </a:rPr>
                    <a:t>Coefficient </a:t>
                  </a:r>
                  <a14:m>
                    <m:oMath xmlns:m="http://schemas.openxmlformats.org/officeDocument/2006/math">
                      <m:r>
                        <a:rPr lang="fr-FR" sz="1600" b="1" i="1" dirty="0" smtClean="0">
                          <a:latin typeface="Cambria Math" panose="02040503050406030204" pitchFamily="18" charset="0"/>
                          <a:cs typeface="Times New Roman" panose="02020603050405020304" pitchFamily="18" charset="0"/>
                        </a:rPr>
                        <m:t>𝑨</m:t>
                      </m:r>
                    </m:oMath>
                  </a14:m>
                  <a:endParaRPr lang="fr-FR" sz="1600" b="1" dirty="0">
                    <a:latin typeface="Times New Roman" panose="02020603050405020304" pitchFamily="18" charset="0"/>
                    <a:cs typeface="Times New Roman" panose="02020603050405020304" pitchFamily="18" charset="0"/>
                  </a:endParaRPr>
                </a:p>
              </p:txBody>
            </p:sp>
          </mc:Choice>
          <mc:Fallback xmlns="">
            <p:sp>
              <p:nvSpPr>
                <p:cNvPr id="2" name="ZoneTexte 1"/>
                <p:cNvSpPr txBox="1">
                  <a:spLocks noRot="1" noChangeAspect="1" noMove="1" noResize="1" noEditPoints="1" noAdjustHandles="1" noChangeArrowheads="1" noChangeShapeType="1" noTextEdit="1"/>
                </p:cNvSpPr>
                <p:nvPr/>
              </p:nvSpPr>
              <p:spPr>
                <a:xfrm>
                  <a:off x="2309839" y="1142898"/>
                  <a:ext cx="1332288" cy="338554"/>
                </a:xfrm>
                <a:prstGeom prst="rect">
                  <a:avLst/>
                </a:prstGeom>
                <a:blipFill rotWithShape="0">
                  <a:blip r:embed="rId4"/>
                  <a:stretch>
                    <a:fillRect l="-2752" t="-5357" b="-21429"/>
                  </a:stretch>
                </a:blipFill>
              </p:spPr>
              <p:txBody>
                <a:bodyPr/>
                <a:lstStyle/>
                <a:p>
                  <a:r>
                    <a:rPr lang="fr-FR">
                      <a:noFill/>
                    </a:rPr>
                    <a:t> </a:t>
                  </a:r>
                </a:p>
              </p:txBody>
            </p:sp>
          </mc:Fallback>
        </mc:AlternateContent>
      </p:grpSp>
      <p:grpSp>
        <p:nvGrpSpPr>
          <p:cNvPr id="17" name="Groupe 16"/>
          <p:cNvGrpSpPr/>
          <p:nvPr/>
        </p:nvGrpSpPr>
        <p:grpSpPr>
          <a:xfrm>
            <a:off x="1049416" y="3823191"/>
            <a:ext cx="4290737" cy="2456291"/>
            <a:chOff x="1600200" y="3821597"/>
            <a:chExt cx="4290737" cy="2456291"/>
          </a:xfrm>
        </p:grpSpPr>
        <p:pic>
          <p:nvPicPr>
            <p:cNvPr id="18" name="Imag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3821597"/>
              <a:ext cx="4290737" cy="2456291"/>
            </a:xfrm>
            <a:prstGeom prst="rect">
              <a:avLst/>
            </a:prstGeom>
            <a:noFill/>
          </p:spPr>
        </p:pic>
        <mc:AlternateContent xmlns:mc="http://schemas.openxmlformats.org/markup-compatibility/2006" xmlns:a14="http://schemas.microsoft.com/office/drawing/2010/main">
          <mc:Choice Requires="a14">
            <p:sp>
              <p:nvSpPr>
                <p:cNvPr id="19" name="ZoneTexte 18"/>
                <p:cNvSpPr txBox="1"/>
                <p:nvPr/>
              </p:nvSpPr>
              <p:spPr>
                <a:xfrm>
                  <a:off x="2309839" y="3948053"/>
                  <a:ext cx="1332288"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Coefficient </a:t>
                  </a:r>
                  <a14:m>
                    <m:oMath xmlns:m="http://schemas.openxmlformats.org/officeDocument/2006/math">
                      <m:r>
                        <a:rPr lang="fr-FR" sz="1600" b="1" i="1" dirty="0" smtClean="0">
                          <a:latin typeface="Cambria Math" panose="02040503050406030204" pitchFamily="18" charset="0"/>
                          <a:cs typeface="Times New Roman" panose="02020603050405020304" pitchFamily="18" charset="0"/>
                        </a:rPr>
                        <m:t>𝑩</m:t>
                      </m:r>
                    </m:oMath>
                  </a14:m>
                  <a:endParaRPr lang="fr-FR" sz="1600" b="1" dirty="0">
                    <a:latin typeface="Times New Roman" panose="02020603050405020304" pitchFamily="18" charset="0"/>
                    <a:cs typeface="Times New Roman" panose="02020603050405020304" pitchFamily="18" charset="0"/>
                  </a:endParaRPr>
                </a:p>
              </p:txBody>
            </p:sp>
          </mc:Choice>
          <mc:Fallback xmlns="">
            <p:sp>
              <p:nvSpPr>
                <p:cNvPr id="21" name="ZoneTexte 20"/>
                <p:cNvSpPr txBox="1">
                  <a:spLocks noRot="1" noChangeAspect="1" noMove="1" noResize="1" noEditPoints="1" noAdjustHandles="1" noChangeArrowheads="1" noChangeShapeType="1" noTextEdit="1"/>
                </p:cNvSpPr>
                <p:nvPr/>
              </p:nvSpPr>
              <p:spPr>
                <a:xfrm>
                  <a:off x="2309839" y="3948053"/>
                  <a:ext cx="1332288" cy="338554"/>
                </a:xfrm>
                <a:prstGeom prst="rect">
                  <a:avLst/>
                </a:prstGeom>
                <a:blipFill rotWithShape="0">
                  <a:blip r:embed="rId6"/>
                  <a:stretch>
                    <a:fillRect l="-2752" t="-5455" b="-23636"/>
                  </a:stretch>
                </a:blipFill>
              </p:spPr>
              <p:txBody>
                <a:bodyPr/>
                <a:lstStyle/>
                <a:p>
                  <a:r>
                    <a:rPr lang="fr-FR">
                      <a:noFill/>
                    </a:rPr>
                    <a:t> </a:t>
                  </a:r>
                </a:p>
              </p:txBody>
            </p:sp>
          </mc:Fallback>
        </mc:AlternateContent>
      </p:grpSp>
      <p:grpSp>
        <p:nvGrpSpPr>
          <p:cNvPr id="20" name="Groupe 19"/>
          <p:cNvGrpSpPr/>
          <p:nvPr/>
        </p:nvGrpSpPr>
        <p:grpSpPr>
          <a:xfrm>
            <a:off x="6375053" y="975215"/>
            <a:ext cx="4470968" cy="1478533"/>
            <a:chOff x="6925837" y="973621"/>
            <a:chExt cx="4470968" cy="1478533"/>
          </a:xfrm>
        </p:grpSpPr>
        <mc:AlternateContent xmlns:mc="http://schemas.openxmlformats.org/markup-compatibility/2006" xmlns:a14="http://schemas.microsoft.com/office/drawing/2010/main">
          <mc:Choice Requires="a14">
            <p:sp>
              <p:nvSpPr>
                <p:cNvPr id="21" name="ZoneTexte 20"/>
                <p:cNvSpPr txBox="1"/>
                <p:nvPr/>
              </p:nvSpPr>
              <p:spPr>
                <a:xfrm>
                  <a:off x="8495177" y="973621"/>
                  <a:ext cx="1332288" cy="338554"/>
                </a:xfrm>
                <a:prstGeom prst="rect">
                  <a:avLst/>
                </a:prstGeom>
                <a:noFill/>
              </p:spPr>
              <p:txBody>
                <a:bodyPr wrap="none" rtlCol="0">
                  <a:spAutoFit/>
                </a:bodyPr>
                <a:lstStyle/>
                <a:p>
                  <a:r>
                    <a:rPr lang="fr-FR" sz="1600" dirty="0">
                      <a:latin typeface="Times New Roman" panose="02020603050405020304" pitchFamily="18" charset="0"/>
                      <a:cs typeface="Times New Roman" panose="02020603050405020304" pitchFamily="18" charset="0"/>
                    </a:rPr>
                    <a:t>Coefficient </a:t>
                  </a:r>
                  <a14:m>
                    <m:oMath xmlns:m="http://schemas.openxmlformats.org/officeDocument/2006/math">
                      <m:r>
                        <a:rPr lang="fr-FR" sz="1600" b="1" i="1" dirty="0">
                          <a:latin typeface="Cambria Math" panose="02040503050406030204" pitchFamily="18" charset="0"/>
                          <a:cs typeface="Times New Roman" panose="02020603050405020304" pitchFamily="18" charset="0"/>
                        </a:rPr>
                        <m:t>𝑪</m:t>
                      </m:r>
                    </m:oMath>
                  </a14:m>
                  <a:endParaRPr lang="fr-FR" sz="1600" b="1" dirty="0">
                    <a:latin typeface="Times New Roman" panose="02020603050405020304" pitchFamily="18" charset="0"/>
                    <a:cs typeface="Times New Roman" panose="02020603050405020304" pitchFamily="18" charset="0"/>
                  </a:endParaRPr>
                </a:p>
              </p:txBody>
            </p:sp>
          </mc:Choice>
          <mc:Fallback xmlns="">
            <p:sp>
              <p:nvSpPr>
                <p:cNvPr id="22" name="ZoneTexte 21"/>
                <p:cNvSpPr txBox="1">
                  <a:spLocks noRot="1" noChangeAspect="1" noMove="1" noResize="1" noEditPoints="1" noAdjustHandles="1" noChangeArrowheads="1" noChangeShapeType="1" noTextEdit="1"/>
                </p:cNvSpPr>
                <p:nvPr/>
              </p:nvSpPr>
              <p:spPr>
                <a:xfrm>
                  <a:off x="8495177" y="973621"/>
                  <a:ext cx="1332288" cy="338554"/>
                </a:xfrm>
                <a:prstGeom prst="rect">
                  <a:avLst/>
                </a:prstGeom>
                <a:blipFill rotWithShape="0">
                  <a:blip r:embed="rId7"/>
                  <a:stretch>
                    <a:fillRect l="-2752" t="-5455" b="-23636"/>
                  </a:stretch>
                </a:blipFill>
              </p:spPr>
              <p:txBody>
                <a:bodyPr/>
                <a:lstStyle/>
                <a:p>
                  <a:r>
                    <a:rPr lang="fr-FR">
                      <a:noFill/>
                    </a:rPr>
                    <a:t> </a:t>
                  </a:r>
                </a:p>
              </p:txBody>
            </p:sp>
          </mc:Fallback>
        </mc:AlternateContent>
        <p:grpSp>
          <p:nvGrpSpPr>
            <p:cNvPr id="22" name="Groupe 21"/>
            <p:cNvGrpSpPr/>
            <p:nvPr/>
          </p:nvGrpSpPr>
          <p:grpSpPr>
            <a:xfrm>
              <a:off x="6925837" y="1622497"/>
              <a:ext cx="4470968" cy="829657"/>
              <a:chOff x="6358760" y="1443289"/>
              <a:chExt cx="4470968" cy="829657"/>
            </a:xfrm>
          </p:grpSpPr>
          <mc:AlternateContent xmlns:mc="http://schemas.openxmlformats.org/markup-compatibility/2006" xmlns:a14="http://schemas.microsoft.com/office/drawing/2010/main">
            <mc:Choice Requires="a14">
              <p:sp>
                <p:nvSpPr>
                  <p:cNvPr id="23" name="Rectangle 22"/>
                  <p:cNvSpPr/>
                  <p:nvPr/>
                </p:nvSpPr>
                <p:spPr>
                  <a:xfrm>
                    <a:off x="6358760" y="1443289"/>
                    <a:ext cx="4245444" cy="338554"/>
                  </a:xfrm>
                  <a:prstGeom prst="rect">
                    <a:avLst/>
                  </a:prstGeom>
                </p:spPr>
                <p:txBody>
                  <a:bodyPr wrap="square">
                    <a:spAutoFit/>
                  </a:bodyPr>
                  <a:lstStyle/>
                  <a:p>
                    <a:pPr marL="285750" indent="-285750">
                      <a:buFont typeface="Arial" panose="020B0604020202020204" pitchFamily="34" charset="0"/>
                      <a:buChar char="•"/>
                    </a:pPr>
                    <a:r>
                      <a:rPr lang="fr-FR" sz="1600" dirty="0" smtClean="0">
                        <a:latin typeface="Times New Roman" panose="02020603050405020304" pitchFamily="18" charset="0"/>
                        <a:cs typeface="Times New Roman" panose="02020603050405020304" pitchFamily="18" charset="0"/>
                      </a:rPr>
                      <a:t>Approche Lorenz </a:t>
                    </a:r>
                    <a:r>
                      <a:rPr lang="fr-FR" sz="1600" dirty="0">
                        <a:latin typeface="Times New Roman" panose="02020603050405020304" pitchFamily="18" charset="0"/>
                        <a:cs typeface="Times New Roman" panose="02020603050405020304" pitchFamily="18" charset="0"/>
                      </a:rPr>
                      <a:t>et </a:t>
                    </a:r>
                    <a:r>
                      <a:rPr lang="fr-FR" sz="1600" dirty="0" smtClean="0">
                        <a:latin typeface="Times New Roman" panose="02020603050405020304" pitchFamily="18" charset="0"/>
                        <a:cs typeface="Times New Roman" panose="02020603050405020304" pitchFamily="18" charset="0"/>
                      </a:rPr>
                      <a:t>Murphy : </a:t>
                    </a:r>
                    <a14:m>
                      <m:oMath xmlns:m="http://schemas.openxmlformats.org/officeDocument/2006/math">
                        <m:r>
                          <a:rPr lang="fr-FR" sz="1600" dirty="0">
                            <a:latin typeface="Cambria Math" panose="02040503050406030204" pitchFamily="18" charset="0"/>
                            <a:cs typeface="Times New Roman" panose="02020603050405020304" pitchFamily="18" charset="0"/>
                          </a:rPr>
                          <m:t>0.63</m:t>
                        </m:r>
                        <m:r>
                          <a:rPr lang="fr-FR" sz="1600">
                            <a:latin typeface="Cambria Math" panose="02040503050406030204" pitchFamily="18" charset="0"/>
                            <a:cs typeface="Times New Roman" panose="02020603050405020304" pitchFamily="18" charset="0"/>
                          </a:rPr>
                          <m:t> </m:t>
                        </m:r>
                        <m:r>
                          <m:rPr>
                            <m:sty m:val="p"/>
                          </m:rPr>
                          <a:rPr lang="fr-FR" sz="1600">
                            <a:latin typeface="Cambria Math" panose="02040503050406030204" pitchFamily="18" charset="0"/>
                            <a:cs typeface="Times New Roman" panose="02020603050405020304" pitchFamily="18" charset="0"/>
                          </a:rPr>
                          <m:t>gmm</m:t>
                        </m:r>
                        <m:r>
                          <a:rPr lang="fr-FR" sz="1600">
                            <a:latin typeface="Cambria Math" panose="02040503050406030204" pitchFamily="18" charset="0"/>
                            <a:cs typeface="Times New Roman" panose="02020603050405020304" pitchFamily="18" charset="0"/>
                          </a:rPr>
                          <m:t>/°</m:t>
                        </m:r>
                        <m:r>
                          <m:rPr>
                            <m:sty m:val="p"/>
                          </m:rPr>
                          <a:rPr lang="fr-FR" sz="1600">
                            <a:latin typeface="Cambria Math" panose="02040503050406030204" pitchFamily="18" charset="0"/>
                            <a:cs typeface="Times New Roman" panose="02020603050405020304" pitchFamily="18" charset="0"/>
                          </a:rPr>
                          <m:t>C</m:t>
                        </m:r>
                        <m:r>
                          <a:rPr lang="fr-FR" sz="1600">
                            <a:latin typeface="Cambria Math" panose="02040503050406030204" pitchFamily="18" charset="0"/>
                            <a:cs typeface="Times New Roman" panose="02020603050405020304" pitchFamily="18" charset="0"/>
                          </a:rPr>
                          <m:t> </m:t>
                        </m:r>
                      </m:oMath>
                    </a14:m>
                    <a:endParaRPr lang="fr-FR" sz="1600" dirty="0">
                      <a:latin typeface="Times New Roman" panose="02020603050405020304" pitchFamily="18" charset="0"/>
                      <a:cs typeface="Times New Roman" panose="02020603050405020304" pitchFamily="18"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6358760" y="1443289"/>
                    <a:ext cx="4245444" cy="338554"/>
                  </a:xfrm>
                  <a:prstGeom prst="rect">
                    <a:avLst/>
                  </a:prstGeom>
                  <a:blipFill rotWithShape="0">
                    <a:blip r:embed="rId8"/>
                    <a:stretch>
                      <a:fillRect l="-574" t="-5357" b="-2142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358760" y="1934392"/>
                    <a:ext cx="4470968" cy="338554"/>
                  </a:xfrm>
                  <a:prstGeom prst="rect">
                    <a:avLst/>
                  </a:prstGeom>
                </p:spPr>
                <p:txBody>
                  <a:bodyPr wrap="none">
                    <a:spAutoFit/>
                  </a:bodyPr>
                  <a:lstStyle/>
                  <a:p>
                    <a:pPr marL="285750" indent="-285750">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Approche Analytique </a:t>
                    </a:r>
                    <a:r>
                      <a:rPr lang="fr-FR" sz="1600" dirty="0" smtClean="0">
                        <a:latin typeface="Times New Roman" panose="02020603050405020304" pitchFamily="18" charset="0"/>
                        <a:cs typeface="Times New Roman" panose="02020603050405020304" pitchFamily="18" charset="0"/>
                      </a:rPr>
                      <a:t>améliorée : </a:t>
                    </a:r>
                    <a14:m>
                      <m:oMath xmlns:m="http://schemas.openxmlformats.org/officeDocument/2006/math">
                        <m:r>
                          <a:rPr lang="fr-FR" sz="1600" dirty="0">
                            <a:latin typeface="Cambria Math" panose="02040503050406030204" pitchFamily="18" charset="0"/>
                            <a:cs typeface="Times New Roman" panose="02020603050405020304" pitchFamily="18" charset="0"/>
                          </a:rPr>
                          <m:t>1.24</m:t>
                        </m:r>
                        <m:r>
                          <a:rPr lang="fr-FR" sz="1600">
                            <a:latin typeface="Cambria Math" panose="02040503050406030204" pitchFamily="18" charset="0"/>
                            <a:cs typeface="Times New Roman" panose="02020603050405020304" pitchFamily="18" charset="0"/>
                          </a:rPr>
                          <m:t> </m:t>
                        </m:r>
                        <m:r>
                          <m:rPr>
                            <m:sty m:val="p"/>
                          </m:rPr>
                          <a:rPr lang="fr-FR" sz="1600">
                            <a:latin typeface="Cambria Math" panose="02040503050406030204" pitchFamily="18" charset="0"/>
                            <a:cs typeface="Times New Roman" panose="02020603050405020304" pitchFamily="18" charset="0"/>
                          </a:rPr>
                          <m:t>gmm</m:t>
                        </m:r>
                        <m:r>
                          <a:rPr lang="fr-FR" sz="1600">
                            <a:latin typeface="Cambria Math" panose="02040503050406030204" pitchFamily="18" charset="0"/>
                            <a:cs typeface="Times New Roman" panose="02020603050405020304" pitchFamily="18" charset="0"/>
                          </a:rPr>
                          <m:t>/°</m:t>
                        </m:r>
                        <m:r>
                          <m:rPr>
                            <m:sty m:val="p"/>
                          </m:rPr>
                          <a:rPr lang="fr-FR" sz="1600">
                            <a:latin typeface="Cambria Math" panose="02040503050406030204" pitchFamily="18" charset="0"/>
                            <a:cs typeface="Times New Roman" panose="02020603050405020304" pitchFamily="18" charset="0"/>
                          </a:rPr>
                          <m:t>C</m:t>
                        </m:r>
                        <m:r>
                          <a:rPr lang="fr-FR" sz="1600">
                            <a:latin typeface="Cambria Math" panose="02040503050406030204" pitchFamily="18" charset="0"/>
                            <a:cs typeface="Times New Roman" panose="02020603050405020304" pitchFamily="18" charset="0"/>
                          </a:rPr>
                          <m:t> </m:t>
                        </m:r>
                      </m:oMath>
                    </a14:m>
                    <a:endParaRPr lang="fr-FR" sz="1600" dirty="0">
                      <a:latin typeface="Times New Roman" panose="02020603050405020304" pitchFamily="18" charset="0"/>
                      <a:cs typeface="Times New Roman" panose="02020603050405020304" pitchFamily="18" charset="0"/>
                    </a:endParaRPr>
                  </a:p>
                </p:txBody>
              </p:sp>
            </mc:Choice>
            <mc:Fallback xmlns="">
              <p:sp>
                <p:nvSpPr>
                  <p:cNvPr id="25" name="Rectangle 24"/>
                  <p:cNvSpPr>
                    <a:spLocks noRot="1" noChangeAspect="1" noMove="1" noResize="1" noEditPoints="1" noAdjustHandles="1" noChangeArrowheads="1" noChangeShapeType="1" noTextEdit="1"/>
                  </p:cNvSpPr>
                  <p:nvPr/>
                </p:nvSpPr>
                <p:spPr>
                  <a:xfrm>
                    <a:off x="6358760" y="1934392"/>
                    <a:ext cx="4470968" cy="338554"/>
                  </a:xfrm>
                  <a:prstGeom prst="rect">
                    <a:avLst/>
                  </a:prstGeom>
                  <a:blipFill rotWithShape="0">
                    <a:blip r:embed="rId9"/>
                    <a:stretch>
                      <a:fillRect l="-545" t="-5455" b="-23636"/>
                    </a:stretch>
                  </a:blipFill>
                </p:spPr>
                <p:txBody>
                  <a:bodyPr/>
                  <a:lstStyle/>
                  <a:p>
                    <a:r>
                      <a:rPr lang="fr-FR">
                        <a:noFill/>
                      </a:rPr>
                      <a:t> </a:t>
                    </a:r>
                  </a:p>
                </p:txBody>
              </p:sp>
            </mc:Fallback>
          </mc:AlternateContent>
        </p:grpSp>
      </p:grpSp>
      <p:grpSp>
        <p:nvGrpSpPr>
          <p:cNvPr id="25" name="Groupe 24"/>
          <p:cNvGrpSpPr/>
          <p:nvPr/>
        </p:nvGrpSpPr>
        <p:grpSpPr>
          <a:xfrm>
            <a:off x="5772410" y="3091850"/>
            <a:ext cx="5676254" cy="3187632"/>
            <a:chOff x="6161707" y="3000179"/>
            <a:chExt cx="5676254" cy="3187632"/>
          </a:xfrm>
        </p:grpSpPr>
        <p:pic>
          <p:nvPicPr>
            <p:cNvPr id="26" name="Image 25"/>
            <p:cNvPicPr/>
            <p:nvPr/>
          </p:nvPicPr>
          <p:blipFill>
            <a:blip r:embed="rId10"/>
            <a:stretch>
              <a:fillRect/>
            </a:stretch>
          </p:blipFill>
          <p:spPr>
            <a:xfrm>
              <a:off x="6161707" y="3154828"/>
              <a:ext cx="5676254" cy="3032983"/>
            </a:xfrm>
            <a:prstGeom prst="rect">
              <a:avLst/>
            </a:prstGeom>
          </p:spPr>
        </p:pic>
        <mc:AlternateContent xmlns:mc="http://schemas.openxmlformats.org/markup-compatibility/2006" xmlns:a14="http://schemas.microsoft.com/office/drawing/2010/main">
          <mc:Choice Requires="a14">
            <p:sp>
              <p:nvSpPr>
                <p:cNvPr id="27" name="Rectangle 26"/>
                <p:cNvSpPr/>
                <p:nvPr/>
              </p:nvSpPr>
              <p:spPr>
                <a:xfrm>
                  <a:off x="7954477" y="3000179"/>
                  <a:ext cx="2930610" cy="338554"/>
                </a:xfrm>
                <a:prstGeom prst="rect">
                  <a:avLst/>
                </a:prstGeom>
              </p:spPr>
              <p:txBody>
                <a:bodyPr wrap="none">
                  <a:spAutoFit/>
                </a:bodyPr>
                <a:lstStyle/>
                <a:p>
                  <a:r>
                    <a:rPr lang="fr-FR" sz="1600" dirty="0">
                      <a:latin typeface="Times New Roman" panose="02020603050405020304" pitchFamily="18" charset="0"/>
                      <a:cs typeface="Times New Roman" panose="02020603050405020304" pitchFamily="18" charset="0"/>
                    </a:rPr>
                    <a:t>R</a:t>
                  </a:r>
                  <a14:m>
                    <m:oMath xmlns:m="http://schemas.openxmlformats.org/officeDocument/2006/math">
                      <m:r>
                        <a:rPr lang="fr-FR" sz="1600" dirty="0">
                          <a:latin typeface="Cambria Math" panose="02040503050406030204" pitchFamily="18" charset="0"/>
                          <a:cs typeface="Times New Roman" panose="02020603050405020304" pitchFamily="18" charset="0"/>
                        </a:rPr>
                        <m:t>é</m:t>
                      </m:r>
                      <m:r>
                        <m:rPr>
                          <m:sty m:val="p"/>
                        </m:rPr>
                        <a:rPr lang="fr-FR" sz="1600" dirty="0">
                          <a:latin typeface="Cambria Math" panose="02040503050406030204" pitchFamily="18" charset="0"/>
                          <a:cs typeface="Times New Roman" panose="02020603050405020304" pitchFamily="18" charset="0"/>
                        </a:rPr>
                        <m:t>sultat</m:t>
                      </m:r>
                    </m:oMath>
                  </a14:m>
                  <a:r>
                    <a:rPr lang="fr-FR" sz="1600" dirty="0">
                      <a:latin typeface="Times New Roman" panose="02020603050405020304" pitchFamily="18" charset="0"/>
                      <a:cs typeface="Times New Roman" panose="02020603050405020304" pitchFamily="18" charset="0"/>
                    </a:rPr>
                    <a:t> de </a:t>
                  </a:r>
                  <a:r>
                    <a:rPr lang="fr-FR" sz="1600" dirty="0" smtClean="0">
                      <a:latin typeface="Times New Roman" panose="02020603050405020304" pitchFamily="18" charset="0"/>
                      <a:cs typeface="Times New Roman" panose="02020603050405020304" pitchFamily="18" charset="0"/>
                    </a:rPr>
                    <a:t>l’indicateur de </a:t>
                  </a:r>
                  <a:r>
                    <a:rPr lang="fr-FR" sz="1600" b="1" dirty="0" smtClean="0">
                      <a:latin typeface="Times New Roman" panose="02020603050405020304" pitchFamily="18" charset="0"/>
                      <a:cs typeface="Times New Roman" panose="02020603050405020304" pitchFamily="18" charset="0"/>
                    </a:rPr>
                    <a:t>EM</a:t>
                  </a:r>
                  <a:r>
                    <a:rPr lang="fr-FR" sz="1600" dirty="0" smtClean="0">
                      <a:latin typeface="Times New Roman" panose="02020603050405020304" pitchFamily="18" charset="0"/>
                      <a:cs typeface="Times New Roman" panose="02020603050405020304" pitchFamily="18" charset="0"/>
                    </a:rPr>
                    <a:t> </a:t>
                  </a:r>
                  <a14:m>
                    <m:oMath xmlns:m="http://schemas.openxmlformats.org/officeDocument/2006/math">
                      <m:r>
                        <a:rPr lang="fr-FR" sz="1600">
                          <a:latin typeface="Cambria Math" panose="02040503050406030204" pitchFamily="18" charset="0"/>
                          <a:cs typeface="Times New Roman" panose="02020603050405020304" pitchFamily="18" charset="0"/>
                        </a:rPr>
                        <m:t>𝜍</m:t>
                      </m:r>
                    </m:oMath>
                  </a14:m>
                  <a:endParaRPr lang="fr-FR" sz="1600" dirty="0">
                    <a:latin typeface="Times New Roman" panose="02020603050405020304" pitchFamily="18" charset="0"/>
                    <a:cs typeface="Times New Roman" panose="02020603050405020304" pitchFamily="18" charset="0"/>
                  </a:endParaRPr>
                </a:p>
              </p:txBody>
            </p:sp>
          </mc:Choice>
          <mc:Fallback xmlns="">
            <p:sp>
              <p:nvSpPr>
                <p:cNvPr id="26" name="Rectangle 25"/>
                <p:cNvSpPr>
                  <a:spLocks noRot="1" noChangeAspect="1" noMove="1" noResize="1" noEditPoints="1" noAdjustHandles="1" noChangeArrowheads="1" noChangeShapeType="1" noTextEdit="1"/>
                </p:cNvSpPr>
                <p:nvPr/>
              </p:nvSpPr>
              <p:spPr>
                <a:xfrm>
                  <a:off x="7954477" y="3000179"/>
                  <a:ext cx="2930610" cy="338554"/>
                </a:xfrm>
                <a:prstGeom prst="rect">
                  <a:avLst/>
                </a:prstGeom>
                <a:blipFill rotWithShape="0">
                  <a:blip r:embed="rId11"/>
                  <a:stretch>
                    <a:fillRect l="-1040" t="-5455" b="-23636"/>
                  </a:stretch>
                </a:blipFill>
              </p:spPr>
              <p:txBody>
                <a:bodyPr/>
                <a:lstStyle/>
                <a:p>
                  <a:r>
                    <a:rPr lang="fr-FR">
                      <a:noFill/>
                    </a:rPr>
                    <a:t> </a:t>
                  </a:r>
                </a:p>
              </p:txBody>
            </p:sp>
          </mc:Fallback>
        </mc:AlternateContent>
      </p:grpSp>
      <p:grpSp>
        <p:nvGrpSpPr>
          <p:cNvPr id="28" name="Groupe 27"/>
          <p:cNvGrpSpPr/>
          <p:nvPr/>
        </p:nvGrpSpPr>
        <p:grpSpPr>
          <a:xfrm>
            <a:off x="5392596" y="2690219"/>
            <a:ext cx="2130199" cy="1640238"/>
            <a:chOff x="5943380" y="2688625"/>
            <a:chExt cx="2130199" cy="1640238"/>
          </a:xfrm>
        </p:grpSpPr>
        <p:sp>
          <p:nvSpPr>
            <p:cNvPr id="29" name="Ellipse 28"/>
            <p:cNvSpPr/>
            <p:nvPr/>
          </p:nvSpPr>
          <p:spPr>
            <a:xfrm>
              <a:off x="6489658" y="3090256"/>
              <a:ext cx="872358" cy="12386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p:cNvSpPr txBox="1"/>
            <p:nvPr/>
          </p:nvSpPr>
          <p:spPr>
            <a:xfrm>
              <a:off x="5943380" y="2688625"/>
              <a:ext cx="2130199" cy="338554"/>
            </a:xfrm>
            <a:prstGeom prst="rect">
              <a:avLst/>
            </a:prstGeom>
            <a:noFill/>
          </p:spPr>
          <p:txBody>
            <a:bodyPr wrap="none" rtlCol="0">
              <a:spAutoFit/>
            </a:bodyPr>
            <a:lstStyle/>
            <a:p>
              <a:r>
                <a:rPr lang="fr-FR" sz="1600" dirty="0">
                  <a:solidFill>
                    <a:srgbClr val="FF0000"/>
                  </a:solidFill>
                  <a:latin typeface="Times New Roman" panose="02020603050405020304" pitchFamily="18" charset="0"/>
                  <a:cs typeface="Times New Roman" panose="02020603050405020304" pitchFamily="18" charset="0"/>
                </a:rPr>
                <a:t>Largement inférieur à 1</a:t>
              </a:r>
            </a:p>
          </p:txBody>
        </p:sp>
      </p:grpSp>
      <p:pic>
        <p:nvPicPr>
          <p:cNvPr id="31" name="Image 30"/>
          <p:cNvPicPr>
            <a:picLocks noChangeAspect="1"/>
          </p:cNvPicPr>
          <p:nvPr/>
        </p:nvPicPr>
        <p:blipFill>
          <a:blip r:embed="rId12"/>
          <a:stretch>
            <a:fillRect/>
          </a:stretch>
        </p:blipFill>
        <p:spPr>
          <a:xfrm>
            <a:off x="7577065" y="2719645"/>
            <a:ext cx="604696" cy="327847"/>
          </a:xfrm>
          <a:prstGeom prst="rect">
            <a:avLst/>
          </a:prstGeom>
        </p:spPr>
      </p:pic>
      <p:sp>
        <p:nvSpPr>
          <p:cNvPr id="33" name="ZoneTexte 32"/>
          <p:cNvSpPr txBox="1"/>
          <p:nvPr/>
        </p:nvSpPr>
        <p:spPr>
          <a:xfrm>
            <a:off x="8248176" y="2706333"/>
            <a:ext cx="3348481" cy="338554"/>
          </a:xfrm>
          <a:prstGeom prst="rect">
            <a:avLst/>
          </a:prstGeom>
          <a:noFill/>
        </p:spPr>
        <p:txBody>
          <a:bodyPr wrap="none" rtlCol="0">
            <a:spAutoFit/>
          </a:bodyPr>
          <a:lstStyle/>
          <a:p>
            <a:r>
              <a:rPr lang="fr-FR" sz="1600" dirty="0" smtClean="0">
                <a:solidFill>
                  <a:srgbClr val="FF0000"/>
                </a:solidFill>
                <a:latin typeface="Times New Roman" panose="02020603050405020304" pitchFamily="18" charset="0"/>
                <a:cs typeface="Times New Roman" panose="02020603050405020304" pitchFamily="18" charset="0"/>
              </a:rPr>
              <a:t>Effet Morton stable pour le rotor court</a:t>
            </a:r>
            <a:endParaRPr lang="fr-FR" sz="1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87024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18319" y="3343207"/>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010663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35"/>
          <p:cNvSpPr/>
          <p:nvPr/>
        </p:nvSpPr>
        <p:spPr>
          <a:xfrm>
            <a:off x="64969" y="2637013"/>
            <a:ext cx="3070459" cy="1077218"/>
          </a:xfrm>
          <a:prstGeom prst="rect">
            <a:avLst/>
          </a:prstGeom>
        </p:spPr>
        <p:txBody>
          <a:bodyPr wrap="square">
            <a:spAutoFit/>
          </a:bodyPr>
          <a:lstStyle/>
          <a:p>
            <a:pPr algn="ctr"/>
            <a:r>
              <a:rPr lang="fr-FR" altLang="zh-CN" sz="3200" b="1"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Reproduction de EM</a:t>
            </a:r>
            <a:endParaRPr lang="fr-FR" altLang="zh-CN" sz="3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11" name="Group 2"/>
          <p:cNvGrpSpPr/>
          <p:nvPr/>
        </p:nvGrpSpPr>
        <p:grpSpPr>
          <a:xfrm>
            <a:off x="4344963" y="204941"/>
            <a:ext cx="1671818" cy="660495"/>
            <a:chOff x="2074718" y="4278974"/>
            <a:chExt cx="1671818" cy="441600"/>
          </a:xfrm>
        </p:grpSpPr>
        <p:sp>
          <p:nvSpPr>
            <p:cNvPr id="13" name="Rounded Rectangle 29"/>
            <p:cNvSpPr/>
            <p:nvPr/>
          </p:nvSpPr>
          <p:spPr>
            <a:xfrm>
              <a:off x="2074718" y="4282514"/>
              <a:ext cx="1671818" cy="438060"/>
            </a:xfrm>
            <a:prstGeom prst="roundRect">
              <a:avLst>
                <a:gd name="adj" fmla="val 129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6" name="Rectangle 15"/>
            <p:cNvSpPr/>
            <p:nvPr/>
          </p:nvSpPr>
          <p:spPr>
            <a:xfrm>
              <a:off x="2086939" y="4278974"/>
              <a:ext cx="1639279" cy="432130"/>
            </a:xfrm>
            <a:prstGeom prst="rect">
              <a:avLst/>
            </a:prstGeom>
            <a:ln>
              <a:noFill/>
            </a:ln>
          </p:spPr>
          <p:txBody>
            <a:bodyPr wrap="square">
              <a:spAutoFit/>
            </a:bodyPr>
            <a:lstStyle/>
            <a:p>
              <a:pPr algn="ctr"/>
              <a:r>
                <a:rPr lang="en-US" b="1" dirty="0" smtClean="0">
                  <a:solidFill>
                    <a:schemeClr val="bg1"/>
                  </a:solidFill>
                  <a:latin typeface="Times New Roman" panose="02020603050405020304" pitchFamily="18" charset="0"/>
                  <a:cs typeface="Times New Roman" panose="02020603050405020304" pitchFamily="18" charset="0"/>
                  <a:sym typeface="+mn-lt"/>
                </a:rPr>
                <a:t>BEM rotor court 430mm</a:t>
              </a:r>
              <a:endParaRPr lang="en-US" sz="1400" b="1"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17" name="Group 3"/>
          <p:cNvGrpSpPr/>
          <p:nvPr/>
        </p:nvGrpSpPr>
        <p:grpSpPr>
          <a:xfrm>
            <a:off x="8539656" y="3800529"/>
            <a:ext cx="2606917" cy="658891"/>
            <a:chOff x="4635768" y="2205625"/>
            <a:chExt cx="2606917" cy="421642"/>
          </a:xfrm>
        </p:grpSpPr>
        <p:sp>
          <p:nvSpPr>
            <p:cNvPr id="19" name="Rounded Rectangle 30"/>
            <p:cNvSpPr/>
            <p:nvPr/>
          </p:nvSpPr>
          <p:spPr>
            <a:xfrm>
              <a:off x="4688757" y="2215883"/>
              <a:ext cx="2497370" cy="411384"/>
            </a:xfrm>
            <a:prstGeom prst="roundRect">
              <a:avLst>
                <a:gd name="adj" fmla="val 1299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0" name="Rectangle 19"/>
            <p:cNvSpPr/>
            <p:nvPr/>
          </p:nvSpPr>
          <p:spPr>
            <a:xfrm>
              <a:off x="4635768" y="2205625"/>
              <a:ext cx="2606917" cy="413605"/>
            </a:xfrm>
            <a:prstGeom prst="rect">
              <a:avLst/>
            </a:prstGeom>
            <a:ln>
              <a:noFill/>
            </a:ln>
          </p:spPr>
          <p:txBody>
            <a:bodyPr wrap="square">
              <a:spAutoFit/>
            </a:bodyPr>
            <a:lstStyle/>
            <a:p>
              <a:pPr algn="ctr"/>
              <a:r>
                <a:rPr lang="en-US" b="1" dirty="0" smtClean="0">
                  <a:solidFill>
                    <a:schemeClr val="bg1"/>
                  </a:solidFill>
                  <a:latin typeface="Times New Roman" panose="02020603050405020304" pitchFamily="18" charset="0"/>
                  <a:cs typeface="Times New Roman" panose="02020603050405020304" pitchFamily="18" charset="0"/>
                  <a:sym typeface="+mn-lt"/>
                </a:rPr>
                <a:t>BEM rotor long de 700mm</a:t>
              </a:r>
              <a:endParaRPr lang="en-US" b="1" dirty="0">
                <a:solidFill>
                  <a:schemeClr val="bg1"/>
                </a:solidFill>
                <a:latin typeface="Times New Roman" panose="02020603050405020304" pitchFamily="18" charset="0"/>
                <a:cs typeface="Times New Roman" panose="02020603050405020304" pitchFamily="18" charset="0"/>
                <a:sym typeface="+mn-lt"/>
              </a:endParaRPr>
            </a:p>
          </p:txBody>
        </p:sp>
      </p:grpSp>
      <p:sp>
        <p:nvSpPr>
          <p:cNvPr id="5" name="Flèche droite 4"/>
          <p:cNvSpPr/>
          <p:nvPr/>
        </p:nvSpPr>
        <p:spPr>
          <a:xfrm rot="2389759">
            <a:off x="6727145" y="3296761"/>
            <a:ext cx="1636221" cy="7082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6" name="ZoneTexte 5"/>
              <p:cNvSpPr txBox="1"/>
              <p:nvPr/>
            </p:nvSpPr>
            <p:spPr>
              <a:xfrm>
                <a:off x="3938242" y="3800529"/>
                <a:ext cx="2751915" cy="646331"/>
              </a:xfrm>
              <a:prstGeom prst="rect">
                <a:avLst/>
              </a:prstGeom>
              <a:noFill/>
            </p:spPr>
            <p:txBody>
              <a:bodyPr wrap="square" rtlCol="0">
                <a:spAutoFit/>
              </a:bodyPr>
              <a:lstStyle/>
              <a:p>
                <a:pPr algn="ctr"/>
                <a:r>
                  <a:rPr lang="fr-FR" dirty="0" smtClean="0">
                    <a:latin typeface="Times New Roman" panose="02020603050405020304" pitchFamily="18" charset="0"/>
                    <a:cs typeface="Times New Roman" panose="02020603050405020304" pitchFamily="18" charset="0"/>
                  </a:rPr>
                  <a:t>Optimiser les coefficients d’influences de EM </a:t>
                </a:r>
                <a14:m>
                  <m:oMath xmlns:m="http://schemas.openxmlformats.org/officeDocument/2006/math">
                    <m:r>
                      <a:rPr lang="fr-FR" b="1" i="1" smtClean="0">
                        <a:latin typeface="Cambria Math" panose="02040503050406030204" pitchFamily="18" charset="0"/>
                        <a:cs typeface="Times New Roman" panose="02020603050405020304" pitchFamily="18" charset="0"/>
                      </a:rPr>
                      <m:t>𝑨</m:t>
                    </m:r>
                    <m:r>
                      <a:rPr lang="fr-FR" b="1" i="1" smtClean="0">
                        <a:latin typeface="Cambria Math" panose="02040503050406030204" pitchFamily="18" charset="0"/>
                        <a:cs typeface="Times New Roman" panose="02020603050405020304" pitchFamily="18" charset="0"/>
                      </a:rPr>
                      <m:t>,</m:t>
                    </m:r>
                    <m:r>
                      <a:rPr lang="fr-FR" b="1" i="1" smtClean="0">
                        <a:latin typeface="Cambria Math" panose="02040503050406030204" pitchFamily="18" charset="0"/>
                        <a:cs typeface="Times New Roman" panose="02020603050405020304" pitchFamily="18" charset="0"/>
                      </a:rPr>
                      <m:t>𝑩</m:t>
                    </m:r>
                    <m:r>
                      <a:rPr lang="fr-FR" b="1" i="1" smtClean="0">
                        <a:latin typeface="Cambria Math" panose="02040503050406030204" pitchFamily="18" charset="0"/>
                        <a:cs typeface="Times New Roman" panose="02020603050405020304" pitchFamily="18" charset="0"/>
                      </a:rPr>
                      <m:t>,</m:t>
                    </m:r>
                    <m:r>
                      <a:rPr lang="fr-FR" b="1" i="1" smtClean="0">
                        <a:latin typeface="Cambria Math" panose="02040503050406030204" pitchFamily="18" charset="0"/>
                        <a:cs typeface="Times New Roman" panose="02020603050405020304" pitchFamily="18" charset="0"/>
                      </a:rPr>
                      <m:t>𝑪</m:t>
                    </m:r>
                  </m:oMath>
                </a14:m>
                <a:endParaRPr lang="fr-FR" b="1" dirty="0" smtClean="0">
                  <a:latin typeface="Times New Roman" panose="02020603050405020304" pitchFamily="18" charset="0"/>
                  <a:cs typeface="Times New Roman" panose="02020603050405020304" pitchFamily="18" charset="0"/>
                </a:endParaRPr>
              </a:p>
            </p:txBody>
          </p:sp>
        </mc:Choice>
        <mc:Fallback xmlns="">
          <p:sp>
            <p:nvSpPr>
              <p:cNvPr id="6" name="ZoneTexte 5"/>
              <p:cNvSpPr txBox="1">
                <a:spLocks noRot="1" noChangeAspect="1" noMove="1" noResize="1" noEditPoints="1" noAdjustHandles="1" noChangeArrowheads="1" noChangeShapeType="1" noTextEdit="1"/>
              </p:cNvSpPr>
              <p:nvPr/>
            </p:nvSpPr>
            <p:spPr>
              <a:xfrm>
                <a:off x="3938242" y="3800529"/>
                <a:ext cx="2751915" cy="646331"/>
              </a:xfrm>
              <a:prstGeom prst="rect">
                <a:avLst/>
              </a:prstGeom>
              <a:blipFill rotWithShape="0">
                <a:blip r:embed="rId2"/>
                <a:stretch>
                  <a:fillRect l="-443" t="-4717" b="-14151"/>
                </a:stretch>
              </a:blipFill>
            </p:spPr>
            <p:txBody>
              <a:bodyPr/>
              <a:lstStyle/>
              <a:p>
                <a:r>
                  <a:rPr lang="fr-FR">
                    <a:noFill/>
                  </a:rPr>
                  <a:t> </a:t>
                </a:r>
              </a:p>
            </p:txBody>
          </p:sp>
        </mc:Fallback>
      </mc:AlternateContent>
      <p:pic>
        <p:nvPicPr>
          <p:cNvPr id="21" name="Image 20"/>
          <p:cNvPicPr>
            <a:picLocks noChangeAspect="1"/>
          </p:cNvPicPr>
          <p:nvPr/>
        </p:nvPicPr>
        <p:blipFill>
          <a:blip r:embed="rId3"/>
          <a:stretch>
            <a:fillRect/>
          </a:stretch>
        </p:blipFill>
        <p:spPr>
          <a:xfrm>
            <a:off x="3362517" y="936208"/>
            <a:ext cx="3827578" cy="1700805"/>
          </a:xfrm>
          <a:prstGeom prst="rect">
            <a:avLst/>
          </a:prstGeom>
        </p:spPr>
      </p:pic>
      <mc:AlternateContent xmlns:mc="http://schemas.openxmlformats.org/markup-compatibility/2006" xmlns:a14="http://schemas.microsoft.com/office/drawing/2010/main">
        <mc:Choice Requires="a14">
          <p:sp>
            <p:nvSpPr>
              <p:cNvPr id="3" name="ZoneTexte 2"/>
              <p:cNvSpPr txBox="1"/>
              <p:nvPr/>
            </p:nvSpPr>
            <p:spPr>
              <a:xfrm>
                <a:off x="7352212" y="294000"/>
                <a:ext cx="4647550" cy="3046988"/>
              </a:xfrm>
              <a:prstGeom prst="rect">
                <a:avLst/>
              </a:prstGeom>
              <a:noFill/>
            </p:spPr>
            <p:txBody>
              <a:bodyPr wrap="square" rtlCol="0">
                <a:spAutoFit/>
              </a:bodyPr>
              <a:lstStyle/>
              <a:p>
                <a:pPr algn="ctr"/>
                <a:r>
                  <a:rPr lang="fr-FR" sz="1600" dirty="0" smtClean="0">
                    <a:latin typeface="Times New Roman" panose="02020603050405020304" pitchFamily="18" charset="0"/>
                    <a:cs typeface="Times New Roman" panose="02020603050405020304" pitchFamily="18" charset="0"/>
                  </a:rPr>
                  <a:t>Optimisation </a:t>
                </a:r>
                <a:r>
                  <a:rPr lang="fr-FR" sz="1600" dirty="0">
                    <a:latin typeface="Times New Roman" panose="02020603050405020304" pitchFamily="18" charset="0"/>
                    <a:cs typeface="Times New Roman" panose="02020603050405020304" pitchFamily="18" charset="0"/>
                  </a:rPr>
                  <a:t>du </a:t>
                </a:r>
                <a:r>
                  <a:rPr lang="fr-FR" sz="1600" b="1" dirty="0">
                    <a:latin typeface="Times New Roman" panose="02020603050405020304" pitchFamily="18" charset="0"/>
                    <a:cs typeface="Times New Roman" panose="02020603050405020304" pitchFamily="18" charset="0"/>
                  </a:rPr>
                  <a:t>C</a:t>
                </a:r>
              </a:p>
              <a:p>
                <a:pPr marL="285750" indent="-285750">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Disque plus lourd de 10.6kg placé en porte à faux</a:t>
                </a:r>
              </a:p>
              <a:p>
                <a:pPr algn="ctr"/>
                <a:endParaRPr lang="fr-FR" sz="1600" dirty="0" smtClean="0">
                  <a:latin typeface="Times New Roman" panose="02020603050405020304" pitchFamily="18" charset="0"/>
                  <a:cs typeface="Times New Roman" panose="02020603050405020304" pitchFamily="18" charset="0"/>
                </a:endParaRPr>
              </a:p>
              <a:p>
                <a:pPr algn="ctr"/>
                <a:r>
                  <a:rPr lang="fr-FR" sz="1600" dirty="0" smtClean="0">
                    <a:latin typeface="Times New Roman" panose="02020603050405020304" pitchFamily="18" charset="0"/>
                    <a:cs typeface="Times New Roman" panose="02020603050405020304" pitchFamily="18" charset="0"/>
                  </a:rPr>
                  <a:t>Optimisation du </a:t>
                </a:r>
                <a14:m>
                  <m:oMath xmlns:m="http://schemas.openxmlformats.org/officeDocument/2006/math">
                    <m:r>
                      <a:rPr lang="fr-FR" sz="1600" b="1" i="1">
                        <a:latin typeface="Cambria Math" panose="02040503050406030204" pitchFamily="18" charset="0"/>
                        <a:cs typeface="Times New Roman" panose="02020603050405020304" pitchFamily="18" charset="0"/>
                      </a:rPr>
                      <m:t>𝑨</m:t>
                    </m:r>
                  </m:oMath>
                </a14:m>
                <a:endParaRPr lang="fr-FR" sz="16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sz="1600" dirty="0" smtClean="0">
                    <a:latin typeface="Times New Roman" panose="02020603050405020304" pitchFamily="18" charset="0"/>
                    <a:cs typeface="Times New Roman" panose="02020603050405020304" pitchFamily="18" charset="0"/>
                  </a:rPr>
                  <a:t>Rapprochement de la </a:t>
                </a:r>
                <a:r>
                  <a:rPr lang="fr-FR" sz="1600" dirty="0">
                    <a:latin typeface="Times New Roman" panose="02020603050405020304" pitchFamily="18" charset="0"/>
                    <a:cs typeface="Times New Roman" panose="02020603050405020304" pitchFamily="18" charset="0"/>
                  </a:rPr>
                  <a:t>vitesse de fonctionnement du premier mode de flexion. </a:t>
                </a:r>
                <a:r>
                  <a:rPr lang="fr-FR" sz="1600" dirty="0" smtClean="0">
                    <a:latin typeface="Times New Roman" panose="02020603050405020304" pitchFamily="18" charset="0"/>
                    <a:cs typeface="Times New Roman" panose="02020603050405020304" pitchFamily="18" charset="0"/>
                  </a:rPr>
                  <a:t>(</a:t>
                </a:r>
                <a:r>
                  <a:rPr lang="fr-FR" sz="1600" dirty="0">
                    <a:latin typeface="Times New Roman" panose="02020603050405020304" pitchFamily="18" charset="0"/>
                    <a:cs typeface="Times New Roman" panose="02020603050405020304" pitchFamily="18" charset="0"/>
                  </a:rPr>
                  <a:t>longueur du rotor à 700mm ; deux disques lourds </a:t>
                </a:r>
                <a:r>
                  <a:rPr lang="fr-FR" sz="1600" dirty="0" smtClean="0">
                    <a:latin typeface="Times New Roman" panose="02020603050405020304" pitchFamily="18" charset="0"/>
                    <a:cs typeface="Times New Roman" panose="02020603050405020304" pitchFamily="18" charset="0"/>
                  </a:rPr>
                  <a:t>ajoutés) </a:t>
                </a:r>
              </a:p>
              <a:p>
                <a:endParaRPr lang="fr-FR" sz="1600" dirty="0" smtClean="0">
                  <a:latin typeface="Times New Roman" panose="02020603050405020304" pitchFamily="18" charset="0"/>
                  <a:cs typeface="Times New Roman" panose="02020603050405020304" pitchFamily="18" charset="0"/>
                </a:endParaRPr>
              </a:p>
              <a:p>
                <a:pPr algn="ctr"/>
                <a:r>
                  <a:rPr lang="fr-FR" sz="1600" dirty="0">
                    <a:latin typeface="Times New Roman" panose="02020603050405020304" pitchFamily="18" charset="0"/>
                    <a:cs typeface="Times New Roman" panose="02020603050405020304" pitchFamily="18" charset="0"/>
                  </a:rPr>
                  <a:t>Optimisation du </a:t>
                </a:r>
                <a14:m>
                  <m:oMath xmlns:m="http://schemas.openxmlformats.org/officeDocument/2006/math">
                    <m:r>
                      <a:rPr lang="fr-FR" sz="1600" b="1" i="1" smtClean="0">
                        <a:latin typeface="Cambria Math" panose="02040503050406030204" pitchFamily="18" charset="0"/>
                        <a:cs typeface="Times New Roman" panose="02020603050405020304" pitchFamily="18" charset="0"/>
                      </a:rPr>
                      <m:t>𝑩</m:t>
                    </m:r>
                  </m:oMath>
                </a14:m>
                <a:endParaRPr lang="fr-FR" sz="16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sz="1600" dirty="0" smtClean="0">
                    <a:latin typeface="Times New Roman" panose="02020603050405020304" pitchFamily="18" charset="0"/>
                    <a:cs typeface="Times New Roman" panose="02020603050405020304" pitchFamily="18" charset="0"/>
                  </a:rPr>
                  <a:t>Arbre creux de même diamètre que le rotor court de 430mm pour maximiser la différence de la température. </a:t>
                </a:r>
              </a:p>
            </p:txBody>
          </p:sp>
        </mc:Choice>
        <mc:Fallback xmlns="">
          <p:sp>
            <p:nvSpPr>
              <p:cNvPr id="3" name="ZoneTexte 2"/>
              <p:cNvSpPr txBox="1">
                <a:spLocks noRot="1" noChangeAspect="1" noMove="1" noResize="1" noEditPoints="1" noAdjustHandles="1" noChangeArrowheads="1" noChangeShapeType="1" noTextEdit="1"/>
              </p:cNvSpPr>
              <p:nvPr/>
            </p:nvSpPr>
            <p:spPr>
              <a:xfrm>
                <a:off x="7352212" y="294000"/>
                <a:ext cx="4647550" cy="3046988"/>
              </a:xfrm>
              <a:prstGeom prst="rect">
                <a:avLst/>
              </a:prstGeom>
              <a:blipFill rotWithShape="0">
                <a:blip r:embed="rId4"/>
                <a:stretch>
                  <a:fillRect l="-525" t="-600" r="-1575" b="-1600"/>
                </a:stretch>
              </a:blipFill>
            </p:spPr>
            <p:txBody>
              <a:bodyPr/>
              <a:lstStyle/>
              <a:p>
                <a:r>
                  <a:rPr lang="fr-FR">
                    <a:noFill/>
                  </a:rPr>
                  <a:t> </a:t>
                </a:r>
              </a:p>
            </p:txBody>
          </p:sp>
        </mc:Fallback>
      </mc:AlternateContent>
      <p:pic>
        <p:nvPicPr>
          <p:cNvPr id="23" name="Image 22"/>
          <p:cNvPicPr/>
          <p:nvPr/>
        </p:nvPicPr>
        <p:blipFill>
          <a:blip r:embed="rId5"/>
          <a:stretch>
            <a:fillRect/>
          </a:stretch>
        </p:blipFill>
        <p:spPr>
          <a:xfrm>
            <a:off x="7172764" y="4475450"/>
            <a:ext cx="5006445" cy="2182106"/>
          </a:xfrm>
          <a:prstGeom prst="rect">
            <a:avLst/>
          </a:prstGeom>
        </p:spPr>
      </p:pic>
    </p:spTree>
    <p:extLst>
      <p:ext uri="{BB962C8B-B14F-4D97-AF65-F5344CB8AC3E}">
        <p14:creationId xmlns:p14="http://schemas.microsoft.com/office/powerpoint/2010/main" val="1339879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14/03/2019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572166" cy="584775"/>
          </a:xfrm>
          <a:prstGeom prst="rect">
            <a:avLst/>
          </a:prstGeom>
          <a:noFill/>
        </p:spPr>
        <p:txBody>
          <a:bodyPr wrap="none" rtlCol="0">
            <a:spAutoFit/>
          </a:bodyPr>
          <a:lstStyle/>
          <a:p>
            <a:r>
              <a:rPr lang="fr-FR" sz="3200" dirty="0" smtClean="0"/>
              <a:t>Exemple : Turbocompresseur [1]</a:t>
            </a:r>
            <a:endParaRPr lang="fr-FR" sz="2400" dirty="0"/>
          </a:p>
        </p:txBody>
      </p:sp>
      <p:grpSp>
        <p:nvGrpSpPr>
          <p:cNvPr id="9" name="Groupe 8"/>
          <p:cNvGrpSpPr/>
          <p:nvPr/>
        </p:nvGrpSpPr>
        <p:grpSpPr>
          <a:xfrm>
            <a:off x="837820" y="971259"/>
            <a:ext cx="3992631" cy="3689366"/>
            <a:chOff x="746380" y="2865607"/>
            <a:chExt cx="3992631" cy="3689366"/>
          </a:xfrm>
        </p:grpSpPr>
        <p:pic>
          <p:nvPicPr>
            <p:cNvPr id="17" name="Image 16"/>
            <p:cNvPicPr/>
            <p:nvPr/>
          </p:nvPicPr>
          <p:blipFill rotWithShape="1">
            <a:blip r:embed="rId3"/>
            <a:srcRect l="48575"/>
            <a:stretch/>
          </p:blipFill>
          <p:spPr>
            <a:xfrm>
              <a:off x="889497" y="2865607"/>
              <a:ext cx="3706395" cy="3324413"/>
            </a:xfrm>
            <a:prstGeom prst="rect">
              <a:avLst/>
            </a:prstGeom>
          </p:spPr>
        </p:pic>
        <p:sp>
          <p:nvSpPr>
            <p:cNvPr id="21" name="ZoneTexte 20"/>
            <p:cNvSpPr txBox="1"/>
            <p:nvPr/>
          </p:nvSpPr>
          <p:spPr>
            <a:xfrm>
              <a:off x="746380" y="6093308"/>
              <a:ext cx="3992631" cy="461665"/>
            </a:xfrm>
            <a:prstGeom prst="rect">
              <a:avLst/>
            </a:prstGeom>
            <a:noFill/>
          </p:spPr>
          <p:txBody>
            <a:bodyPr wrap="none" rtlCol="0">
              <a:spAutoFit/>
            </a:bodyPr>
            <a:lstStyle/>
            <a:p>
              <a:r>
                <a:rPr lang="fr-FR" sz="2400" b="1" dirty="0" smtClean="0">
                  <a:solidFill>
                    <a:srgbClr val="2E75B6"/>
                  </a:solidFill>
                  <a:cs typeface="Times New Roman" panose="02020603050405020304" pitchFamily="18" charset="0"/>
                </a:rPr>
                <a:t>Vibrations </a:t>
              </a:r>
              <a:r>
                <a:rPr lang="fr-FR" sz="2400" b="1" dirty="0">
                  <a:solidFill>
                    <a:srgbClr val="2E75B6"/>
                  </a:solidFill>
                  <a:cs typeface="Times New Roman" panose="02020603050405020304" pitchFamily="18" charset="0"/>
                </a:rPr>
                <a:t>s</a:t>
              </a:r>
              <a:r>
                <a:rPr lang="fr-FR" sz="2400" b="1" dirty="0" smtClean="0">
                  <a:solidFill>
                    <a:srgbClr val="2E75B6"/>
                  </a:solidFill>
                  <a:cs typeface="Times New Roman" panose="02020603050405020304" pitchFamily="18" charset="0"/>
                </a:rPr>
                <a:t>pirales divergente</a:t>
              </a:r>
              <a:endParaRPr lang="fr-FR" sz="2400" b="1" dirty="0">
                <a:solidFill>
                  <a:srgbClr val="2E75B6"/>
                </a:solidFill>
                <a:cs typeface="Times New Roman" panose="02020603050405020304" pitchFamily="18" charset="0"/>
              </a:endParaRPr>
            </a:p>
          </p:txBody>
        </p:sp>
      </p:grpSp>
      <p:grpSp>
        <p:nvGrpSpPr>
          <p:cNvPr id="11" name="Groupe 10"/>
          <p:cNvGrpSpPr/>
          <p:nvPr/>
        </p:nvGrpSpPr>
        <p:grpSpPr>
          <a:xfrm>
            <a:off x="5937131" y="2426306"/>
            <a:ext cx="5602780" cy="3911274"/>
            <a:chOff x="6080735" y="2281246"/>
            <a:chExt cx="5302683" cy="3701777"/>
          </a:xfrm>
        </p:grpSpPr>
        <p:pic>
          <p:nvPicPr>
            <p:cNvPr id="19" name="Image 18"/>
            <p:cNvPicPr/>
            <p:nvPr/>
          </p:nvPicPr>
          <p:blipFill>
            <a:blip r:embed="rId4"/>
            <a:stretch>
              <a:fillRect/>
            </a:stretch>
          </p:blipFill>
          <p:spPr>
            <a:xfrm>
              <a:off x="6080735" y="2281246"/>
              <a:ext cx="5302683" cy="3243381"/>
            </a:xfrm>
            <a:prstGeom prst="rect">
              <a:avLst/>
            </a:prstGeom>
          </p:spPr>
        </p:pic>
        <p:sp>
          <p:nvSpPr>
            <p:cNvPr id="10" name="Rectangle 9"/>
            <p:cNvSpPr/>
            <p:nvPr/>
          </p:nvSpPr>
          <p:spPr>
            <a:xfrm>
              <a:off x="7590106" y="5546086"/>
              <a:ext cx="2895983" cy="436937"/>
            </a:xfrm>
            <a:prstGeom prst="rect">
              <a:avLst/>
            </a:prstGeom>
          </p:spPr>
          <p:txBody>
            <a:bodyPr wrap="none">
              <a:spAutoFit/>
            </a:bodyPr>
            <a:lstStyle/>
            <a:p>
              <a:r>
                <a:rPr lang="fr-FR" sz="2400" b="1" dirty="0" smtClean="0">
                  <a:solidFill>
                    <a:srgbClr val="2E75B6"/>
                  </a:solidFill>
                  <a:cs typeface="Times New Roman" panose="02020603050405020304" pitchFamily="18" charset="0"/>
                </a:rPr>
                <a:t>Phénomène hystérésis</a:t>
              </a:r>
              <a:endParaRPr lang="fr-FR" sz="2400" b="1" dirty="0">
                <a:solidFill>
                  <a:srgbClr val="2E75B6"/>
                </a:solidFill>
                <a:cs typeface="Times New Roman" panose="02020603050405020304" pitchFamily="18" charset="0"/>
              </a:endParaRPr>
            </a:p>
          </p:txBody>
        </p:sp>
      </p:grpSp>
      <p:grpSp>
        <p:nvGrpSpPr>
          <p:cNvPr id="28" name="Groupe 27"/>
          <p:cNvGrpSpPr/>
          <p:nvPr/>
        </p:nvGrpSpPr>
        <p:grpSpPr>
          <a:xfrm>
            <a:off x="6640510" y="282609"/>
            <a:ext cx="4702180" cy="1934205"/>
            <a:chOff x="1481091" y="702398"/>
            <a:chExt cx="9048750" cy="3722132"/>
          </a:xfrm>
        </p:grpSpPr>
        <p:grpSp>
          <p:nvGrpSpPr>
            <p:cNvPr id="29" name="Groupe 28"/>
            <p:cNvGrpSpPr/>
            <p:nvPr/>
          </p:nvGrpSpPr>
          <p:grpSpPr>
            <a:xfrm>
              <a:off x="1481091" y="702398"/>
              <a:ext cx="9048750" cy="3521634"/>
              <a:chOff x="1481091" y="702398"/>
              <a:chExt cx="9048750" cy="3521634"/>
            </a:xfrm>
          </p:grpSpPr>
          <p:pic>
            <p:nvPicPr>
              <p:cNvPr id="34" name="Image 33"/>
              <p:cNvPicPr>
                <a:picLocks noChangeAspect="1"/>
              </p:cNvPicPr>
              <p:nvPr/>
            </p:nvPicPr>
            <p:blipFill>
              <a:blip r:embed="rId5"/>
              <a:stretch>
                <a:fillRect/>
              </a:stretch>
            </p:blipFill>
            <p:spPr>
              <a:xfrm>
                <a:off x="1481091" y="702398"/>
                <a:ext cx="9048750" cy="3352800"/>
              </a:xfrm>
              <a:prstGeom prst="rect">
                <a:avLst/>
              </a:prstGeom>
            </p:spPr>
          </p:pic>
          <p:sp>
            <p:nvSpPr>
              <p:cNvPr id="35" name="Triangle isocèle 34"/>
              <p:cNvSpPr/>
              <p:nvPr/>
            </p:nvSpPr>
            <p:spPr>
              <a:xfrm>
                <a:off x="3929204"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8" name="Triangle isocèle 37"/>
              <p:cNvSpPr/>
              <p:nvPr/>
            </p:nvSpPr>
            <p:spPr>
              <a:xfrm>
                <a:off x="7612456"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1" name="ZoneTexte 40"/>
              <p:cNvSpPr txBox="1"/>
              <p:nvPr/>
            </p:nvSpPr>
            <p:spPr>
              <a:xfrm>
                <a:off x="3450069" y="3444429"/>
                <a:ext cx="1710356" cy="710732"/>
              </a:xfrm>
              <a:prstGeom prst="rect">
                <a:avLst/>
              </a:prstGeom>
              <a:noFill/>
            </p:spPr>
            <p:txBody>
              <a:bodyPr wrap="square" rtlCol="0">
                <a:spAutoFit/>
              </a:bodyPr>
              <a:lstStyle/>
              <a:p>
                <a:r>
                  <a:rPr lang="fr-FR" dirty="0" smtClean="0"/>
                  <a:t>Palier</a:t>
                </a:r>
                <a:endParaRPr lang="fr-FR" dirty="0"/>
              </a:p>
            </p:txBody>
          </p:sp>
          <p:sp>
            <p:nvSpPr>
              <p:cNvPr id="43" name="ZoneTexte 42"/>
              <p:cNvSpPr txBox="1"/>
              <p:nvPr/>
            </p:nvSpPr>
            <p:spPr>
              <a:xfrm>
                <a:off x="7129404" y="3513300"/>
                <a:ext cx="1377545" cy="710732"/>
              </a:xfrm>
              <a:prstGeom prst="rect">
                <a:avLst/>
              </a:prstGeom>
              <a:noFill/>
            </p:spPr>
            <p:txBody>
              <a:bodyPr wrap="square" rtlCol="0">
                <a:spAutoFit/>
              </a:bodyPr>
              <a:lstStyle/>
              <a:p>
                <a:r>
                  <a:rPr lang="fr-FR" dirty="0" smtClean="0"/>
                  <a:t>Palier</a:t>
                </a:r>
                <a:endParaRPr lang="fr-FR" dirty="0"/>
              </a:p>
            </p:txBody>
          </p:sp>
        </p:grpSp>
        <p:sp>
          <p:nvSpPr>
            <p:cNvPr id="31" name="ZoneTexte 30"/>
            <p:cNvSpPr txBox="1"/>
            <p:nvPr/>
          </p:nvSpPr>
          <p:spPr>
            <a:xfrm>
              <a:off x="8591738" y="4055198"/>
              <a:ext cx="1425583" cy="369332"/>
            </a:xfrm>
            <a:prstGeom prst="rect">
              <a:avLst/>
            </a:prstGeom>
            <a:noFill/>
          </p:spPr>
          <p:txBody>
            <a:bodyPr wrap="none" rtlCol="0">
              <a:spAutoFit/>
            </a:bodyPr>
            <a:lstStyle/>
            <a:p>
              <a:r>
                <a:rPr lang="fr-FR" dirty="0" smtClean="0"/>
                <a:t>Compresseur</a:t>
              </a:r>
              <a:endParaRPr lang="fr-FR" dirty="0"/>
            </a:p>
          </p:txBody>
        </p:sp>
        <p:sp>
          <p:nvSpPr>
            <p:cNvPr id="33" name="ZoneTexte 32"/>
            <p:cNvSpPr txBox="1"/>
            <p:nvPr/>
          </p:nvSpPr>
          <p:spPr>
            <a:xfrm>
              <a:off x="1809184" y="3970498"/>
              <a:ext cx="1192442" cy="369332"/>
            </a:xfrm>
            <a:prstGeom prst="rect">
              <a:avLst/>
            </a:prstGeom>
            <a:noFill/>
          </p:spPr>
          <p:txBody>
            <a:bodyPr wrap="none" rtlCol="0">
              <a:spAutoFit/>
            </a:bodyPr>
            <a:lstStyle/>
            <a:p>
              <a:r>
                <a:rPr lang="fr-FR" dirty="0" smtClean="0"/>
                <a:t>Détendeur</a:t>
              </a:r>
              <a:endParaRPr lang="fr-FR" dirty="0"/>
            </a:p>
          </p:txBody>
        </p:sp>
      </p:grpSp>
      <p:sp>
        <p:nvSpPr>
          <p:cNvPr id="13" name="Rectangle 12"/>
          <p:cNvSpPr/>
          <p:nvPr/>
        </p:nvSpPr>
        <p:spPr>
          <a:xfrm>
            <a:off x="330926" y="5691248"/>
            <a:ext cx="6096000" cy="830997"/>
          </a:xfrm>
          <a:prstGeom prst="rect">
            <a:avLst/>
          </a:prstGeom>
        </p:spPr>
        <p:txBody>
          <a:bodyPr>
            <a:spAutoFit/>
          </a:bodyPr>
          <a:lstStyle/>
          <a:p>
            <a:r>
              <a:rPr lang="en-US" sz="1600" dirty="0" smtClean="0">
                <a:latin typeface="Times New Roman" panose="02020603050405020304" pitchFamily="18" charset="0"/>
                <a:ea typeface="微软雅黑" panose="020B0503020204020204" pitchFamily="34" charset="-122"/>
                <a:cs typeface="Times New Roman" panose="02020603050405020304" pitchFamily="18" charset="0"/>
              </a:rPr>
              <a:t>[1] </a:t>
            </a:r>
            <a:r>
              <a:rPr lang="en-US" sz="1600" dirty="0" err="1" smtClean="0">
                <a:latin typeface="Times New Roman" panose="02020603050405020304" pitchFamily="18" charset="0"/>
                <a:ea typeface="微软雅黑" panose="020B0503020204020204" pitchFamily="34" charset="-122"/>
                <a:cs typeface="Times New Roman" panose="02020603050405020304" pitchFamily="18" charset="0"/>
              </a:rPr>
              <a:t>Schmied</a:t>
            </a:r>
            <a:r>
              <a:rPr lang="en-US" sz="1600" dirty="0">
                <a:latin typeface="Times New Roman" panose="02020603050405020304" pitchFamily="18" charset="0"/>
                <a:ea typeface="微软雅黑" panose="020B0503020204020204" pitchFamily="34" charset="-122"/>
                <a:cs typeface="Times New Roman" panose="02020603050405020304" pitchFamily="18" charset="0"/>
              </a:rPr>
              <a:t>, J.; </a:t>
            </a:r>
            <a:r>
              <a:rPr lang="en-US" sz="1600" dirty="0" err="1">
                <a:latin typeface="Times New Roman" panose="02020603050405020304" pitchFamily="18" charset="0"/>
                <a:ea typeface="微软雅黑" panose="020B0503020204020204" pitchFamily="34" charset="-122"/>
                <a:cs typeface="Times New Roman" panose="02020603050405020304" pitchFamily="18" charset="0"/>
              </a:rPr>
              <a:t>Pozivil</a:t>
            </a:r>
            <a:r>
              <a:rPr lang="en-US" sz="1600" dirty="0">
                <a:latin typeface="Times New Roman" panose="02020603050405020304" pitchFamily="18" charset="0"/>
                <a:ea typeface="微软雅黑" panose="020B0503020204020204" pitchFamily="34" charset="-122"/>
                <a:cs typeface="Times New Roman" panose="02020603050405020304" pitchFamily="18" charset="0"/>
              </a:rPr>
              <a:t>, J. and </a:t>
            </a:r>
            <a:r>
              <a:rPr lang="en-US" sz="1600" dirty="0" err="1">
                <a:latin typeface="Times New Roman" panose="02020603050405020304" pitchFamily="18" charset="0"/>
                <a:ea typeface="微软雅黑" panose="020B0503020204020204" pitchFamily="34" charset="-122"/>
                <a:cs typeface="Times New Roman" panose="02020603050405020304" pitchFamily="18" charset="0"/>
              </a:rPr>
              <a:t>Walch</a:t>
            </a:r>
            <a:r>
              <a:rPr lang="en-US" sz="1600" dirty="0">
                <a:latin typeface="Times New Roman" panose="02020603050405020304" pitchFamily="18" charset="0"/>
                <a:ea typeface="微软雅黑" panose="020B0503020204020204" pitchFamily="34" charset="-122"/>
                <a:cs typeface="Times New Roman" panose="02020603050405020304" pitchFamily="18" charset="0"/>
              </a:rPr>
              <a:t>, J., "Hot Spots in </a:t>
            </a:r>
            <a:r>
              <a:rPr lang="en-US" sz="1600" dirty="0" err="1">
                <a:latin typeface="Times New Roman" panose="02020603050405020304" pitchFamily="18" charset="0"/>
                <a:ea typeface="微软雅黑" panose="020B0503020204020204" pitchFamily="34" charset="-122"/>
                <a:cs typeface="Times New Roman" panose="02020603050405020304" pitchFamily="18" charset="0"/>
              </a:rPr>
              <a:t>Turboexpander</a:t>
            </a:r>
            <a:r>
              <a:rPr lang="en-US" sz="1600" dirty="0">
                <a:latin typeface="Times New Roman" panose="02020603050405020304" pitchFamily="18" charset="0"/>
                <a:ea typeface="微软雅黑" panose="020B0503020204020204" pitchFamily="34" charset="-122"/>
                <a:cs typeface="Times New Roman" panose="02020603050405020304" pitchFamily="18" charset="0"/>
              </a:rPr>
              <a:t> Bearings: Case History, Stability Analysis, Measurements and Operational Experience," ASME 2008 Turbo Expo</a:t>
            </a:r>
            <a:endParaRPr lang="fr-FR"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ZoneTexte 43"/>
          <p:cNvSpPr txBox="1"/>
          <p:nvPr/>
        </p:nvSpPr>
        <p:spPr>
          <a:xfrm>
            <a:off x="762019" y="4946073"/>
            <a:ext cx="3718542" cy="400110"/>
          </a:xfrm>
          <a:prstGeom prst="rect">
            <a:avLst/>
          </a:prstGeom>
          <a:noFill/>
        </p:spPr>
        <p:txBody>
          <a:bodyPr wrap="square" rtlCol="0">
            <a:spAutoFit/>
          </a:bodyPr>
          <a:lstStyle/>
          <a:p>
            <a:r>
              <a:rPr lang="fr-FR" sz="2000" b="1" dirty="0" smtClean="0">
                <a:solidFill>
                  <a:srgbClr val="FF0000"/>
                </a:solidFill>
              </a:rPr>
              <a:t>Cause suggérée : effet thermique</a:t>
            </a:r>
            <a:endParaRPr lang="fr-FR" sz="2000" b="1" dirty="0">
              <a:solidFill>
                <a:srgbClr val="FF0000"/>
              </a:solidFill>
            </a:endParaRPr>
          </a:p>
        </p:txBody>
      </p:sp>
    </p:spTree>
    <p:extLst>
      <p:ext uri="{BB962C8B-B14F-4D97-AF65-F5344CB8AC3E}">
        <p14:creationId xmlns:p14="http://schemas.microsoft.com/office/powerpoint/2010/main" val="13178393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6">
            <a:extLst>
              <a:ext uri="{FF2B5EF4-FFF2-40B4-BE49-F238E27FC236}">
                <a16:creationId xmlns:a16="http://schemas.microsoft.com/office/drawing/2014/main" xmlns="" id="{761BC6FE-745A-4EC4-8CB2-A57E813F49BD}"/>
              </a:ext>
            </a:extLst>
          </p:cNvPr>
          <p:cNvSpPr/>
          <p:nvPr/>
        </p:nvSpPr>
        <p:spPr>
          <a:xfrm>
            <a:off x="7034" y="3248620"/>
            <a:ext cx="1406769" cy="6504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Analyse de  stabilité </a:t>
            </a:r>
            <a:r>
              <a:rPr lang="fr-FR" altLang="zh-CN" sz="1600" b="1" dirty="0" smtClean="0">
                <a:solidFill>
                  <a:schemeClr val="bg1">
                    <a:lumMod val="65000"/>
                  </a:schemeClr>
                </a:solidFill>
                <a:latin typeface="Times New Roman" panose="02020603050405020304" pitchFamily="18" charset="0"/>
                <a:cs typeface="Times New Roman" panose="02020603050405020304" pitchFamily="18" charset="0"/>
                <a:sym typeface="+mn-lt"/>
              </a:rPr>
              <a:t>EM</a:t>
            </a:r>
            <a:endParaRPr lang="fr-FR" altLang="zh-CN" sz="1600" b="1"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7" name="文本框 19">
            <a:extLst>
              <a:ext uri="{FF2B5EF4-FFF2-40B4-BE49-F238E27FC236}">
                <a16:creationId xmlns:a16="http://schemas.microsoft.com/office/drawing/2014/main" xmlns="" id="{48914069-6DC7-4F12-A089-BDAC130B89A1}"/>
              </a:ext>
            </a:extLst>
          </p:cNvPr>
          <p:cNvSpPr txBox="1"/>
          <p:nvPr/>
        </p:nvSpPr>
        <p:spPr>
          <a:xfrm>
            <a:off x="77734" y="476638"/>
            <a:ext cx="1265367" cy="338554"/>
          </a:xfrm>
          <a:prstGeom prst="rect">
            <a:avLst/>
          </a:prstGeom>
          <a:noFill/>
        </p:spPr>
        <p:txBody>
          <a:bodyPr wrap="square" rtlCol="0">
            <a:spAutoFit/>
          </a:bodyPr>
          <a:lstStyle/>
          <a:p>
            <a:pPr algn="ctr"/>
            <a:r>
              <a:rPr lang="en-US" altLang="zh-CN" sz="1600" dirty="0" smtClean="0">
                <a:latin typeface="Times New Roman" panose="02020603050405020304" pitchFamily="18" charset="0"/>
                <a:cs typeface="Times New Roman" panose="02020603050405020304" pitchFamily="18" charset="0"/>
                <a:sym typeface="+mn-lt"/>
              </a:rPr>
              <a:t>PLAN</a:t>
            </a:r>
            <a:endParaRPr lang="zh-CN" altLang="en-US" sz="1600" dirty="0">
              <a:latin typeface="Times New Roman" panose="02020603050405020304" pitchFamily="18" charset="0"/>
              <a:cs typeface="Times New Roman" panose="02020603050405020304" pitchFamily="18" charset="0"/>
              <a:sym typeface="+mn-lt"/>
            </a:endParaRPr>
          </a:p>
        </p:txBody>
      </p:sp>
      <p:sp>
        <p:nvSpPr>
          <p:cNvPr id="9" name="矩形 14">
            <a:extLst>
              <a:ext uri="{FF2B5EF4-FFF2-40B4-BE49-F238E27FC236}">
                <a16:creationId xmlns:a16="http://schemas.microsoft.com/office/drawing/2014/main" xmlns="" id="{B86C440B-9681-404C-B39E-BD82912A3D72}"/>
              </a:ext>
            </a:extLst>
          </p:cNvPr>
          <p:cNvSpPr/>
          <p:nvPr/>
        </p:nvSpPr>
        <p:spPr>
          <a:xfrm>
            <a:off x="7034" y="1947722"/>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a:solidFill>
                  <a:srgbClr val="BFBFBF"/>
                </a:solidFill>
                <a:latin typeface="Times New Roman" panose="02020603050405020304" pitchFamily="18" charset="0"/>
                <a:cs typeface="Times New Roman" panose="02020603050405020304" pitchFamily="18" charset="0"/>
                <a:sym typeface="+mn-lt"/>
              </a:rPr>
              <a:t>Introduction</a:t>
            </a:r>
            <a:endParaRPr lang="zh-CN" altLang="en-US"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10" name="矩形 15">
            <a:extLst>
              <a:ext uri="{FF2B5EF4-FFF2-40B4-BE49-F238E27FC236}">
                <a16:creationId xmlns:a16="http://schemas.microsoft.com/office/drawing/2014/main" xmlns="" id="{7940FCFB-87E6-4174-841C-CE767F94A079}"/>
              </a:ext>
            </a:extLst>
          </p:cNvPr>
          <p:cNvSpPr/>
          <p:nvPr/>
        </p:nvSpPr>
        <p:spPr>
          <a:xfrm>
            <a:off x="7034" y="2598171"/>
            <a:ext cx="1406769" cy="650449"/>
          </a:xfrm>
          <a:prstGeom prst="rect">
            <a:avLst/>
          </a:prstGeom>
          <a:noFill/>
          <a:ln w="190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smtClean="0">
                <a:solidFill>
                  <a:srgbClr val="BFBFBF"/>
                </a:solidFill>
                <a:latin typeface="Times New Roman" panose="02020603050405020304" pitchFamily="18" charset="0"/>
                <a:cs typeface="Times New Roman" panose="02020603050405020304" pitchFamily="18" charset="0"/>
                <a:sym typeface="+mn-lt"/>
              </a:rPr>
              <a:t>Modélisation</a:t>
            </a:r>
            <a:r>
              <a:rPr lang="en-US" altLang="zh-CN" sz="1600" b="1" dirty="0" smtClean="0">
                <a:solidFill>
                  <a:srgbClr val="BFBFBF"/>
                </a:solidFill>
                <a:latin typeface="Times New Roman" panose="02020603050405020304" pitchFamily="18" charset="0"/>
                <a:cs typeface="Times New Roman" panose="02020603050405020304" pitchFamily="18" charset="0"/>
                <a:sym typeface="+mn-lt"/>
              </a:rPr>
              <a:t> </a:t>
            </a:r>
            <a:r>
              <a:rPr lang="en-US" altLang="zh-CN" sz="1600" b="1" dirty="0">
                <a:solidFill>
                  <a:srgbClr val="BFBFBF"/>
                </a:solidFill>
                <a:latin typeface="Times New Roman" panose="02020603050405020304" pitchFamily="18" charset="0"/>
                <a:cs typeface="Times New Roman" panose="02020603050405020304" pitchFamily="18" charset="0"/>
                <a:sym typeface="+mn-lt"/>
              </a:rPr>
              <a:t>&amp; Validation </a:t>
            </a:r>
            <a:endParaRPr lang="zh-CN" altLang="en-US" sz="1600" b="1" dirty="0">
              <a:solidFill>
                <a:srgbClr val="BFBFBF"/>
              </a:solidFill>
              <a:latin typeface="Times New Roman" panose="02020603050405020304" pitchFamily="18" charset="0"/>
              <a:cs typeface="Times New Roman" panose="02020603050405020304" pitchFamily="18" charset="0"/>
              <a:sym typeface="+mn-lt"/>
            </a:endParaRPr>
          </a:p>
        </p:txBody>
      </p:sp>
      <p:sp>
        <p:nvSpPr>
          <p:cNvPr id="13" name="矩形 18">
            <a:extLst>
              <a:ext uri="{FF2B5EF4-FFF2-40B4-BE49-F238E27FC236}">
                <a16:creationId xmlns:a16="http://schemas.microsoft.com/office/drawing/2014/main" xmlns="" id="{90F9E547-AE95-4696-B74B-59A26C4FFB0D}"/>
              </a:ext>
            </a:extLst>
          </p:cNvPr>
          <p:cNvSpPr/>
          <p:nvPr/>
        </p:nvSpPr>
        <p:spPr>
          <a:xfrm>
            <a:off x="7034" y="4549518"/>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rPr>
              <a:t>Conclusions &amp; </a:t>
            </a:r>
            <a:r>
              <a:rPr lang="en-US"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Perspectives</a:t>
            </a:r>
            <a:endPar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6" name="矩形 12">
            <a:extLst>
              <a:ext uri="{FF2B5EF4-FFF2-40B4-BE49-F238E27FC236}">
                <a16:creationId xmlns:a16="http://schemas.microsoft.com/office/drawing/2014/main" xmlns="" id="{896C436B-6F27-4E00-A173-736945DE81DA}"/>
              </a:ext>
            </a:extLst>
          </p:cNvPr>
          <p:cNvSpPr/>
          <p:nvPr/>
        </p:nvSpPr>
        <p:spPr>
          <a:xfrm>
            <a:off x="7034" y="0"/>
            <a:ext cx="1406769" cy="66294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D4D97516-1223-410C-B738-7A34155C9BBA}"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0" name="ZoneTexte 19"/>
          <p:cNvSpPr txBox="1"/>
          <p:nvPr/>
        </p:nvSpPr>
        <p:spPr>
          <a:xfrm>
            <a:off x="1541225" y="461249"/>
            <a:ext cx="6835520" cy="369332"/>
          </a:xfrm>
          <a:prstGeom prst="rect">
            <a:avLst/>
          </a:prstGeom>
          <a:noFill/>
        </p:spPr>
        <p:txBody>
          <a:bodyPr wrap="square" rtlCol="0">
            <a:spAutoFit/>
          </a:bodyPr>
          <a:lstStyle/>
          <a:p>
            <a:pPr marL="285750" indent="-285750">
              <a:buFont typeface="Wingdings" panose="05000000000000000000" pitchFamily="2" charset="2"/>
              <a:buChar char="Ø"/>
            </a:pPr>
            <a:r>
              <a:rPr lang="fr-FR" dirty="0" smtClean="0">
                <a:latin typeface="Times New Roman" panose="02020603050405020304" pitchFamily="18" charset="0"/>
                <a:cs typeface="Times New Roman" panose="02020603050405020304" pitchFamily="18" charset="0"/>
              </a:rPr>
              <a:t>Reproduction de l’effet Morton par le banc de l’effet Morton </a:t>
            </a:r>
            <a:r>
              <a:rPr lang="fr-FR" b="1" dirty="0" smtClean="0">
                <a:latin typeface="Times New Roman" panose="02020603050405020304" pitchFamily="18" charset="0"/>
                <a:cs typeface="Times New Roman" panose="02020603050405020304" pitchFamily="18" charset="0"/>
              </a:rPr>
              <a:t>(BEM)</a:t>
            </a:r>
            <a:r>
              <a:rPr lang="fr-FR" dirty="0" smtClean="0">
                <a:latin typeface="Times New Roman" panose="02020603050405020304" pitchFamily="18" charset="0"/>
                <a:cs typeface="Times New Roman" panose="02020603050405020304" pitchFamily="18" charset="0"/>
              </a:rPr>
              <a:t> </a:t>
            </a:r>
            <a:endParaRPr lang="fr-FR" dirty="0">
              <a:latin typeface="Times New Roman" panose="02020603050405020304" pitchFamily="18" charset="0"/>
              <a:cs typeface="Times New Roman" panose="02020603050405020304" pitchFamily="18" charset="0"/>
            </a:endParaRPr>
          </a:p>
        </p:txBody>
      </p:sp>
      <p:sp>
        <p:nvSpPr>
          <p:cNvPr id="12" name="矩形 17">
            <a:extLst>
              <a:ext uri="{FF2B5EF4-FFF2-40B4-BE49-F238E27FC236}">
                <a16:creationId xmlns:a16="http://schemas.microsoft.com/office/drawing/2014/main" xmlns="" id="{2DA98111-0A62-43D1-BE97-78FB87111BA0}"/>
              </a:ext>
            </a:extLst>
          </p:cNvPr>
          <p:cNvSpPr/>
          <p:nvPr/>
        </p:nvSpPr>
        <p:spPr>
          <a:xfrm>
            <a:off x="7034" y="3899069"/>
            <a:ext cx="1406769" cy="65044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sym typeface="+mn-lt"/>
              </a:rPr>
              <a:t>Reproduction</a:t>
            </a:r>
          </a:p>
          <a:p>
            <a:pPr algn="ctr"/>
            <a:r>
              <a:rPr lang="en-US" altLang="zh-CN" sz="1600" dirty="0">
                <a:solidFill>
                  <a:schemeClr val="tx1"/>
                </a:solidFill>
                <a:latin typeface="Times New Roman" panose="02020603050405020304" pitchFamily="18" charset="0"/>
                <a:cs typeface="Times New Roman" panose="02020603050405020304" pitchFamily="18" charset="0"/>
                <a:sym typeface="+mn-lt"/>
              </a:rPr>
              <a:t>De </a:t>
            </a:r>
            <a:r>
              <a:rPr lang="en-US" altLang="zh-CN" sz="1600" b="1" dirty="0">
                <a:solidFill>
                  <a:schemeClr val="tx1"/>
                </a:solidFill>
                <a:latin typeface="Times New Roman" panose="02020603050405020304" pitchFamily="18" charset="0"/>
                <a:cs typeface="Times New Roman" panose="02020603050405020304" pitchFamily="18" charset="0"/>
                <a:sym typeface="+mn-lt"/>
              </a:rPr>
              <a:t>EM</a:t>
            </a:r>
            <a:endParaRPr lang="zh-CN" altLang="en-US" sz="1600" b="1" dirty="0">
              <a:solidFill>
                <a:schemeClr val="tx1"/>
              </a:solidFill>
              <a:latin typeface="Times New Roman" panose="02020603050405020304" pitchFamily="18" charset="0"/>
              <a:cs typeface="Times New Roman" panose="02020603050405020304" pitchFamily="18" charset="0"/>
              <a:sym typeface="+mn-lt"/>
            </a:endParaRPr>
          </a:p>
        </p:txBody>
      </p:sp>
      <p:graphicFrame>
        <p:nvGraphicFramePr>
          <p:cNvPr id="22" name="Tableau 21"/>
          <p:cNvGraphicFramePr>
            <a:graphicFrameLocks noGrp="1"/>
          </p:cNvGraphicFramePr>
          <p:nvPr>
            <p:extLst/>
          </p:nvPr>
        </p:nvGraphicFramePr>
        <p:xfrm>
          <a:off x="6022428" y="-3373"/>
          <a:ext cx="6169573" cy="457200"/>
        </p:xfrm>
        <a:graphic>
          <a:graphicData uri="http://schemas.openxmlformats.org/drawingml/2006/table">
            <a:tbl>
              <a:tblPr firstRow="1" bandRow="1">
                <a:tableStyleId>{5940675A-B579-460E-94D1-54222C63F5DA}</a:tableStyleId>
              </a:tblPr>
              <a:tblGrid>
                <a:gridCol w="1417601">
                  <a:extLst>
                    <a:ext uri="{9D8B030D-6E8A-4147-A177-3AD203B41FA5}">
                      <a16:colId xmlns:a16="http://schemas.microsoft.com/office/drawing/2014/main" xmlns="" val="20000"/>
                    </a:ext>
                  </a:extLst>
                </a:gridCol>
                <a:gridCol w="1678744">
                  <a:extLst>
                    <a:ext uri="{9D8B030D-6E8A-4147-A177-3AD203B41FA5}">
                      <a16:colId xmlns:a16="http://schemas.microsoft.com/office/drawing/2014/main" xmlns="" val="20003"/>
                    </a:ext>
                  </a:extLst>
                </a:gridCol>
                <a:gridCol w="1536614">
                  <a:extLst>
                    <a:ext uri="{9D8B030D-6E8A-4147-A177-3AD203B41FA5}">
                      <a16:colId xmlns:a16="http://schemas.microsoft.com/office/drawing/2014/main" xmlns="" val="20004"/>
                    </a:ext>
                  </a:extLst>
                </a:gridCol>
                <a:gridCol w="1536614"/>
              </a:tblGrid>
              <a:tr h="265225">
                <a:tc>
                  <a:txBody>
                    <a:bodyPr/>
                    <a:lstStyle/>
                    <a:p>
                      <a:pPr algn="ctr"/>
                      <a:r>
                        <a:rPr lang="fr-FR" altLang="zh-CN" sz="1200" b="1" noProof="0" dirty="0" smtClean="0">
                          <a:solidFill>
                            <a:srgbClr val="BFBFBF"/>
                          </a:solidFill>
                          <a:latin typeface="Times New Roman" panose="02020603050405020304" pitchFamily="18" charset="0"/>
                          <a:cs typeface="Times New Roman" panose="02020603050405020304" pitchFamily="18" charset="0"/>
                        </a:rPr>
                        <a:t>Analyse Modal</a:t>
                      </a:r>
                      <a:endParaRPr lang="fr-FR" sz="1200" b="1" noProof="0" dirty="0">
                        <a:solidFill>
                          <a:srgbClr val="BFBFBF"/>
                        </a:solidFill>
                        <a:latin typeface="Times New Roman" panose="02020603050405020304" pitchFamily="18" charset="0"/>
                        <a:cs typeface="Times New Roman" panose="02020603050405020304" pitchFamily="18" charset="0"/>
                      </a:endParaRPr>
                    </a:p>
                  </a:txBody>
                  <a:tcPr anchor="ct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Times New Roman" panose="02020603050405020304" pitchFamily="18" charset="0"/>
                          <a:cs typeface="Times New Roman" panose="02020603050405020304" pitchFamily="18" charset="0"/>
                        </a:rPr>
                        <a:t>Analyse de stabilité</a:t>
                      </a:r>
                      <a:endParaRPr lang="fr-FR" sz="1200" b="1" noProof="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noProof="0" dirty="0" smtClean="0">
                          <a:solidFill>
                            <a:srgbClr val="BFBFBF"/>
                          </a:solidFill>
                          <a:latin typeface="Times New Roman" panose="02020603050405020304" pitchFamily="18" charset="0"/>
                          <a:cs typeface="Times New Roman" panose="02020603050405020304" pitchFamily="18" charset="0"/>
                        </a:rPr>
                        <a:t>Simulation numérique</a:t>
                      </a:r>
                      <a:endParaRPr lang="fr-FR" sz="1200" b="1" noProof="0" dirty="0">
                        <a:solidFill>
                          <a:srgbClr val="BFBFBF"/>
                        </a:solidFill>
                        <a:latin typeface="Times New Roman" panose="02020603050405020304" pitchFamily="18" charset="0"/>
                        <a:cs typeface="Times New Roman" panose="02020603050405020304" pitchFamily="18" charset="0"/>
                      </a:endParaRP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noProof="0" dirty="0" smtClean="0">
                          <a:solidFill>
                            <a:srgbClr val="BFBFBF"/>
                          </a:solidFill>
                          <a:latin typeface="Times New Roman" panose="02020603050405020304" pitchFamily="18" charset="0"/>
                          <a:cs typeface="Times New Roman" panose="02020603050405020304" pitchFamily="18" charset="0"/>
                        </a:rPr>
                        <a:t>Mise en évidence par les essais</a:t>
                      </a:r>
                    </a:p>
                  </a:txBody>
                  <a:tcPr anchor="ctr">
                    <a:lnL w="12700" cap="flat" cmpd="sng" algn="ctr">
                      <a:solidFill>
                        <a:schemeClr val="accent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25" name="ZoneTexte 24"/>
          <p:cNvSpPr txBox="1"/>
          <p:nvPr/>
        </p:nvSpPr>
        <p:spPr>
          <a:xfrm>
            <a:off x="1541225" y="838003"/>
            <a:ext cx="8670674" cy="338554"/>
          </a:xfrm>
          <a:prstGeom prst="rect">
            <a:avLst/>
          </a:prstGeom>
          <a:noFill/>
        </p:spPr>
        <p:txBody>
          <a:bodyPr wrap="square" rtlCol="0">
            <a:spAutoFit/>
          </a:bodyPr>
          <a:lstStyle/>
          <a:p>
            <a:pPr marL="285750" indent="-285750">
              <a:buFont typeface="Wingdings" panose="05000000000000000000" pitchFamily="2" charset="2"/>
              <a:buChar char="q"/>
            </a:pPr>
            <a:r>
              <a:rPr lang="fr-FR" sz="1600" dirty="0">
                <a:latin typeface="Times New Roman" panose="02020603050405020304" pitchFamily="18" charset="0"/>
                <a:cs typeface="Times New Roman" panose="02020603050405020304" pitchFamily="18" charset="0"/>
              </a:rPr>
              <a:t>Analyse de la stabilité de  l’effet Morton du BEM rotor long de 700mm</a:t>
            </a:r>
          </a:p>
        </p:txBody>
      </p:sp>
      <mc:AlternateContent xmlns:mc="http://schemas.openxmlformats.org/markup-compatibility/2006" xmlns:a14="http://schemas.microsoft.com/office/drawing/2010/main">
        <mc:Choice Requires="a14">
          <p:sp>
            <p:nvSpPr>
              <p:cNvPr id="2" name="ZoneTexte 1"/>
              <p:cNvSpPr txBox="1"/>
              <p:nvPr/>
            </p:nvSpPr>
            <p:spPr>
              <a:xfrm>
                <a:off x="1805049" y="1297273"/>
                <a:ext cx="5438899" cy="830997"/>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Vitesse figée pour optimiser le coefficient d’influence du </a:t>
                </a:r>
                <a14:m>
                  <m:oMath xmlns:m="http://schemas.openxmlformats.org/officeDocument/2006/math">
                    <m:r>
                      <a:rPr lang="fr-FR" sz="1600" dirty="0">
                        <a:latin typeface="Cambria Math" panose="02040503050406030204" pitchFamily="18" charset="0"/>
                        <a:cs typeface="Times New Roman" panose="02020603050405020304" pitchFamily="18" charset="0"/>
                      </a:rPr>
                      <m:t>𝑨</m:t>
                    </m:r>
                  </m:oMath>
                </a14:m>
                <a:endParaRPr lang="fr-FR"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Balourd </a:t>
                </a:r>
                <a:r>
                  <a:rPr lang="fr-FR" sz="1600" dirty="0" smtClean="0">
                    <a:latin typeface="Times New Roman" panose="02020603050405020304" pitchFamily="18" charset="0"/>
                    <a:cs typeface="Times New Roman" panose="02020603050405020304" pitchFamily="18" charset="0"/>
                  </a:rPr>
                  <a:t>varié imposé au disque en porte à faux  </a:t>
                </a:r>
                <a:r>
                  <a:rPr lang="fr-FR" sz="1600" dirty="0">
                    <a:latin typeface="Times New Roman" panose="02020603050405020304" pitchFamily="18" charset="0"/>
                    <a:cs typeface="Times New Roman" panose="02020603050405020304" pitchFamily="18" charset="0"/>
                  </a:rPr>
                  <a:t>pour prendre en compte le balourd total</a:t>
                </a:r>
              </a:p>
            </p:txBody>
          </p:sp>
        </mc:Choice>
        <mc:Fallback xmlns="">
          <p:sp>
            <p:nvSpPr>
              <p:cNvPr id="2" name="ZoneTexte 1"/>
              <p:cNvSpPr txBox="1">
                <a:spLocks noRot="1" noChangeAspect="1" noMove="1" noResize="1" noEditPoints="1" noAdjustHandles="1" noChangeArrowheads="1" noChangeShapeType="1" noTextEdit="1"/>
              </p:cNvSpPr>
              <p:nvPr/>
            </p:nvSpPr>
            <p:spPr>
              <a:xfrm>
                <a:off x="1805049" y="1297273"/>
                <a:ext cx="5438899" cy="830997"/>
              </a:xfrm>
              <a:prstGeom prst="rect">
                <a:avLst/>
              </a:prstGeom>
              <a:blipFill rotWithShape="0">
                <a:blip r:embed="rId3"/>
                <a:stretch>
                  <a:fillRect l="-448" t="-2206" b="-8824"/>
                </a:stretch>
              </a:blipFill>
            </p:spPr>
            <p:txBody>
              <a:bodyPr/>
              <a:lstStyle/>
              <a:p>
                <a:r>
                  <a:rPr lang="fr-FR">
                    <a:noFill/>
                  </a:rPr>
                  <a:t> </a:t>
                </a:r>
              </a:p>
            </p:txBody>
          </p:sp>
        </mc:Fallback>
      </mc:AlternateContent>
      <p:sp>
        <p:nvSpPr>
          <p:cNvPr id="14" name="Flèche droite 13"/>
          <p:cNvSpPr/>
          <p:nvPr/>
        </p:nvSpPr>
        <p:spPr>
          <a:xfrm>
            <a:off x="7428686" y="1589660"/>
            <a:ext cx="776538" cy="325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p:cNvSpPr txBox="1"/>
          <p:nvPr/>
        </p:nvSpPr>
        <p:spPr>
          <a:xfrm>
            <a:off x="8691473" y="1459884"/>
            <a:ext cx="2821606" cy="584775"/>
          </a:xfrm>
          <a:prstGeom prst="rect">
            <a:avLst/>
          </a:prstGeom>
          <a:noFill/>
        </p:spPr>
        <p:txBody>
          <a:bodyPr wrap="none" rtlCol="0">
            <a:spAutoFit/>
          </a:bodyPr>
          <a:lstStyle/>
          <a:p>
            <a:r>
              <a:rPr lang="fr-FR" sz="1600" dirty="0">
                <a:latin typeface="Times New Roman" panose="02020603050405020304" pitchFamily="18" charset="0"/>
                <a:cs typeface="Times New Roman" panose="02020603050405020304" pitchFamily="18" charset="0"/>
              </a:rPr>
              <a:t>Vitesse : 7500 tr/min</a:t>
            </a:r>
          </a:p>
          <a:p>
            <a:r>
              <a:rPr lang="fr-FR" sz="1600" dirty="0">
                <a:latin typeface="Times New Roman" panose="02020603050405020304" pitchFamily="18" charset="0"/>
                <a:cs typeface="Times New Roman" panose="02020603050405020304" pitchFamily="18" charset="0"/>
              </a:rPr>
              <a:t>Balourds :  de 100 </a:t>
            </a:r>
            <a:r>
              <a:rPr lang="fr-FR" sz="1600" dirty="0" smtClean="0">
                <a:latin typeface="Times New Roman" panose="02020603050405020304" pitchFamily="18" charset="0"/>
                <a:cs typeface="Times New Roman" panose="02020603050405020304" pitchFamily="18" charset="0"/>
              </a:rPr>
              <a:t>à </a:t>
            </a:r>
            <a:r>
              <a:rPr lang="fr-FR" sz="1600" dirty="0">
                <a:latin typeface="Times New Roman" panose="02020603050405020304" pitchFamily="18" charset="0"/>
                <a:cs typeface="Times New Roman" panose="02020603050405020304" pitchFamily="18" charset="0"/>
              </a:rPr>
              <a:t>220 g.mm </a:t>
            </a:r>
          </a:p>
        </p:txBody>
      </p:sp>
      <p:pic>
        <p:nvPicPr>
          <p:cNvPr id="31" name="Image 30"/>
          <p:cNvPicPr>
            <a:picLocks noChangeAspect="1"/>
          </p:cNvPicPr>
          <p:nvPr/>
        </p:nvPicPr>
        <p:blipFill>
          <a:blip r:embed="rId4"/>
          <a:stretch>
            <a:fillRect/>
          </a:stretch>
        </p:blipFill>
        <p:spPr>
          <a:xfrm>
            <a:off x="1837962" y="2206516"/>
            <a:ext cx="4038600" cy="2308860"/>
          </a:xfrm>
          <a:prstGeom prst="rect">
            <a:avLst/>
          </a:prstGeom>
        </p:spPr>
      </p:pic>
      <p:pic>
        <p:nvPicPr>
          <p:cNvPr id="32" name="Image 3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37962" y="4426290"/>
            <a:ext cx="4038599" cy="2162744"/>
          </a:xfrm>
          <a:prstGeom prst="rect">
            <a:avLst/>
          </a:prstGeom>
          <a:noFill/>
        </p:spPr>
      </p:pic>
      <p:grpSp>
        <p:nvGrpSpPr>
          <p:cNvPr id="33" name="Groupe 32"/>
          <p:cNvGrpSpPr/>
          <p:nvPr/>
        </p:nvGrpSpPr>
        <p:grpSpPr>
          <a:xfrm>
            <a:off x="6871730" y="2395060"/>
            <a:ext cx="4584781" cy="1200439"/>
            <a:chOff x="6925837" y="973621"/>
            <a:chExt cx="4584781" cy="1200439"/>
          </a:xfrm>
        </p:grpSpPr>
        <mc:AlternateContent xmlns:mc="http://schemas.openxmlformats.org/markup-compatibility/2006" xmlns:a14="http://schemas.microsoft.com/office/drawing/2010/main">
          <mc:Choice Requires="a14">
            <p:sp>
              <p:nvSpPr>
                <p:cNvPr id="34" name="ZoneTexte 33"/>
                <p:cNvSpPr txBox="1"/>
                <p:nvPr/>
              </p:nvSpPr>
              <p:spPr>
                <a:xfrm>
                  <a:off x="8495177" y="973621"/>
                  <a:ext cx="1332288" cy="338554"/>
                </a:xfrm>
                <a:prstGeom prst="rect">
                  <a:avLst/>
                </a:prstGeom>
                <a:noFill/>
              </p:spPr>
              <p:txBody>
                <a:bodyPr wrap="none" rtlCol="0">
                  <a:spAutoFit/>
                </a:bodyPr>
                <a:lstStyle/>
                <a:p>
                  <a:r>
                    <a:rPr lang="fr-FR" sz="1600" dirty="0">
                      <a:latin typeface="Times New Roman" panose="02020603050405020304" pitchFamily="18" charset="0"/>
                      <a:cs typeface="Times New Roman" panose="02020603050405020304" pitchFamily="18" charset="0"/>
                    </a:rPr>
                    <a:t>Coefficient </a:t>
                  </a:r>
                  <a14:m>
                    <m:oMath xmlns:m="http://schemas.openxmlformats.org/officeDocument/2006/math">
                      <m:r>
                        <a:rPr lang="fr-FR" sz="1600" b="1" i="1" dirty="0">
                          <a:latin typeface="Cambria Math" panose="02040503050406030204" pitchFamily="18" charset="0"/>
                          <a:cs typeface="Times New Roman" panose="02020603050405020304" pitchFamily="18" charset="0"/>
                        </a:rPr>
                        <m:t>𝑪</m:t>
                      </m:r>
                    </m:oMath>
                  </a14:m>
                  <a:endParaRPr lang="fr-FR" sz="1600" b="1" dirty="0">
                    <a:latin typeface="Times New Roman" panose="02020603050405020304" pitchFamily="18" charset="0"/>
                    <a:cs typeface="Times New Roman" panose="02020603050405020304" pitchFamily="18" charset="0"/>
                  </a:endParaRPr>
                </a:p>
              </p:txBody>
            </p:sp>
          </mc:Choice>
          <mc:Fallback xmlns="">
            <p:sp>
              <p:nvSpPr>
                <p:cNvPr id="34" name="ZoneTexte 33"/>
                <p:cNvSpPr txBox="1">
                  <a:spLocks noRot="1" noChangeAspect="1" noMove="1" noResize="1" noEditPoints="1" noAdjustHandles="1" noChangeArrowheads="1" noChangeShapeType="1" noTextEdit="1"/>
                </p:cNvSpPr>
                <p:nvPr/>
              </p:nvSpPr>
              <p:spPr>
                <a:xfrm>
                  <a:off x="8495177" y="973621"/>
                  <a:ext cx="1332288" cy="338554"/>
                </a:xfrm>
                <a:prstGeom prst="rect">
                  <a:avLst/>
                </a:prstGeom>
                <a:blipFill rotWithShape="0">
                  <a:blip r:embed="rId6"/>
                  <a:stretch>
                    <a:fillRect l="-2752" t="-5455" b="-23636"/>
                  </a:stretch>
                </a:blipFill>
              </p:spPr>
              <p:txBody>
                <a:bodyPr/>
                <a:lstStyle/>
                <a:p>
                  <a:r>
                    <a:rPr lang="fr-FR">
                      <a:noFill/>
                    </a:rPr>
                    <a:t> </a:t>
                  </a:r>
                </a:p>
              </p:txBody>
            </p:sp>
          </mc:Fallback>
        </mc:AlternateContent>
        <p:grpSp>
          <p:nvGrpSpPr>
            <p:cNvPr id="35" name="Groupe 34"/>
            <p:cNvGrpSpPr/>
            <p:nvPr/>
          </p:nvGrpSpPr>
          <p:grpSpPr>
            <a:xfrm>
              <a:off x="6925837" y="1481893"/>
              <a:ext cx="4584781" cy="692167"/>
              <a:chOff x="6358760" y="1302685"/>
              <a:chExt cx="4584781" cy="692167"/>
            </a:xfrm>
          </p:grpSpPr>
          <mc:AlternateContent xmlns:mc="http://schemas.openxmlformats.org/markup-compatibility/2006" xmlns:a14="http://schemas.microsoft.com/office/drawing/2010/main">
            <mc:Choice Requires="a14">
              <p:sp>
                <p:nvSpPr>
                  <p:cNvPr id="36" name="Rectangle 35"/>
                  <p:cNvSpPr/>
                  <p:nvPr/>
                </p:nvSpPr>
                <p:spPr>
                  <a:xfrm>
                    <a:off x="6358760" y="1302685"/>
                    <a:ext cx="4470968" cy="338554"/>
                  </a:xfrm>
                  <a:prstGeom prst="rect">
                    <a:avLst/>
                  </a:prstGeom>
                </p:spPr>
                <p:txBody>
                  <a:bodyPr wrap="square">
                    <a:spAutoFit/>
                  </a:bodyPr>
                  <a:lstStyle/>
                  <a:p>
                    <a:pPr marL="285750" indent="-285750">
                      <a:buFont typeface="Arial" panose="020B0604020202020204" pitchFamily="34" charset="0"/>
                      <a:buChar char="•"/>
                    </a:pPr>
                    <a:r>
                      <a:rPr lang="fr-FR" sz="1600" dirty="0" smtClean="0">
                        <a:latin typeface="Times New Roman" panose="02020603050405020304" pitchFamily="18" charset="0"/>
                        <a:cs typeface="Times New Roman" panose="02020603050405020304" pitchFamily="18" charset="0"/>
                      </a:rPr>
                      <a:t>Approche Lorenz </a:t>
                    </a:r>
                    <a:r>
                      <a:rPr lang="fr-FR" sz="1600" dirty="0">
                        <a:latin typeface="Times New Roman" panose="02020603050405020304" pitchFamily="18" charset="0"/>
                        <a:cs typeface="Times New Roman" panose="02020603050405020304" pitchFamily="18" charset="0"/>
                      </a:rPr>
                      <a:t>et </a:t>
                    </a:r>
                    <a:r>
                      <a:rPr lang="fr-FR" sz="1600" dirty="0" smtClean="0">
                        <a:latin typeface="Times New Roman" panose="02020603050405020304" pitchFamily="18" charset="0"/>
                        <a:cs typeface="Times New Roman" panose="02020603050405020304" pitchFamily="18" charset="0"/>
                      </a:rPr>
                      <a:t>Murphy : </a:t>
                    </a:r>
                    <a14:m>
                      <m:oMath xmlns:m="http://schemas.openxmlformats.org/officeDocument/2006/math">
                        <m:r>
                          <a:rPr lang="fr-FR" sz="1600" dirty="0" smtClean="0">
                            <a:latin typeface="Cambria Math" panose="02040503050406030204" pitchFamily="18" charset="0"/>
                            <a:cs typeface="Times New Roman" panose="02020603050405020304" pitchFamily="18" charset="0"/>
                          </a:rPr>
                          <m:t>8</m:t>
                        </m:r>
                        <m:r>
                          <a:rPr lang="fr-FR" sz="1600" dirty="0">
                            <a:latin typeface="Cambria Math" panose="02040503050406030204" pitchFamily="18" charset="0"/>
                            <a:cs typeface="Times New Roman" panose="02020603050405020304" pitchFamily="18" charset="0"/>
                          </a:rPr>
                          <m:t>.</m:t>
                        </m:r>
                        <m:r>
                          <a:rPr lang="fr-FR" sz="1600" b="0" i="0" dirty="0" smtClean="0">
                            <a:latin typeface="Cambria Math" panose="02040503050406030204" pitchFamily="18" charset="0"/>
                            <a:cs typeface="Times New Roman" panose="02020603050405020304" pitchFamily="18" charset="0"/>
                          </a:rPr>
                          <m:t>559</m:t>
                        </m:r>
                        <m:r>
                          <a:rPr lang="fr-FR" sz="1600">
                            <a:latin typeface="Cambria Math" panose="02040503050406030204" pitchFamily="18" charset="0"/>
                            <a:cs typeface="Times New Roman" panose="02020603050405020304" pitchFamily="18" charset="0"/>
                          </a:rPr>
                          <m:t> </m:t>
                        </m:r>
                        <m:r>
                          <m:rPr>
                            <m:sty m:val="p"/>
                          </m:rPr>
                          <a:rPr lang="fr-FR" sz="1600">
                            <a:latin typeface="Cambria Math" panose="02040503050406030204" pitchFamily="18" charset="0"/>
                            <a:cs typeface="Times New Roman" panose="02020603050405020304" pitchFamily="18" charset="0"/>
                          </a:rPr>
                          <m:t>gmm</m:t>
                        </m:r>
                        <m:r>
                          <a:rPr lang="fr-FR" sz="1600">
                            <a:latin typeface="Cambria Math" panose="02040503050406030204" pitchFamily="18" charset="0"/>
                            <a:cs typeface="Times New Roman" panose="02020603050405020304" pitchFamily="18" charset="0"/>
                          </a:rPr>
                          <m:t>/°</m:t>
                        </m:r>
                        <m:r>
                          <m:rPr>
                            <m:sty m:val="p"/>
                          </m:rPr>
                          <a:rPr lang="fr-FR" sz="1600">
                            <a:latin typeface="Cambria Math" panose="02040503050406030204" pitchFamily="18" charset="0"/>
                            <a:cs typeface="Times New Roman" panose="02020603050405020304" pitchFamily="18" charset="0"/>
                          </a:rPr>
                          <m:t>C</m:t>
                        </m:r>
                        <m:r>
                          <a:rPr lang="fr-FR" sz="1600">
                            <a:latin typeface="Cambria Math" panose="02040503050406030204" pitchFamily="18" charset="0"/>
                            <a:cs typeface="Times New Roman" panose="02020603050405020304" pitchFamily="18" charset="0"/>
                          </a:rPr>
                          <m:t> </m:t>
                        </m:r>
                      </m:oMath>
                    </a14:m>
                    <a:endParaRPr lang="fr-FR" sz="1600" dirty="0">
                      <a:latin typeface="Times New Roman" panose="02020603050405020304" pitchFamily="18" charset="0"/>
                      <a:cs typeface="Times New Roman" panose="02020603050405020304" pitchFamily="18" charset="0"/>
                    </a:endParaRPr>
                  </a:p>
                </p:txBody>
              </p:sp>
            </mc:Choice>
            <mc:Fallback xmlns="">
              <p:sp>
                <p:nvSpPr>
                  <p:cNvPr id="36" name="Rectangle 35"/>
                  <p:cNvSpPr>
                    <a:spLocks noRot="1" noChangeAspect="1" noMove="1" noResize="1" noEditPoints="1" noAdjustHandles="1" noChangeArrowheads="1" noChangeShapeType="1" noTextEdit="1"/>
                  </p:cNvSpPr>
                  <p:nvPr/>
                </p:nvSpPr>
                <p:spPr>
                  <a:xfrm>
                    <a:off x="6358760" y="1302685"/>
                    <a:ext cx="4470968" cy="338554"/>
                  </a:xfrm>
                  <a:prstGeom prst="rect">
                    <a:avLst/>
                  </a:prstGeom>
                  <a:blipFill rotWithShape="0">
                    <a:blip r:embed="rId7"/>
                    <a:stretch>
                      <a:fillRect l="-545" t="-5357" b="-2142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6358760" y="1656298"/>
                    <a:ext cx="4584781" cy="338554"/>
                  </a:xfrm>
                  <a:prstGeom prst="rect">
                    <a:avLst/>
                  </a:prstGeom>
                </p:spPr>
                <p:txBody>
                  <a:bodyPr wrap="none">
                    <a:spAutoFit/>
                  </a:bodyPr>
                  <a:lstStyle/>
                  <a:p>
                    <a:pPr marL="285750" indent="-285750">
                      <a:buFont typeface="Arial" panose="020B0604020202020204" pitchFamily="34" charset="0"/>
                      <a:buChar char="•"/>
                    </a:pPr>
                    <a:r>
                      <a:rPr lang="fr-FR" sz="1600" dirty="0" smtClean="0">
                        <a:latin typeface="Times New Roman" panose="02020603050405020304" pitchFamily="18" charset="0"/>
                        <a:cs typeface="Times New Roman" panose="02020603050405020304" pitchFamily="18" charset="0"/>
                      </a:rPr>
                      <a:t>Approche Analytique améliorée : </a:t>
                    </a:r>
                    <a14:m>
                      <m:oMath xmlns:m="http://schemas.openxmlformats.org/officeDocument/2006/math">
                        <m:r>
                          <a:rPr lang="fr-FR" sz="1600" dirty="0">
                            <a:latin typeface="Cambria Math" panose="02040503050406030204" pitchFamily="18" charset="0"/>
                            <a:cs typeface="Times New Roman" panose="02020603050405020304" pitchFamily="18" charset="0"/>
                          </a:rPr>
                          <m:t>1</m:t>
                        </m:r>
                        <m:r>
                          <a:rPr lang="fr-FR" sz="1600" b="0" i="0" dirty="0" smtClean="0">
                            <a:latin typeface="Cambria Math" panose="02040503050406030204" pitchFamily="18" charset="0"/>
                            <a:cs typeface="Times New Roman" panose="02020603050405020304" pitchFamily="18" charset="0"/>
                          </a:rPr>
                          <m:t>4</m:t>
                        </m:r>
                        <m:r>
                          <a:rPr lang="fr-FR" sz="1600" dirty="0">
                            <a:latin typeface="Cambria Math" panose="02040503050406030204" pitchFamily="18" charset="0"/>
                            <a:cs typeface="Times New Roman" panose="02020603050405020304" pitchFamily="18" charset="0"/>
                          </a:rPr>
                          <m:t>.</m:t>
                        </m:r>
                        <m:r>
                          <a:rPr lang="fr-FR" sz="1600" b="0" i="0" dirty="0" smtClean="0">
                            <a:latin typeface="Cambria Math" panose="02040503050406030204" pitchFamily="18" charset="0"/>
                            <a:cs typeface="Times New Roman" panose="02020603050405020304" pitchFamily="18" charset="0"/>
                          </a:rPr>
                          <m:t>87</m:t>
                        </m:r>
                        <m:r>
                          <a:rPr lang="fr-FR" sz="1600">
                            <a:latin typeface="Cambria Math" panose="02040503050406030204" pitchFamily="18" charset="0"/>
                            <a:cs typeface="Times New Roman" panose="02020603050405020304" pitchFamily="18" charset="0"/>
                          </a:rPr>
                          <m:t> </m:t>
                        </m:r>
                        <m:r>
                          <m:rPr>
                            <m:sty m:val="p"/>
                          </m:rPr>
                          <a:rPr lang="fr-FR" sz="1600">
                            <a:latin typeface="Cambria Math" panose="02040503050406030204" pitchFamily="18" charset="0"/>
                            <a:cs typeface="Times New Roman" panose="02020603050405020304" pitchFamily="18" charset="0"/>
                          </a:rPr>
                          <m:t>gmm</m:t>
                        </m:r>
                        <m:r>
                          <a:rPr lang="fr-FR" sz="1600">
                            <a:latin typeface="Cambria Math" panose="02040503050406030204" pitchFamily="18" charset="0"/>
                            <a:cs typeface="Times New Roman" panose="02020603050405020304" pitchFamily="18" charset="0"/>
                          </a:rPr>
                          <m:t>/°</m:t>
                        </m:r>
                        <m:r>
                          <m:rPr>
                            <m:sty m:val="p"/>
                          </m:rPr>
                          <a:rPr lang="fr-FR" sz="1600">
                            <a:latin typeface="Cambria Math" panose="02040503050406030204" pitchFamily="18" charset="0"/>
                            <a:cs typeface="Times New Roman" panose="02020603050405020304" pitchFamily="18" charset="0"/>
                          </a:rPr>
                          <m:t>C</m:t>
                        </m:r>
                        <m:r>
                          <a:rPr lang="fr-FR" sz="1600">
                            <a:latin typeface="Cambria Math" panose="02040503050406030204" pitchFamily="18" charset="0"/>
                            <a:cs typeface="Times New Roman" panose="02020603050405020304" pitchFamily="18" charset="0"/>
                          </a:rPr>
                          <m:t> </m:t>
                        </m:r>
                      </m:oMath>
                    </a14:m>
                    <a:endParaRPr lang="fr-FR" sz="1600" dirty="0">
                      <a:latin typeface="Times New Roman" panose="02020603050405020304" pitchFamily="18" charset="0"/>
                      <a:cs typeface="Times New Roman" panose="02020603050405020304" pitchFamily="18" charset="0"/>
                    </a:endParaRPr>
                  </a:p>
                </p:txBody>
              </p:sp>
            </mc:Choice>
            <mc:Fallback xmlns="">
              <p:sp>
                <p:nvSpPr>
                  <p:cNvPr id="37" name="Rectangle 36"/>
                  <p:cNvSpPr>
                    <a:spLocks noRot="1" noChangeAspect="1" noMove="1" noResize="1" noEditPoints="1" noAdjustHandles="1" noChangeArrowheads="1" noChangeShapeType="1" noTextEdit="1"/>
                  </p:cNvSpPr>
                  <p:nvPr/>
                </p:nvSpPr>
                <p:spPr>
                  <a:xfrm>
                    <a:off x="6358760" y="1656298"/>
                    <a:ext cx="4584781" cy="338554"/>
                  </a:xfrm>
                  <a:prstGeom prst="rect">
                    <a:avLst/>
                  </a:prstGeom>
                  <a:blipFill rotWithShape="0">
                    <a:blip r:embed="rId8"/>
                    <a:stretch>
                      <a:fillRect l="-532" t="-5357" b="-21429"/>
                    </a:stretch>
                  </a:blipFill>
                </p:spPr>
                <p:txBody>
                  <a:bodyPr/>
                  <a:lstStyle/>
                  <a:p>
                    <a:r>
                      <a:rPr lang="fr-FR">
                        <a:noFill/>
                      </a:rPr>
                      <a:t> </a:t>
                    </a:r>
                  </a:p>
                </p:txBody>
              </p:sp>
            </mc:Fallback>
          </mc:AlternateContent>
        </p:grpSp>
      </p:grpSp>
      <p:pic>
        <p:nvPicPr>
          <p:cNvPr id="38" name="Image 37"/>
          <p:cNvPicPr/>
          <p:nvPr/>
        </p:nvPicPr>
        <p:blipFill>
          <a:blip r:embed="rId9">
            <a:extLst>
              <a:ext uri="{28A0092B-C50C-407E-A947-70E740481C1C}">
                <a14:useLocalDpi xmlns:a14="http://schemas.microsoft.com/office/drawing/2010/main" val="0"/>
              </a:ext>
            </a:extLst>
          </a:blip>
          <a:srcRect/>
          <a:stretch>
            <a:fillRect/>
          </a:stretch>
        </p:blipFill>
        <p:spPr bwMode="auto">
          <a:xfrm>
            <a:off x="6478848" y="3619654"/>
            <a:ext cx="5041978" cy="2914211"/>
          </a:xfrm>
          <a:prstGeom prst="rect">
            <a:avLst/>
          </a:prstGeom>
          <a:noFill/>
        </p:spPr>
      </p:pic>
      <p:sp>
        <p:nvSpPr>
          <p:cNvPr id="19" name="Ellipse 18"/>
          <p:cNvSpPr/>
          <p:nvPr/>
        </p:nvSpPr>
        <p:spPr>
          <a:xfrm>
            <a:off x="10706208" y="3619654"/>
            <a:ext cx="1059224" cy="10592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63871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6">
            <a:extLst>
              <a:ext uri="{FF2B5EF4-FFF2-40B4-BE49-F238E27FC236}">
                <a16:creationId xmlns:a16="http://schemas.microsoft.com/office/drawing/2014/main" xmlns="" id="{761BC6FE-745A-4EC4-8CB2-A57E813F49BD}"/>
              </a:ext>
            </a:extLst>
          </p:cNvPr>
          <p:cNvSpPr/>
          <p:nvPr/>
        </p:nvSpPr>
        <p:spPr>
          <a:xfrm>
            <a:off x="7034" y="3248620"/>
            <a:ext cx="1406769" cy="6504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Analyse de  stabilité </a:t>
            </a:r>
            <a:r>
              <a:rPr lang="fr-FR" altLang="zh-CN" sz="1600" b="1" dirty="0" smtClean="0">
                <a:solidFill>
                  <a:schemeClr val="bg1">
                    <a:lumMod val="65000"/>
                  </a:schemeClr>
                </a:solidFill>
                <a:latin typeface="Times New Roman" panose="02020603050405020304" pitchFamily="18" charset="0"/>
                <a:cs typeface="Times New Roman" panose="02020603050405020304" pitchFamily="18" charset="0"/>
                <a:sym typeface="+mn-lt"/>
              </a:rPr>
              <a:t>EM</a:t>
            </a:r>
            <a:endParaRPr lang="fr-FR" altLang="zh-CN" sz="1600" b="1"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7" name="文本框 19">
            <a:extLst>
              <a:ext uri="{FF2B5EF4-FFF2-40B4-BE49-F238E27FC236}">
                <a16:creationId xmlns:a16="http://schemas.microsoft.com/office/drawing/2014/main" xmlns="" id="{48914069-6DC7-4F12-A089-BDAC130B89A1}"/>
              </a:ext>
            </a:extLst>
          </p:cNvPr>
          <p:cNvSpPr txBox="1"/>
          <p:nvPr/>
        </p:nvSpPr>
        <p:spPr>
          <a:xfrm>
            <a:off x="77734" y="476638"/>
            <a:ext cx="1265367" cy="338554"/>
          </a:xfrm>
          <a:prstGeom prst="rect">
            <a:avLst/>
          </a:prstGeom>
          <a:noFill/>
        </p:spPr>
        <p:txBody>
          <a:bodyPr wrap="square" rtlCol="0">
            <a:spAutoFit/>
          </a:bodyPr>
          <a:lstStyle/>
          <a:p>
            <a:pPr algn="ctr"/>
            <a:r>
              <a:rPr lang="en-US" altLang="zh-CN" sz="1600" dirty="0" smtClean="0">
                <a:latin typeface="Times New Roman" panose="02020603050405020304" pitchFamily="18" charset="0"/>
                <a:cs typeface="Times New Roman" panose="02020603050405020304" pitchFamily="18" charset="0"/>
                <a:sym typeface="+mn-lt"/>
              </a:rPr>
              <a:t>PLAN</a:t>
            </a:r>
            <a:endParaRPr lang="zh-CN" altLang="en-US" sz="1600" dirty="0">
              <a:latin typeface="Times New Roman" panose="02020603050405020304" pitchFamily="18" charset="0"/>
              <a:cs typeface="Times New Roman" panose="02020603050405020304" pitchFamily="18" charset="0"/>
              <a:sym typeface="+mn-lt"/>
            </a:endParaRPr>
          </a:p>
        </p:txBody>
      </p:sp>
      <p:sp>
        <p:nvSpPr>
          <p:cNvPr id="9" name="矩形 14">
            <a:extLst>
              <a:ext uri="{FF2B5EF4-FFF2-40B4-BE49-F238E27FC236}">
                <a16:creationId xmlns:a16="http://schemas.microsoft.com/office/drawing/2014/main" xmlns="" id="{B86C440B-9681-404C-B39E-BD82912A3D72}"/>
              </a:ext>
            </a:extLst>
          </p:cNvPr>
          <p:cNvSpPr/>
          <p:nvPr/>
        </p:nvSpPr>
        <p:spPr>
          <a:xfrm>
            <a:off x="7034" y="1947722"/>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a:solidFill>
                  <a:srgbClr val="BFBFBF"/>
                </a:solidFill>
                <a:latin typeface="Times New Roman" panose="02020603050405020304" pitchFamily="18" charset="0"/>
                <a:cs typeface="Times New Roman" panose="02020603050405020304" pitchFamily="18" charset="0"/>
                <a:sym typeface="+mn-lt"/>
              </a:rPr>
              <a:t>Introduction</a:t>
            </a:r>
            <a:endParaRPr lang="zh-CN" altLang="en-US"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10" name="矩形 15">
            <a:extLst>
              <a:ext uri="{FF2B5EF4-FFF2-40B4-BE49-F238E27FC236}">
                <a16:creationId xmlns:a16="http://schemas.microsoft.com/office/drawing/2014/main" xmlns="" id="{7940FCFB-87E6-4174-841C-CE767F94A079}"/>
              </a:ext>
            </a:extLst>
          </p:cNvPr>
          <p:cNvSpPr/>
          <p:nvPr/>
        </p:nvSpPr>
        <p:spPr>
          <a:xfrm>
            <a:off x="7034" y="2598171"/>
            <a:ext cx="1406769" cy="650449"/>
          </a:xfrm>
          <a:prstGeom prst="rect">
            <a:avLst/>
          </a:prstGeom>
          <a:noFill/>
          <a:ln w="190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smtClean="0">
                <a:solidFill>
                  <a:srgbClr val="BFBFBF"/>
                </a:solidFill>
                <a:latin typeface="Times New Roman" panose="02020603050405020304" pitchFamily="18" charset="0"/>
                <a:cs typeface="Times New Roman" panose="02020603050405020304" pitchFamily="18" charset="0"/>
                <a:sym typeface="+mn-lt"/>
              </a:rPr>
              <a:t>Modélisation</a:t>
            </a:r>
            <a:r>
              <a:rPr lang="en-US" altLang="zh-CN" sz="1600" b="1" dirty="0" smtClean="0">
                <a:solidFill>
                  <a:srgbClr val="BFBFBF"/>
                </a:solidFill>
                <a:latin typeface="Times New Roman" panose="02020603050405020304" pitchFamily="18" charset="0"/>
                <a:cs typeface="Times New Roman" panose="02020603050405020304" pitchFamily="18" charset="0"/>
                <a:sym typeface="+mn-lt"/>
              </a:rPr>
              <a:t> </a:t>
            </a:r>
            <a:r>
              <a:rPr lang="en-US" altLang="zh-CN" sz="1600" b="1" dirty="0">
                <a:solidFill>
                  <a:srgbClr val="BFBFBF"/>
                </a:solidFill>
                <a:latin typeface="Times New Roman" panose="02020603050405020304" pitchFamily="18" charset="0"/>
                <a:cs typeface="Times New Roman" panose="02020603050405020304" pitchFamily="18" charset="0"/>
                <a:sym typeface="+mn-lt"/>
              </a:rPr>
              <a:t>&amp; Validation </a:t>
            </a:r>
            <a:endParaRPr lang="zh-CN" altLang="en-US" sz="1600" b="1" dirty="0">
              <a:solidFill>
                <a:srgbClr val="BFBFBF"/>
              </a:solidFill>
              <a:latin typeface="Times New Roman" panose="02020603050405020304" pitchFamily="18" charset="0"/>
              <a:cs typeface="Times New Roman" panose="02020603050405020304" pitchFamily="18" charset="0"/>
              <a:sym typeface="+mn-lt"/>
            </a:endParaRPr>
          </a:p>
        </p:txBody>
      </p:sp>
      <p:sp>
        <p:nvSpPr>
          <p:cNvPr id="13" name="矩形 18">
            <a:extLst>
              <a:ext uri="{FF2B5EF4-FFF2-40B4-BE49-F238E27FC236}">
                <a16:creationId xmlns:a16="http://schemas.microsoft.com/office/drawing/2014/main" xmlns="" id="{90F9E547-AE95-4696-B74B-59A26C4FFB0D}"/>
              </a:ext>
            </a:extLst>
          </p:cNvPr>
          <p:cNvSpPr/>
          <p:nvPr/>
        </p:nvSpPr>
        <p:spPr>
          <a:xfrm>
            <a:off x="7034" y="4549518"/>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rPr>
              <a:t>Conclusions &amp; </a:t>
            </a:r>
            <a:r>
              <a:rPr lang="en-US"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Perspectives</a:t>
            </a:r>
            <a:endPar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6" name="矩形 12">
            <a:extLst>
              <a:ext uri="{FF2B5EF4-FFF2-40B4-BE49-F238E27FC236}">
                <a16:creationId xmlns:a16="http://schemas.microsoft.com/office/drawing/2014/main" xmlns="" id="{896C436B-6F27-4E00-A173-736945DE81DA}"/>
              </a:ext>
            </a:extLst>
          </p:cNvPr>
          <p:cNvSpPr/>
          <p:nvPr/>
        </p:nvSpPr>
        <p:spPr>
          <a:xfrm>
            <a:off x="7034" y="0"/>
            <a:ext cx="1406769" cy="66294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D4D97516-1223-410C-B738-7A34155C9BBA}"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0" name="ZoneTexte 19"/>
          <p:cNvSpPr txBox="1"/>
          <p:nvPr/>
        </p:nvSpPr>
        <p:spPr>
          <a:xfrm>
            <a:off x="1541225" y="461249"/>
            <a:ext cx="6835520" cy="369332"/>
          </a:xfrm>
          <a:prstGeom prst="rect">
            <a:avLst/>
          </a:prstGeom>
          <a:noFill/>
        </p:spPr>
        <p:txBody>
          <a:bodyPr wrap="square" rtlCol="0">
            <a:spAutoFit/>
          </a:bodyPr>
          <a:lstStyle/>
          <a:p>
            <a:pPr marL="285750" indent="-285750">
              <a:buFont typeface="Wingdings" panose="05000000000000000000" pitchFamily="2" charset="2"/>
              <a:buChar char="Ø"/>
            </a:pPr>
            <a:r>
              <a:rPr lang="fr-FR" dirty="0" smtClean="0">
                <a:latin typeface="Times New Roman" panose="02020603050405020304" pitchFamily="18" charset="0"/>
                <a:cs typeface="Times New Roman" panose="02020603050405020304" pitchFamily="18" charset="0"/>
              </a:rPr>
              <a:t>Reproduction de l’effet Morton par le banc de l’effet Morton </a:t>
            </a:r>
            <a:r>
              <a:rPr lang="fr-FR" b="1" dirty="0" smtClean="0">
                <a:latin typeface="Times New Roman" panose="02020603050405020304" pitchFamily="18" charset="0"/>
                <a:cs typeface="Times New Roman" panose="02020603050405020304" pitchFamily="18" charset="0"/>
              </a:rPr>
              <a:t>(BEM)</a:t>
            </a:r>
            <a:r>
              <a:rPr lang="fr-FR" dirty="0" smtClean="0">
                <a:latin typeface="Times New Roman" panose="02020603050405020304" pitchFamily="18" charset="0"/>
                <a:cs typeface="Times New Roman" panose="02020603050405020304" pitchFamily="18" charset="0"/>
              </a:rPr>
              <a:t> </a:t>
            </a:r>
            <a:endParaRPr lang="fr-FR" dirty="0">
              <a:latin typeface="Times New Roman" panose="02020603050405020304" pitchFamily="18" charset="0"/>
              <a:cs typeface="Times New Roman" panose="02020603050405020304" pitchFamily="18" charset="0"/>
            </a:endParaRPr>
          </a:p>
        </p:txBody>
      </p:sp>
      <p:sp>
        <p:nvSpPr>
          <p:cNvPr id="12" name="矩形 17">
            <a:extLst>
              <a:ext uri="{FF2B5EF4-FFF2-40B4-BE49-F238E27FC236}">
                <a16:creationId xmlns:a16="http://schemas.microsoft.com/office/drawing/2014/main" xmlns="" id="{2DA98111-0A62-43D1-BE97-78FB87111BA0}"/>
              </a:ext>
            </a:extLst>
          </p:cNvPr>
          <p:cNvSpPr/>
          <p:nvPr/>
        </p:nvSpPr>
        <p:spPr>
          <a:xfrm>
            <a:off x="7034" y="3899069"/>
            <a:ext cx="1406769" cy="65044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sym typeface="+mn-lt"/>
              </a:rPr>
              <a:t>Reproduction</a:t>
            </a:r>
          </a:p>
          <a:p>
            <a:pPr algn="ctr"/>
            <a:r>
              <a:rPr lang="en-US" altLang="zh-CN" sz="1600" dirty="0">
                <a:solidFill>
                  <a:schemeClr val="tx1"/>
                </a:solidFill>
                <a:latin typeface="Times New Roman" panose="02020603050405020304" pitchFamily="18" charset="0"/>
                <a:cs typeface="Times New Roman" panose="02020603050405020304" pitchFamily="18" charset="0"/>
                <a:sym typeface="+mn-lt"/>
              </a:rPr>
              <a:t>De </a:t>
            </a:r>
            <a:r>
              <a:rPr lang="en-US" altLang="zh-CN" sz="1600" b="1" dirty="0">
                <a:solidFill>
                  <a:schemeClr val="tx1"/>
                </a:solidFill>
                <a:latin typeface="Times New Roman" panose="02020603050405020304" pitchFamily="18" charset="0"/>
                <a:cs typeface="Times New Roman" panose="02020603050405020304" pitchFamily="18" charset="0"/>
                <a:sym typeface="+mn-lt"/>
              </a:rPr>
              <a:t>EM</a:t>
            </a:r>
            <a:endParaRPr lang="zh-CN" altLang="en-US" sz="1600" b="1" dirty="0">
              <a:solidFill>
                <a:schemeClr val="tx1"/>
              </a:solidFill>
              <a:latin typeface="Times New Roman" panose="02020603050405020304" pitchFamily="18" charset="0"/>
              <a:cs typeface="Times New Roman" panose="02020603050405020304" pitchFamily="18" charset="0"/>
              <a:sym typeface="+mn-lt"/>
            </a:endParaRPr>
          </a:p>
        </p:txBody>
      </p:sp>
      <p:graphicFrame>
        <p:nvGraphicFramePr>
          <p:cNvPr id="22" name="Tableau 21"/>
          <p:cNvGraphicFramePr>
            <a:graphicFrameLocks noGrp="1"/>
          </p:cNvGraphicFramePr>
          <p:nvPr>
            <p:extLst/>
          </p:nvPr>
        </p:nvGraphicFramePr>
        <p:xfrm>
          <a:off x="6022428" y="-3373"/>
          <a:ext cx="6169573" cy="457200"/>
        </p:xfrm>
        <a:graphic>
          <a:graphicData uri="http://schemas.openxmlformats.org/drawingml/2006/table">
            <a:tbl>
              <a:tblPr firstRow="1" bandRow="1">
                <a:tableStyleId>{5940675A-B579-460E-94D1-54222C63F5DA}</a:tableStyleId>
              </a:tblPr>
              <a:tblGrid>
                <a:gridCol w="1417601">
                  <a:extLst>
                    <a:ext uri="{9D8B030D-6E8A-4147-A177-3AD203B41FA5}">
                      <a16:colId xmlns:a16="http://schemas.microsoft.com/office/drawing/2014/main" xmlns="" val="20000"/>
                    </a:ext>
                  </a:extLst>
                </a:gridCol>
                <a:gridCol w="1678744">
                  <a:extLst>
                    <a:ext uri="{9D8B030D-6E8A-4147-A177-3AD203B41FA5}">
                      <a16:colId xmlns:a16="http://schemas.microsoft.com/office/drawing/2014/main" xmlns="" val="20003"/>
                    </a:ext>
                  </a:extLst>
                </a:gridCol>
                <a:gridCol w="1536614">
                  <a:extLst>
                    <a:ext uri="{9D8B030D-6E8A-4147-A177-3AD203B41FA5}">
                      <a16:colId xmlns:a16="http://schemas.microsoft.com/office/drawing/2014/main" xmlns="" val="20004"/>
                    </a:ext>
                  </a:extLst>
                </a:gridCol>
                <a:gridCol w="1536614"/>
              </a:tblGrid>
              <a:tr h="265225">
                <a:tc>
                  <a:txBody>
                    <a:bodyPr/>
                    <a:lstStyle/>
                    <a:p>
                      <a:pPr algn="ctr"/>
                      <a:r>
                        <a:rPr lang="fr-FR" altLang="zh-CN" sz="1200" b="1" noProof="0" dirty="0" smtClean="0">
                          <a:solidFill>
                            <a:srgbClr val="BFBFBF"/>
                          </a:solidFill>
                          <a:latin typeface="Times New Roman" panose="02020603050405020304" pitchFamily="18" charset="0"/>
                          <a:cs typeface="Times New Roman" panose="02020603050405020304" pitchFamily="18" charset="0"/>
                        </a:rPr>
                        <a:t>Analyse Modal</a:t>
                      </a:r>
                      <a:endParaRPr lang="fr-FR" sz="1200" b="1" noProof="0" dirty="0">
                        <a:solidFill>
                          <a:srgbClr val="BFBFBF"/>
                        </a:solidFill>
                        <a:latin typeface="Times New Roman" panose="02020603050405020304" pitchFamily="18" charset="0"/>
                        <a:cs typeface="Times New Roman" panose="02020603050405020304" pitchFamily="18" charset="0"/>
                      </a:endParaRPr>
                    </a:p>
                  </a:txBody>
                  <a:tcPr anchor="ct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Times New Roman" panose="02020603050405020304" pitchFamily="18" charset="0"/>
                          <a:cs typeface="Times New Roman" panose="02020603050405020304" pitchFamily="18" charset="0"/>
                        </a:rPr>
                        <a:t>Analyse de stabilité</a:t>
                      </a:r>
                      <a:endParaRPr lang="fr-FR" sz="1200" b="1" noProof="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noProof="0" dirty="0" smtClean="0">
                          <a:solidFill>
                            <a:srgbClr val="BFBFBF"/>
                          </a:solidFill>
                          <a:latin typeface="Times New Roman" panose="02020603050405020304" pitchFamily="18" charset="0"/>
                          <a:cs typeface="Times New Roman" panose="02020603050405020304" pitchFamily="18" charset="0"/>
                        </a:rPr>
                        <a:t>Simulation numérique</a:t>
                      </a:r>
                      <a:endParaRPr lang="fr-FR" sz="1200" b="1" noProof="0" dirty="0">
                        <a:solidFill>
                          <a:srgbClr val="BFBFBF"/>
                        </a:solidFill>
                        <a:latin typeface="Times New Roman" panose="02020603050405020304" pitchFamily="18" charset="0"/>
                        <a:cs typeface="Times New Roman" panose="02020603050405020304" pitchFamily="18" charset="0"/>
                      </a:endParaRP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noProof="0" dirty="0" smtClean="0">
                          <a:solidFill>
                            <a:srgbClr val="BFBFBF"/>
                          </a:solidFill>
                          <a:latin typeface="Times New Roman" panose="02020603050405020304" pitchFamily="18" charset="0"/>
                          <a:cs typeface="Times New Roman" panose="02020603050405020304" pitchFamily="18" charset="0"/>
                        </a:rPr>
                        <a:t>Mise en évidence par les essais</a:t>
                      </a:r>
                    </a:p>
                  </a:txBody>
                  <a:tcPr anchor="ctr">
                    <a:lnL w="12700" cap="flat" cmpd="sng" algn="ctr">
                      <a:solidFill>
                        <a:schemeClr val="accent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25" name="ZoneTexte 24"/>
          <p:cNvSpPr txBox="1"/>
          <p:nvPr/>
        </p:nvSpPr>
        <p:spPr>
          <a:xfrm>
            <a:off x="1541225" y="838003"/>
            <a:ext cx="8670674" cy="338554"/>
          </a:xfrm>
          <a:prstGeom prst="rect">
            <a:avLst/>
          </a:prstGeom>
          <a:noFill/>
        </p:spPr>
        <p:txBody>
          <a:bodyPr wrap="square" rtlCol="0">
            <a:spAutoFit/>
          </a:bodyPr>
          <a:lstStyle/>
          <a:p>
            <a:pPr marL="285750" indent="-285750">
              <a:buFont typeface="Wingdings" panose="05000000000000000000" pitchFamily="2" charset="2"/>
              <a:buChar char="q"/>
            </a:pPr>
            <a:r>
              <a:rPr lang="fr-FR" sz="1600" dirty="0">
                <a:latin typeface="Times New Roman" panose="02020603050405020304" pitchFamily="18" charset="0"/>
                <a:cs typeface="Times New Roman" panose="02020603050405020304" pitchFamily="18" charset="0"/>
              </a:rPr>
              <a:t>Analyse de la stabilité de  l’effet Morton du BEM rotor long de 700mm</a:t>
            </a:r>
          </a:p>
        </p:txBody>
      </p:sp>
      <mc:AlternateContent xmlns:mc="http://schemas.openxmlformats.org/markup-compatibility/2006" xmlns:a14="http://schemas.microsoft.com/office/drawing/2010/main">
        <mc:Choice Requires="a14">
          <p:sp>
            <p:nvSpPr>
              <p:cNvPr id="16" name="ZoneTexte 15"/>
              <p:cNvSpPr txBox="1"/>
              <p:nvPr/>
            </p:nvSpPr>
            <p:spPr>
              <a:xfrm>
                <a:off x="1757787" y="1148645"/>
                <a:ext cx="4697655" cy="12003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Balourd total imposé au disque en porte à faux : </a:t>
                </a:r>
              </a:p>
              <a:p>
                <a:pPr>
                  <a:lnSpc>
                    <a:spcPct val="150000"/>
                  </a:lnSpc>
                </a:pPr>
                <a:r>
                  <a:rPr lang="fr-FR" sz="1600" dirty="0">
                    <a:latin typeface="Times New Roman" panose="02020603050405020304" pitchFamily="18" charset="0"/>
                    <a:cs typeface="Times New Roman" panose="02020603050405020304" pitchFamily="18" charset="0"/>
                  </a:rPr>
                  <a:t>220 g.mm  </a:t>
                </a:r>
                <a14:m>
                  <m:oMath xmlns:m="http://schemas.openxmlformats.org/officeDocument/2006/math">
                    <m:r>
                      <a:rPr lang="fr-FR" sz="1600">
                        <a:latin typeface="Cambria Math" panose="02040503050406030204" pitchFamily="18" charset="0"/>
                        <a:cs typeface="Times New Roman" panose="02020603050405020304" pitchFamily="18" charset="0"/>
                      </a:rPr>
                      <m:t>→</m:t>
                    </m:r>
                  </m:oMath>
                </a14:m>
                <a:r>
                  <a:rPr lang="fr-FR" sz="1600" dirty="0">
                    <a:latin typeface="Times New Roman" panose="02020603050405020304" pitchFamily="18" charset="0"/>
                    <a:cs typeface="Times New Roman" panose="02020603050405020304" pitchFamily="18" charset="0"/>
                  </a:rPr>
                  <a:t> déclenchement de EM instable</a:t>
                </a:r>
              </a:p>
              <a:p>
                <a:pPr>
                  <a:lnSpc>
                    <a:spcPct val="150000"/>
                  </a:lnSpc>
                </a:pPr>
                <a:r>
                  <a:rPr lang="fr-FR" sz="1600" dirty="0">
                    <a:latin typeface="Times New Roman" panose="02020603050405020304" pitchFamily="18" charset="0"/>
                    <a:cs typeface="Times New Roman" panose="02020603050405020304" pitchFamily="18" charset="0"/>
                  </a:rPr>
                  <a:t>200 g.mm  </a:t>
                </a:r>
                <a14:m>
                  <m:oMath xmlns:m="http://schemas.openxmlformats.org/officeDocument/2006/math">
                    <m:r>
                      <a:rPr lang="fr-FR" sz="1600">
                        <a:latin typeface="Cambria Math" panose="02040503050406030204" pitchFamily="18" charset="0"/>
                        <a:cs typeface="Times New Roman" panose="02020603050405020304" pitchFamily="18" charset="0"/>
                      </a:rPr>
                      <m:t>→</m:t>
                    </m:r>
                  </m:oMath>
                </a14:m>
                <a:r>
                  <a:rPr lang="fr-FR" sz="1600" dirty="0">
                    <a:latin typeface="Times New Roman" panose="02020603050405020304" pitchFamily="18" charset="0"/>
                    <a:cs typeface="Times New Roman" panose="02020603050405020304" pitchFamily="18" charset="0"/>
                  </a:rPr>
                  <a:t> EM stable </a:t>
                </a:r>
              </a:p>
            </p:txBody>
          </p:sp>
        </mc:Choice>
        <mc:Fallback xmlns="">
          <p:sp>
            <p:nvSpPr>
              <p:cNvPr id="16" name="ZoneTexte 15"/>
              <p:cNvSpPr txBox="1">
                <a:spLocks noRot="1" noChangeAspect="1" noMove="1" noResize="1" noEditPoints="1" noAdjustHandles="1" noChangeArrowheads="1" noChangeShapeType="1" noTextEdit="1"/>
              </p:cNvSpPr>
              <p:nvPr/>
            </p:nvSpPr>
            <p:spPr>
              <a:xfrm>
                <a:off x="1757787" y="1148645"/>
                <a:ext cx="4697655" cy="1200329"/>
              </a:xfrm>
              <a:prstGeom prst="rect">
                <a:avLst/>
              </a:prstGeom>
              <a:blipFill rotWithShape="0">
                <a:blip r:embed="rId3"/>
                <a:stretch>
                  <a:fillRect l="-649" b="-203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17" name="Tableau 16"/>
              <p:cNvGraphicFramePr>
                <a:graphicFrameLocks noGrp="1"/>
              </p:cNvGraphicFramePr>
              <p:nvPr>
                <p:extLst/>
              </p:nvPr>
            </p:nvGraphicFramePr>
            <p:xfrm>
              <a:off x="2120105" y="3033814"/>
              <a:ext cx="7512913" cy="2304852"/>
            </p:xfrm>
            <a:graphic>
              <a:graphicData uri="http://schemas.openxmlformats.org/drawingml/2006/table">
                <a:tbl>
                  <a:tblPr bandRow="1">
                    <a:tableStyleId>{5C22544A-7EE6-4342-B048-85BDC9FD1C3A}</a:tableStyleId>
                  </a:tblPr>
                  <a:tblGrid>
                    <a:gridCol w="1897877"/>
                    <a:gridCol w="708397"/>
                    <a:gridCol w="926276"/>
                    <a:gridCol w="1009402"/>
                    <a:gridCol w="564517"/>
                    <a:gridCol w="802148"/>
                    <a:gridCol w="802148"/>
                    <a:gridCol w="802148"/>
                  </a:tblGrid>
                  <a:tr h="729332">
                    <a:tc>
                      <a:txBody>
                        <a:bodyPr/>
                        <a:lstStyle/>
                        <a:p>
                          <a:pPr algn="ctr" hangingPunct="0">
                            <a:lnSpc>
                              <a:spcPct val="150000"/>
                            </a:lnSpc>
                            <a:spcBef>
                              <a:spcPts val="600"/>
                            </a:spcBef>
                            <a:spcAft>
                              <a:spcPts val="0"/>
                            </a:spcAft>
                          </a:pPr>
                          <a:r>
                            <a:rPr lang="fr-FR" sz="1600" kern="1200" dirty="0" smtClean="0">
                              <a:solidFill>
                                <a:schemeClr val="tx1"/>
                              </a:solidFill>
                              <a:latin typeface="Times New Roman" panose="02020603050405020304" pitchFamily="18" charset="0"/>
                              <a:ea typeface="+mn-ea"/>
                              <a:cs typeface="Times New Roman" panose="02020603050405020304" pitchFamily="18" charset="0"/>
                            </a:rPr>
                            <a:t>Balourd  mécanique imposé [g.mm] </a:t>
                          </a:r>
                          <a14:m>
                            <m:oMath xmlns:m="http://schemas.openxmlformats.org/officeDocument/2006/math">
                              <m:sSub>
                                <m:sSubPr>
                                  <m:ctrlPr>
                                    <a:rPr lang="fr-FR" sz="160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600" kern="1200" smtClean="0">
                                      <a:solidFill>
                                        <a:schemeClr val="tx1"/>
                                      </a:solidFill>
                                      <a:latin typeface="Cambria Math" panose="02040503050406030204" pitchFamily="18" charset="0"/>
                                      <a:ea typeface="+mn-ea"/>
                                      <a:cs typeface="Times New Roman" panose="02020603050405020304" pitchFamily="18" charset="0"/>
                                    </a:rPr>
                                    <m:t>𝑼</m:t>
                                  </m:r>
                                </m:e>
                                <m:sub>
                                  <m:r>
                                    <a:rPr lang="fr-FR" sz="1600" kern="1200" smtClean="0">
                                      <a:solidFill>
                                        <a:schemeClr val="tx1"/>
                                      </a:solidFill>
                                      <a:latin typeface="Cambria Math" panose="02040503050406030204" pitchFamily="18" charset="0"/>
                                      <a:ea typeface="+mn-ea"/>
                                      <a:cs typeface="Times New Roman" panose="02020603050405020304" pitchFamily="18" charset="0"/>
                                    </a:rPr>
                                    <m:t>𝟎</m:t>
                                  </m:r>
                                </m:sub>
                              </m:sSub>
                            </m:oMath>
                          </a14:m>
                          <a:endParaRPr lang="fr-FR" sz="1600" kern="1200" dirty="0">
                            <a:solidFill>
                              <a:schemeClr val="tx1"/>
                            </a:solidFill>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100</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120</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600" dirty="0" smtClean="0">
                              <a:effectLst/>
                            </a:rPr>
                            <a:t>140</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600" dirty="0" smtClean="0">
                              <a:effectLst/>
                            </a:rPr>
                            <a:t>160</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180</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200</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220</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29332">
                    <a:tc>
                      <a:txBody>
                        <a:bodyPr/>
                        <a:lstStyle/>
                        <a:p>
                          <a:pPr algn="ctr" hangingPunct="0">
                            <a:lnSpc>
                              <a:spcPct val="150000"/>
                            </a:lnSpc>
                            <a:spcBef>
                              <a:spcPts val="600"/>
                            </a:spcBef>
                            <a:spcAft>
                              <a:spcPts val="0"/>
                            </a:spcAft>
                          </a:pPr>
                          <a:r>
                            <a:rPr lang="fr-FR" sz="1600" kern="1200" dirty="0" smtClean="0">
                              <a:solidFill>
                                <a:schemeClr val="tx1"/>
                              </a:solidFill>
                              <a:latin typeface="Times New Roman" panose="02020603050405020304" pitchFamily="18" charset="0"/>
                              <a:ea typeface="+mn-ea"/>
                              <a:cs typeface="Times New Roman" panose="02020603050405020304" pitchFamily="18" charset="0"/>
                            </a:rPr>
                            <a:t>Balourd thermique estimé [g.mm] </a:t>
                          </a:r>
                          <a14:m>
                            <m:oMath xmlns:m="http://schemas.openxmlformats.org/officeDocument/2006/math">
                              <m:sSub>
                                <m:sSubPr>
                                  <m:ctrlPr>
                                    <a:rPr lang="fr-FR" sz="160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600" kern="1200" smtClean="0">
                                      <a:solidFill>
                                        <a:schemeClr val="tx1"/>
                                      </a:solidFill>
                                      <a:latin typeface="Cambria Math" panose="02040503050406030204" pitchFamily="18" charset="0"/>
                                      <a:ea typeface="+mn-ea"/>
                                      <a:cs typeface="Times New Roman" panose="02020603050405020304" pitchFamily="18" charset="0"/>
                                    </a:rPr>
                                    <m:t>𝑼</m:t>
                                  </m:r>
                                </m:e>
                                <m:sub>
                                  <m:r>
                                    <a:rPr lang="fr-FR" sz="1600" kern="1200" smtClean="0">
                                      <a:solidFill>
                                        <a:schemeClr val="tx1"/>
                                      </a:solidFill>
                                      <a:latin typeface="Cambria Math" panose="02040503050406030204" pitchFamily="18" charset="0"/>
                                      <a:ea typeface="+mn-ea"/>
                                      <a:cs typeface="Times New Roman" panose="02020603050405020304" pitchFamily="18" charset="0"/>
                                    </a:rPr>
                                    <m:t>𝒕𝒉</m:t>
                                  </m:r>
                                </m:sub>
                              </m:sSub>
                            </m:oMath>
                          </a14:m>
                          <a:endParaRPr lang="fr-FR" sz="1600" kern="1200" dirty="0">
                            <a:solidFill>
                              <a:schemeClr val="tx1"/>
                            </a:solidFill>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68</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85</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600" dirty="0" smtClean="0">
                              <a:effectLst/>
                            </a:rPr>
                            <a:t>104</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600" dirty="0" smtClean="0">
                              <a:effectLst/>
                            </a:rPr>
                            <a:t>127</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146</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187</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231</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41812">
                    <a:tc>
                      <a:txBody>
                        <a:bodyPr/>
                        <a:lstStyle/>
                        <a:p>
                          <a:pPr algn="ctr" hangingPunct="0">
                            <a:lnSpc>
                              <a:spcPct val="100000"/>
                            </a:lnSpc>
                            <a:spcBef>
                              <a:spcPts val="600"/>
                            </a:spcBef>
                            <a:spcAft>
                              <a:spcPts val="0"/>
                            </a:spcAft>
                          </a:pPr>
                          <a:r>
                            <a:rPr lang="fr-FR" sz="1600" kern="1200" dirty="0" smtClean="0">
                              <a:solidFill>
                                <a:schemeClr val="tx1"/>
                              </a:solidFill>
                              <a:latin typeface="Times New Roman" panose="02020603050405020304" pitchFamily="18" charset="0"/>
                              <a:ea typeface="+mn-ea"/>
                              <a:cs typeface="Times New Roman" panose="02020603050405020304" pitchFamily="18" charset="0"/>
                            </a:rPr>
                            <a:t>Somme vectoriel donne balourd </a:t>
                          </a:r>
                          <a:r>
                            <a:rPr lang="fr-FR" sz="1600" kern="1200" dirty="0">
                              <a:solidFill>
                                <a:schemeClr val="tx1"/>
                              </a:solidFill>
                              <a:latin typeface="Times New Roman" panose="02020603050405020304" pitchFamily="18" charset="0"/>
                              <a:ea typeface="+mn-ea"/>
                              <a:cs typeface="Times New Roman" panose="02020603050405020304" pitchFamily="18" charset="0"/>
                            </a:rPr>
                            <a:t>total [g.mm]</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165</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201</a:t>
                          </a:r>
                          <a14:m>
                            <m:oMath xmlns:m="http://schemas.openxmlformats.org/officeDocument/2006/math">
                              <m:r>
                                <a:rPr lang="fr-FR" sz="1600" b="0" i="1" smtClean="0">
                                  <a:effectLst/>
                                  <a:latin typeface="Cambria Math" panose="02040503050406030204" pitchFamily="18" charset="0"/>
                                </a:rPr>
                                <m:t>&lt;</m:t>
                              </m:r>
                            </m:oMath>
                          </a14:m>
                          <a:r>
                            <a:rPr lang="fr-FR" sz="1600" dirty="0" smtClean="0">
                              <a:effectLst/>
                              <a:latin typeface="Calibri" panose="020F0502020204030204" pitchFamily="34" charset="0"/>
                              <a:ea typeface="Times New Roman" panose="02020603050405020304" pitchFamily="18" charset="0"/>
                              <a:cs typeface="Times New Roman" panose="02020603050405020304" pitchFamily="18" charset="0"/>
                            </a:rPr>
                            <a:t>220</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600" dirty="0" smtClean="0">
                              <a:effectLst/>
                            </a:rPr>
                            <a:t>241</a:t>
                          </a:r>
                          <a14:m>
                            <m:oMath xmlns:m="http://schemas.openxmlformats.org/officeDocument/2006/math">
                              <m:r>
                                <a:rPr lang="fr-FR" sz="1600" b="0" i="1" smtClean="0">
                                  <a:effectLst/>
                                  <a:latin typeface="Cambria Math" panose="02040503050406030204" pitchFamily="18" charset="0"/>
                                </a:rPr>
                                <m:t>&gt;</m:t>
                              </m:r>
                            </m:oMath>
                          </a14:m>
                          <a:r>
                            <a:rPr lang="fr-FR" sz="1600" dirty="0" smtClean="0">
                              <a:effectLst/>
                              <a:latin typeface="Calibri" panose="020F0502020204030204" pitchFamily="34" charset="0"/>
                              <a:ea typeface="Times New Roman" panose="02020603050405020304" pitchFamily="18" charset="0"/>
                              <a:cs typeface="Times New Roman" panose="02020603050405020304" pitchFamily="18" charset="0"/>
                            </a:rPr>
                            <a:t>220</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600" dirty="0" smtClean="0">
                              <a:effectLst/>
                            </a:rPr>
                            <a:t>284</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323</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384</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448</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17" name="Tableau 16"/>
              <p:cNvGraphicFramePr>
                <a:graphicFrameLocks noGrp="1"/>
              </p:cNvGraphicFramePr>
              <p:nvPr>
                <p:extLst>
                  <p:ext uri="{D42A27DB-BD31-4B8C-83A1-F6EECF244321}">
                    <p14:modId xmlns:p14="http://schemas.microsoft.com/office/powerpoint/2010/main" val="2801353709"/>
                  </p:ext>
                </p:extLst>
              </p:nvPr>
            </p:nvGraphicFramePr>
            <p:xfrm>
              <a:off x="2120105" y="3033814"/>
              <a:ext cx="7512913" cy="2304852"/>
            </p:xfrm>
            <a:graphic>
              <a:graphicData uri="http://schemas.openxmlformats.org/drawingml/2006/table">
                <a:tbl>
                  <a:tblPr bandRow="1">
                    <a:tableStyleId>{5C22544A-7EE6-4342-B048-85BDC9FD1C3A}</a:tableStyleId>
                  </a:tblPr>
                  <a:tblGrid>
                    <a:gridCol w="1897877"/>
                    <a:gridCol w="708397"/>
                    <a:gridCol w="926276"/>
                    <a:gridCol w="1009402"/>
                    <a:gridCol w="564517"/>
                    <a:gridCol w="802148"/>
                    <a:gridCol w="802148"/>
                    <a:gridCol w="802148"/>
                  </a:tblGrid>
                  <a:tr h="731520">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321" t="-833" r="-296154" b="-225000"/>
                          </a:stretch>
                        </a:blipFill>
                      </a:tcPr>
                    </a:tc>
                    <a:tc>
                      <a:txBody>
                        <a:bodyPr/>
                        <a:lstStyle/>
                        <a:p>
                          <a:pPr algn="ctr" hangingPunct="0">
                            <a:lnSpc>
                              <a:spcPct val="100000"/>
                            </a:lnSpc>
                            <a:spcBef>
                              <a:spcPts val="600"/>
                            </a:spcBef>
                            <a:spcAft>
                              <a:spcPts val="0"/>
                            </a:spcAft>
                          </a:pPr>
                          <a:r>
                            <a:rPr lang="fr-FR" sz="1600" dirty="0" smtClean="0">
                              <a:effectLst/>
                            </a:rPr>
                            <a:t>100</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120</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600" dirty="0" smtClean="0">
                              <a:effectLst/>
                            </a:rPr>
                            <a:t>140</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600" dirty="0" smtClean="0">
                              <a:effectLst/>
                            </a:rPr>
                            <a:t>160</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180</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200</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220</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31520">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321" t="-100000" r="-296154" b="-123140"/>
                          </a:stretch>
                        </a:blipFill>
                      </a:tcPr>
                    </a:tc>
                    <a:tc>
                      <a:txBody>
                        <a:bodyPr/>
                        <a:lstStyle/>
                        <a:p>
                          <a:pPr algn="ctr" hangingPunct="0">
                            <a:lnSpc>
                              <a:spcPct val="100000"/>
                            </a:lnSpc>
                            <a:spcBef>
                              <a:spcPts val="600"/>
                            </a:spcBef>
                            <a:spcAft>
                              <a:spcPts val="0"/>
                            </a:spcAft>
                          </a:pPr>
                          <a:r>
                            <a:rPr lang="fr-FR" sz="1600" dirty="0" smtClean="0">
                              <a:effectLst/>
                            </a:rPr>
                            <a:t>68</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85</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600" dirty="0" smtClean="0">
                              <a:effectLst/>
                            </a:rPr>
                            <a:t>104</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600" dirty="0" smtClean="0">
                              <a:effectLst/>
                            </a:rPr>
                            <a:t>127</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146</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187</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231</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41812">
                    <a:tc>
                      <a:txBody>
                        <a:bodyPr/>
                        <a:lstStyle/>
                        <a:p>
                          <a:pPr algn="ctr" hangingPunct="0">
                            <a:lnSpc>
                              <a:spcPct val="100000"/>
                            </a:lnSpc>
                            <a:spcBef>
                              <a:spcPts val="600"/>
                            </a:spcBef>
                            <a:spcAft>
                              <a:spcPts val="0"/>
                            </a:spcAft>
                          </a:pPr>
                          <a:r>
                            <a:rPr lang="fr-FR" sz="1600" kern="1200" dirty="0" smtClean="0">
                              <a:solidFill>
                                <a:schemeClr val="tx1"/>
                              </a:solidFill>
                              <a:latin typeface="Times New Roman" panose="02020603050405020304" pitchFamily="18" charset="0"/>
                              <a:ea typeface="+mn-ea"/>
                              <a:cs typeface="Times New Roman" panose="02020603050405020304" pitchFamily="18" charset="0"/>
                            </a:rPr>
                            <a:t>Somme vectoriel donne balourd </a:t>
                          </a:r>
                          <a:r>
                            <a:rPr lang="fr-FR" sz="1600" kern="1200" dirty="0">
                              <a:solidFill>
                                <a:schemeClr val="tx1"/>
                              </a:solidFill>
                              <a:latin typeface="Times New Roman" panose="02020603050405020304" pitchFamily="18" charset="0"/>
                              <a:ea typeface="+mn-ea"/>
                              <a:cs typeface="Times New Roman" panose="02020603050405020304" pitchFamily="18" charset="0"/>
                            </a:rPr>
                            <a:t>total [g.mm]</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165</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282237" t="-175362" r="-431579" b="-7971"/>
                          </a:stretch>
                        </a:blipFill>
                      </a:tcPr>
                    </a:tc>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350000" t="-175362" r="-295181" b="-7971"/>
                          </a:stretch>
                        </a:blipFill>
                      </a:tcPr>
                    </a:tc>
                    <a:tc>
                      <a:txBody>
                        <a:bodyPr/>
                        <a:lstStyle/>
                        <a:p>
                          <a:pPr algn="ctr" hangingPunct="0">
                            <a:lnSpc>
                              <a:spcPct val="100000"/>
                            </a:lnSpc>
                            <a:spcBef>
                              <a:spcPts val="600"/>
                            </a:spcBef>
                            <a:spcAft>
                              <a:spcPts val="0"/>
                            </a:spcAft>
                          </a:pPr>
                          <a:r>
                            <a:rPr lang="fr-FR" sz="1600" dirty="0" smtClean="0">
                              <a:effectLst/>
                            </a:rPr>
                            <a:t>284</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323</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384</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600" dirty="0" smtClean="0">
                              <a:effectLst/>
                            </a:rPr>
                            <a:t>448</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sp>
        <p:nvSpPr>
          <p:cNvPr id="18" name="ZoneTexte 17"/>
          <p:cNvSpPr txBox="1"/>
          <p:nvPr/>
        </p:nvSpPr>
        <p:spPr>
          <a:xfrm>
            <a:off x="1753783" y="5510871"/>
            <a:ext cx="6354112" cy="83099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Balourd mécanique choisi pour réaliser la simulation de l’effet Morton:</a:t>
            </a:r>
          </a:p>
          <a:p>
            <a:pPr algn="ctr">
              <a:lnSpc>
                <a:spcPct val="150000"/>
              </a:lnSpc>
            </a:pPr>
            <a:r>
              <a:rPr lang="fr-FR" sz="1600" dirty="0">
                <a:latin typeface="Times New Roman" panose="02020603050405020304" pitchFamily="18" charset="0"/>
                <a:cs typeface="Times New Roman" panose="02020603050405020304" pitchFamily="18" charset="0"/>
              </a:rPr>
              <a:t>120 et 140 g.mm</a:t>
            </a:r>
          </a:p>
        </p:txBody>
      </p:sp>
      <mc:AlternateContent xmlns:mc="http://schemas.openxmlformats.org/markup-compatibility/2006" xmlns:a14="http://schemas.microsoft.com/office/drawing/2010/main">
        <mc:Choice Requires="a14">
          <p:sp>
            <p:nvSpPr>
              <p:cNvPr id="21" name="Rectangle 20"/>
              <p:cNvSpPr/>
              <p:nvPr/>
            </p:nvSpPr>
            <p:spPr>
              <a:xfrm>
                <a:off x="1753783" y="2420295"/>
                <a:ext cx="4929042" cy="417422"/>
              </a:xfrm>
              <a:prstGeom prst="rect">
                <a:avLst/>
              </a:prstGeom>
            </p:spPr>
            <p:txBody>
              <a:bodyPr wrap="none">
                <a:spAutoFit/>
              </a:bodyPr>
              <a:lstStyle/>
              <a:p>
                <a:pPr marL="285750" indent="-285750">
                  <a:lnSpc>
                    <a:spcPct val="150000"/>
                  </a:lnSpc>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Estimation du balourd totale avec </a:t>
                </a:r>
                <a14:m>
                  <m:oMath xmlns:m="http://schemas.openxmlformats.org/officeDocument/2006/math">
                    <m:r>
                      <a:rPr lang="fr-FR" sz="1600" dirty="0">
                        <a:latin typeface="Cambria Math" panose="02040503050406030204" pitchFamily="18" charset="0"/>
                        <a:cs typeface="Times New Roman" panose="02020603050405020304" pitchFamily="18" charset="0"/>
                      </a:rPr>
                      <m:t>𝑻</m:t>
                    </m:r>
                  </m:oMath>
                </a14:m>
                <a:r>
                  <a:rPr lang="fr-FR" sz="1600" dirty="0">
                    <a:latin typeface="Times New Roman" panose="02020603050405020304" pitchFamily="18" charset="0"/>
                    <a:cs typeface="Times New Roman" panose="02020603050405020304" pitchFamily="18" charset="0"/>
                  </a:rPr>
                  <a:t> et le coefficient </a:t>
                </a:r>
                <a14:m>
                  <m:oMath xmlns:m="http://schemas.openxmlformats.org/officeDocument/2006/math">
                    <m:r>
                      <a:rPr lang="fr-FR" sz="1600">
                        <a:latin typeface="Cambria Math" panose="02040503050406030204" pitchFamily="18" charset="0"/>
                        <a:cs typeface="Times New Roman" panose="02020603050405020304" pitchFamily="18" charset="0"/>
                      </a:rPr>
                      <m:t>𝑪</m:t>
                    </m:r>
                  </m:oMath>
                </a14:m>
                <a:endParaRPr lang="fr-FR" sz="1600" dirty="0">
                  <a:latin typeface="Times New Roman" panose="02020603050405020304" pitchFamily="18" charset="0"/>
                  <a:cs typeface="Times New Roman" panose="02020603050405020304" pitchFamily="18"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1753783" y="2420295"/>
                <a:ext cx="4929042" cy="417422"/>
              </a:xfrm>
              <a:prstGeom prst="rect">
                <a:avLst/>
              </a:prstGeom>
              <a:blipFill rotWithShape="0">
                <a:blip r:embed="rId5"/>
                <a:stretch>
                  <a:fillRect l="-495" b="-17391"/>
                </a:stretch>
              </a:blipFill>
            </p:spPr>
            <p:txBody>
              <a:bodyPr/>
              <a:lstStyle/>
              <a:p>
                <a:r>
                  <a:rPr lang="fr-FR">
                    <a:noFill/>
                  </a:rPr>
                  <a:t> </a:t>
                </a:r>
              </a:p>
            </p:txBody>
          </p:sp>
        </mc:Fallback>
      </mc:AlternateContent>
      <p:cxnSp>
        <p:nvCxnSpPr>
          <p:cNvPr id="24" name="Connecteur droit avec flèche 23"/>
          <p:cNvCxnSpPr>
            <a:endCxn id="17" idx="3"/>
          </p:cNvCxnSpPr>
          <p:nvPr/>
        </p:nvCxnSpPr>
        <p:spPr>
          <a:xfrm flipH="1">
            <a:off x="9633018" y="3899069"/>
            <a:ext cx="958782" cy="2871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Rectangle 38"/>
              <p:cNvSpPr/>
              <p:nvPr/>
            </p:nvSpPr>
            <p:spPr>
              <a:xfrm>
                <a:off x="10591800" y="3529737"/>
                <a:ext cx="1181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solidFill>
                                <a:schemeClr val="tx1"/>
                              </a:solidFill>
                              <a:latin typeface="Cambria Math" panose="02040503050406030204" pitchFamily="18" charset="0"/>
                            </a:rPr>
                          </m:ctrlPr>
                        </m:sSubPr>
                        <m:e>
                          <m:r>
                            <a:rPr lang="fr-FR" b="1" i="1" dirty="0" smtClean="0">
                              <a:solidFill>
                                <a:schemeClr val="tx1"/>
                              </a:solidFill>
                              <a:latin typeface="Cambria Math" panose="02040503050406030204" pitchFamily="18" charset="0"/>
                            </a:rPr>
                            <m:t>𝑼</m:t>
                          </m:r>
                        </m:e>
                        <m:sub>
                          <m:r>
                            <a:rPr lang="fr-FR" b="1" i="1" dirty="0" smtClean="0">
                              <a:solidFill>
                                <a:schemeClr val="tx1"/>
                              </a:solidFill>
                              <a:latin typeface="Cambria Math" panose="02040503050406030204" pitchFamily="18" charset="0"/>
                            </a:rPr>
                            <m:t>𝒕𝒉</m:t>
                          </m:r>
                        </m:sub>
                      </m:sSub>
                      <m:r>
                        <a:rPr lang="fr-FR" b="0" i="1" dirty="0" smtClean="0">
                          <a:solidFill>
                            <a:schemeClr val="tx1"/>
                          </a:solidFill>
                          <a:latin typeface="Cambria Math" panose="02040503050406030204" pitchFamily="18" charset="0"/>
                        </a:rPr>
                        <m:t>=</m:t>
                      </m:r>
                      <m:r>
                        <a:rPr lang="fr-FR" i="1" dirty="0">
                          <a:solidFill>
                            <a:srgbClr val="FF0000"/>
                          </a:solidFill>
                          <a:latin typeface="Cambria Math" panose="02040503050406030204" pitchFamily="18" charset="0"/>
                        </a:rPr>
                        <m:t>𝑪</m:t>
                      </m:r>
                      <m:r>
                        <a:rPr lang="fr-FR" i="1" dirty="0">
                          <a:latin typeface="Cambria Math" panose="02040503050406030204" pitchFamily="18" charset="0"/>
                        </a:rPr>
                        <m:t>𝑻</m:t>
                      </m:r>
                    </m:oMath>
                  </m:oMathPara>
                </a14:m>
                <a:endParaRPr lang="fr-FR" dirty="0"/>
              </a:p>
            </p:txBody>
          </p:sp>
        </mc:Choice>
        <mc:Fallback xmlns="">
          <p:sp>
            <p:nvSpPr>
              <p:cNvPr id="39" name="Rectangle 38"/>
              <p:cNvSpPr>
                <a:spLocks noRot="1" noChangeAspect="1" noMove="1" noResize="1" noEditPoints="1" noAdjustHandles="1" noChangeArrowheads="1" noChangeShapeType="1" noTextEdit="1"/>
              </p:cNvSpPr>
              <p:nvPr/>
            </p:nvSpPr>
            <p:spPr>
              <a:xfrm>
                <a:off x="10591800" y="3529737"/>
                <a:ext cx="1181670" cy="369332"/>
              </a:xfrm>
              <a:prstGeom prst="rect">
                <a:avLst/>
              </a:prstGeom>
              <a:blipFill rotWithShape="0">
                <a:blip r:embed="rId6"/>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16571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6">
            <a:extLst>
              <a:ext uri="{FF2B5EF4-FFF2-40B4-BE49-F238E27FC236}">
                <a16:creationId xmlns:a16="http://schemas.microsoft.com/office/drawing/2014/main" xmlns="" id="{761BC6FE-745A-4EC4-8CB2-A57E813F49BD}"/>
              </a:ext>
            </a:extLst>
          </p:cNvPr>
          <p:cNvSpPr/>
          <p:nvPr/>
        </p:nvSpPr>
        <p:spPr>
          <a:xfrm>
            <a:off x="7034" y="3248620"/>
            <a:ext cx="1406769" cy="6504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Analyse de  stabilité </a:t>
            </a:r>
            <a:r>
              <a:rPr lang="fr-FR" altLang="zh-CN" sz="1600" b="1" dirty="0" smtClean="0">
                <a:solidFill>
                  <a:schemeClr val="bg1">
                    <a:lumMod val="65000"/>
                  </a:schemeClr>
                </a:solidFill>
                <a:latin typeface="Times New Roman" panose="02020603050405020304" pitchFamily="18" charset="0"/>
                <a:cs typeface="Times New Roman" panose="02020603050405020304" pitchFamily="18" charset="0"/>
                <a:sym typeface="+mn-lt"/>
              </a:rPr>
              <a:t>EM</a:t>
            </a:r>
            <a:endParaRPr lang="fr-FR" altLang="zh-CN" sz="1600" b="1"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7" name="文本框 19">
            <a:extLst>
              <a:ext uri="{FF2B5EF4-FFF2-40B4-BE49-F238E27FC236}">
                <a16:creationId xmlns:a16="http://schemas.microsoft.com/office/drawing/2014/main" xmlns="" id="{48914069-6DC7-4F12-A089-BDAC130B89A1}"/>
              </a:ext>
            </a:extLst>
          </p:cNvPr>
          <p:cNvSpPr txBox="1"/>
          <p:nvPr/>
        </p:nvSpPr>
        <p:spPr>
          <a:xfrm>
            <a:off x="77734" y="476638"/>
            <a:ext cx="1265367" cy="338554"/>
          </a:xfrm>
          <a:prstGeom prst="rect">
            <a:avLst/>
          </a:prstGeom>
          <a:noFill/>
        </p:spPr>
        <p:txBody>
          <a:bodyPr wrap="square" rtlCol="0">
            <a:spAutoFit/>
          </a:bodyPr>
          <a:lstStyle/>
          <a:p>
            <a:pPr algn="ctr"/>
            <a:r>
              <a:rPr lang="en-US" altLang="zh-CN" sz="1600" dirty="0" smtClean="0">
                <a:latin typeface="Times New Roman" panose="02020603050405020304" pitchFamily="18" charset="0"/>
                <a:cs typeface="Times New Roman" panose="02020603050405020304" pitchFamily="18" charset="0"/>
                <a:sym typeface="+mn-lt"/>
              </a:rPr>
              <a:t>PLAN</a:t>
            </a:r>
            <a:endParaRPr lang="zh-CN" altLang="en-US" sz="1600" dirty="0">
              <a:latin typeface="Times New Roman" panose="02020603050405020304" pitchFamily="18" charset="0"/>
              <a:cs typeface="Times New Roman" panose="02020603050405020304" pitchFamily="18" charset="0"/>
              <a:sym typeface="+mn-lt"/>
            </a:endParaRPr>
          </a:p>
        </p:txBody>
      </p:sp>
      <p:sp>
        <p:nvSpPr>
          <p:cNvPr id="9" name="矩形 14">
            <a:extLst>
              <a:ext uri="{FF2B5EF4-FFF2-40B4-BE49-F238E27FC236}">
                <a16:creationId xmlns:a16="http://schemas.microsoft.com/office/drawing/2014/main" xmlns="" id="{B86C440B-9681-404C-B39E-BD82912A3D72}"/>
              </a:ext>
            </a:extLst>
          </p:cNvPr>
          <p:cNvSpPr/>
          <p:nvPr/>
        </p:nvSpPr>
        <p:spPr>
          <a:xfrm>
            <a:off x="7034" y="1947722"/>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a:solidFill>
                  <a:srgbClr val="BFBFBF"/>
                </a:solidFill>
                <a:latin typeface="Times New Roman" panose="02020603050405020304" pitchFamily="18" charset="0"/>
                <a:cs typeface="Times New Roman" panose="02020603050405020304" pitchFamily="18" charset="0"/>
                <a:sym typeface="+mn-lt"/>
              </a:rPr>
              <a:t>Introduction</a:t>
            </a:r>
            <a:endParaRPr lang="zh-CN" altLang="en-US"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10" name="矩形 15">
            <a:extLst>
              <a:ext uri="{FF2B5EF4-FFF2-40B4-BE49-F238E27FC236}">
                <a16:creationId xmlns:a16="http://schemas.microsoft.com/office/drawing/2014/main" xmlns="" id="{7940FCFB-87E6-4174-841C-CE767F94A079}"/>
              </a:ext>
            </a:extLst>
          </p:cNvPr>
          <p:cNvSpPr/>
          <p:nvPr/>
        </p:nvSpPr>
        <p:spPr>
          <a:xfrm>
            <a:off x="7034" y="2598171"/>
            <a:ext cx="1406769" cy="650449"/>
          </a:xfrm>
          <a:prstGeom prst="rect">
            <a:avLst/>
          </a:prstGeom>
          <a:noFill/>
          <a:ln w="190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smtClean="0">
                <a:solidFill>
                  <a:srgbClr val="BFBFBF"/>
                </a:solidFill>
                <a:latin typeface="Times New Roman" panose="02020603050405020304" pitchFamily="18" charset="0"/>
                <a:cs typeface="Times New Roman" panose="02020603050405020304" pitchFamily="18" charset="0"/>
                <a:sym typeface="+mn-lt"/>
              </a:rPr>
              <a:t>Modélisation</a:t>
            </a:r>
            <a:r>
              <a:rPr lang="en-US" altLang="zh-CN" sz="1600" b="1" dirty="0" smtClean="0">
                <a:solidFill>
                  <a:srgbClr val="BFBFBF"/>
                </a:solidFill>
                <a:latin typeface="Times New Roman" panose="02020603050405020304" pitchFamily="18" charset="0"/>
                <a:cs typeface="Times New Roman" panose="02020603050405020304" pitchFamily="18" charset="0"/>
                <a:sym typeface="+mn-lt"/>
              </a:rPr>
              <a:t> </a:t>
            </a:r>
            <a:r>
              <a:rPr lang="en-US" altLang="zh-CN" sz="1600" b="1" dirty="0">
                <a:solidFill>
                  <a:srgbClr val="BFBFBF"/>
                </a:solidFill>
                <a:latin typeface="Times New Roman" panose="02020603050405020304" pitchFamily="18" charset="0"/>
                <a:cs typeface="Times New Roman" panose="02020603050405020304" pitchFamily="18" charset="0"/>
                <a:sym typeface="+mn-lt"/>
              </a:rPr>
              <a:t>&amp; Validation </a:t>
            </a:r>
            <a:endParaRPr lang="zh-CN" altLang="en-US" sz="1600" b="1" dirty="0">
              <a:solidFill>
                <a:srgbClr val="BFBFBF"/>
              </a:solidFill>
              <a:latin typeface="Times New Roman" panose="02020603050405020304" pitchFamily="18" charset="0"/>
              <a:cs typeface="Times New Roman" panose="02020603050405020304" pitchFamily="18" charset="0"/>
              <a:sym typeface="+mn-lt"/>
            </a:endParaRPr>
          </a:p>
        </p:txBody>
      </p:sp>
      <p:sp>
        <p:nvSpPr>
          <p:cNvPr id="13" name="矩形 18">
            <a:extLst>
              <a:ext uri="{FF2B5EF4-FFF2-40B4-BE49-F238E27FC236}">
                <a16:creationId xmlns:a16="http://schemas.microsoft.com/office/drawing/2014/main" xmlns="" id="{90F9E547-AE95-4696-B74B-59A26C4FFB0D}"/>
              </a:ext>
            </a:extLst>
          </p:cNvPr>
          <p:cNvSpPr/>
          <p:nvPr/>
        </p:nvSpPr>
        <p:spPr>
          <a:xfrm>
            <a:off x="7034" y="4549518"/>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rPr>
              <a:t>Conclusions &amp; </a:t>
            </a:r>
            <a:r>
              <a:rPr lang="en-US"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Perspectives</a:t>
            </a:r>
            <a:endPar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6" name="矩形 12">
            <a:extLst>
              <a:ext uri="{FF2B5EF4-FFF2-40B4-BE49-F238E27FC236}">
                <a16:creationId xmlns:a16="http://schemas.microsoft.com/office/drawing/2014/main" xmlns="" id="{896C436B-6F27-4E00-A173-736945DE81DA}"/>
              </a:ext>
            </a:extLst>
          </p:cNvPr>
          <p:cNvSpPr/>
          <p:nvPr/>
        </p:nvSpPr>
        <p:spPr>
          <a:xfrm>
            <a:off x="7034" y="0"/>
            <a:ext cx="1406769" cy="66294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D4D97516-1223-410C-B738-7A34155C9BBA}"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7" name="ZoneTexte 16"/>
          <p:cNvSpPr txBox="1"/>
          <p:nvPr/>
        </p:nvSpPr>
        <p:spPr>
          <a:xfrm>
            <a:off x="1471809" y="874182"/>
            <a:ext cx="8670674" cy="338554"/>
          </a:xfrm>
          <a:prstGeom prst="rect">
            <a:avLst/>
          </a:prstGeom>
          <a:noFill/>
        </p:spPr>
        <p:txBody>
          <a:bodyPr wrap="square" rtlCol="0">
            <a:spAutoFit/>
          </a:bodyPr>
          <a:lstStyle/>
          <a:p>
            <a:pPr marL="285750" indent="-285750">
              <a:buFont typeface="Wingdings" panose="05000000000000000000" pitchFamily="2" charset="2"/>
              <a:buChar char="q"/>
            </a:pPr>
            <a:r>
              <a:rPr lang="fr-FR" sz="1600" dirty="0" smtClean="0">
                <a:latin typeface="Times New Roman" panose="02020603050405020304" pitchFamily="18" charset="0"/>
                <a:cs typeface="Times New Roman" panose="02020603050405020304" pitchFamily="18" charset="0"/>
              </a:rPr>
              <a:t>Simulation numérique du rotor long de 700mm</a:t>
            </a:r>
            <a:endParaRPr lang="fr-FR" sz="1600" dirty="0">
              <a:latin typeface="Times New Roman" panose="02020603050405020304" pitchFamily="18" charset="0"/>
              <a:cs typeface="Times New Roman" panose="02020603050405020304" pitchFamily="18" charset="0"/>
            </a:endParaRPr>
          </a:p>
        </p:txBody>
      </p:sp>
      <p:sp>
        <p:nvSpPr>
          <p:cNvPr id="21" name="ZoneTexte 20"/>
          <p:cNvSpPr txBox="1"/>
          <p:nvPr/>
        </p:nvSpPr>
        <p:spPr>
          <a:xfrm>
            <a:off x="1420837" y="1800643"/>
            <a:ext cx="5503860" cy="2308324"/>
          </a:xfrm>
          <a:prstGeom prst="rect">
            <a:avLst/>
          </a:prstGeom>
          <a:noFill/>
        </p:spPr>
        <p:txBody>
          <a:bodyPr wrap="square" rtlCol="0">
            <a:spAutoFit/>
          </a:bodyPr>
          <a:lstStyle/>
          <a:p>
            <a:pPr algn="ctr">
              <a:lnSpc>
                <a:spcPct val="150000"/>
              </a:lnSpc>
            </a:pPr>
            <a:r>
              <a:rPr lang="fr-FR" sz="1600" b="1" dirty="0" smtClean="0">
                <a:latin typeface="Times New Roman" panose="02020603050405020304" pitchFamily="18" charset="0"/>
                <a:cs typeface="Times New Roman" panose="02020603050405020304" pitchFamily="18" charset="0"/>
              </a:rPr>
              <a:t>Physique :</a:t>
            </a:r>
          </a:p>
          <a:p>
            <a:pPr marL="285750" indent="-285750">
              <a:lnSpc>
                <a:spcPct val="150000"/>
              </a:lnSpc>
              <a:buFont typeface="Arial" panose="020B0604020202020204" pitchFamily="34" charset="0"/>
              <a:buChar char="•"/>
            </a:pPr>
            <a:r>
              <a:rPr lang="fr-FR" sz="1600" dirty="0" smtClean="0">
                <a:latin typeface="Times New Roman" panose="02020603050405020304" pitchFamily="18" charset="0"/>
                <a:cs typeface="Times New Roman" panose="02020603050405020304" pitchFamily="18" charset="0"/>
              </a:rPr>
              <a:t>Vitesse de rotation :  7500 tr/min</a:t>
            </a:r>
          </a:p>
          <a:p>
            <a:pPr marL="285750" indent="-285750">
              <a:lnSpc>
                <a:spcPct val="150000"/>
              </a:lnSpc>
              <a:buFont typeface="Arial" panose="020B0604020202020204" pitchFamily="34" charset="0"/>
              <a:buChar char="•"/>
            </a:pPr>
            <a:r>
              <a:rPr lang="fr-FR" sz="1600" dirty="0" smtClean="0">
                <a:latin typeface="Times New Roman" panose="02020603050405020304" pitchFamily="18" charset="0"/>
                <a:cs typeface="Times New Roman" panose="02020603050405020304" pitchFamily="18" charset="0"/>
              </a:rPr>
              <a:t>Balourd mécanique imposé au disque en porte à faux:  </a:t>
            </a:r>
          </a:p>
          <a:p>
            <a:pPr algn="ctr">
              <a:lnSpc>
                <a:spcPct val="150000"/>
              </a:lnSpc>
            </a:pPr>
            <a:r>
              <a:rPr lang="fr-FR" sz="1600" dirty="0" smtClean="0">
                <a:latin typeface="Times New Roman" panose="02020603050405020304" pitchFamily="18" charset="0"/>
                <a:cs typeface="Times New Roman" panose="02020603050405020304" pitchFamily="18" charset="0"/>
              </a:rPr>
              <a:t>120 g.mm; 140g.mm @180°</a:t>
            </a:r>
          </a:p>
          <a:p>
            <a:pPr marL="285750" indent="-285750">
              <a:lnSpc>
                <a:spcPct val="150000"/>
              </a:lnSpc>
              <a:buFont typeface="Arial" panose="020B0604020202020204" pitchFamily="34" charset="0"/>
              <a:buChar char="•"/>
            </a:pPr>
            <a:r>
              <a:rPr lang="fr-FR" sz="1600" dirty="0" smtClean="0">
                <a:latin typeface="Times New Roman" panose="02020603050405020304" pitchFamily="18" charset="0"/>
                <a:cs typeface="Times New Roman" panose="02020603050405020304" pitchFamily="18" charset="0"/>
              </a:rPr>
              <a:t>Maillage utilisé dans la section du palier:  24x6</a:t>
            </a:r>
          </a:p>
          <a:p>
            <a:pPr marL="285750" indent="-285750">
              <a:lnSpc>
                <a:spcPct val="150000"/>
              </a:lnSpc>
              <a:buFont typeface="Arial" panose="020B0604020202020204" pitchFamily="34" charset="0"/>
              <a:buChar char="•"/>
            </a:pPr>
            <a:r>
              <a:rPr lang="fr-FR" sz="1600" dirty="0" smtClean="0">
                <a:latin typeface="Times New Roman" panose="02020603050405020304" pitchFamily="18" charset="0"/>
                <a:cs typeface="Times New Roman" panose="02020603050405020304" pitchFamily="18" charset="0"/>
              </a:rPr>
              <a:t>Température initiale: 50°C</a:t>
            </a:r>
          </a:p>
        </p:txBody>
      </p:sp>
      <p:pic>
        <p:nvPicPr>
          <p:cNvPr id="26" name="Image 25"/>
          <p:cNvPicPr/>
          <p:nvPr/>
        </p:nvPicPr>
        <p:blipFill>
          <a:blip r:embed="rId3"/>
          <a:stretch>
            <a:fillRect/>
          </a:stretch>
        </p:blipFill>
        <p:spPr>
          <a:xfrm>
            <a:off x="2309714" y="4179461"/>
            <a:ext cx="9148321" cy="2362711"/>
          </a:xfrm>
          <a:prstGeom prst="rect">
            <a:avLst/>
          </a:prstGeom>
        </p:spPr>
      </p:pic>
      <mc:AlternateContent xmlns:mc="http://schemas.openxmlformats.org/markup-compatibility/2006" xmlns:a14="http://schemas.microsoft.com/office/drawing/2010/main">
        <mc:Choice Requires="a14">
          <p:sp>
            <p:nvSpPr>
              <p:cNvPr id="27" name="Rectangle 26"/>
              <p:cNvSpPr/>
              <p:nvPr/>
            </p:nvSpPr>
            <p:spPr>
              <a:xfrm>
                <a:off x="6883875" y="1873480"/>
                <a:ext cx="4876800" cy="1753557"/>
              </a:xfrm>
              <a:prstGeom prst="rect">
                <a:avLst/>
              </a:prstGeom>
            </p:spPr>
            <p:txBody>
              <a:bodyPr wrap="square">
                <a:spAutoFit/>
              </a:bodyPr>
              <a:lstStyle/>
              <a:p>
                <a:pPr algn="ctr">
                  <a:lnSpc>
                    <a:spcPct val="150000"/>
                  </a:lnSpc>
                </a:pPr>
                <a:r>
                  <a:rPr lang="fr-FR" sz="1600" b="1" dirty="0" smtClean="0">
                    <a:latin typeface="Times New Roman" panose="02020603050405020304" pitchFamily="18" charset="0"/>
                    <a:cs typeface="Times New Roman" panose="02020603050405020304" pitchFamily="18" charset="0"/>
                  </a:rPr>
                  <a:t>Transitoire</a:t>
                </a:r>
                <a:r>
                  <a:rPr lang="fr-FR" sz="1600" dirty="0">
                    <a:latin typeface="Times New Roman" panose="02020603050405020304" pitchFamily="18" charset="0"/>
                    <a:cs typeface="Times New Roman" panose="02020603050405020304" pitchFamily="18" charset="0"/>
                  </a:rPr>
                  <a:t> :</a:t>
                </a:r>
              </a:p>
              <a:p>
                <a:pPr marL="285750" indent="-285750">
                  <a:lnSpc>
                    <a:spcPct val="150000"/>
                  </a:lnSpc>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Pas de temps dynamique : </a:t>
                </a:r>
                <a14:m>
                  <m:oMath xmlns:m="http://schemas.openxmlformats.org/officeDocument/2006/math">
                    <m:r>
                      <m:rPr>
                        <m:sty m:val="p"/>
                      </m:rPr>
                      <a:rPr lang="fr-FR" sz="1600">
                        <a:latin typeface="Cambria Math" panose="02040503050406030204" pitchFamily="18" charset="0"/>
                        <a:cs typeface="Times New Roman" panose="02020603050405020304" pitchFamily="18" charset="0"/>
                      </a:rPr>
                      <m:t>Δ</m:t>
                    </m:r>
                    <m:sSub>
                      <m:sSubPr>
                        <m:ctrlPr>
                          <a:rPr lang="fr-FR" sz="1600" i="1">
                            <a:latin typeface="Cambria Math" panose="02040503050406030204" pitchFamily="18" charset="0"/>
                            <a:cs typeface="Times New Roman" panose="02020603050405020304" pitchFamily="18" charset="0"/>
                          </a:rPr>
                        </m:ctrlPr>
                      </m:sSubPr>
                      <m:e>
                        <m:r>
                          <a:rPr lang="fr-FR" sz="1600" i="1">
                            <a:latin typeface="Cambria Math" panose="02040503050406030204" pitchFamily="18" charset="0"/>
                            <a:cs typeface="Times New Roman" panose="02020603050405020304" pitchFamily="18" charset="0"/>
                          </a:rPr>
                          <m:t>𝑡</m:t>
                        </m:r>
                      </m:e>
                      <m:sub>
                        <m:r>
                          <a:rPr lang="fr-FR" sz="1600" i="1">
                            <a:latin typeface="Cambria Math" panose="02040503050406030204" pitchFamily="18" charset="0"/>
                            <a:cs typeface="Times New Roman" panose="02020603050405020304" pitchFamily="18" charset="0"/>
                          </a:rPr>
                          <m:t>𝑑𝑦𝑛𝑎𝑚𝑖𝑞𝑢𝑒</m:t>
                        </m:r>
                      </m:sub>
                    </m:sSub>
                    <m:r>
                      <a:rPr lang="fr-FR" sz="1600" i="1">
                        <a:latin typeface="Cambria Math" panose="02040503050406030204" pitchFamily="18" charset="0"/>
                        <a:cs typeface="Times New Roman" panose="02020603050405020304" pitchFamily="18" charset="0"/>
                      </a:rPr>
                      <m:t>=</m:t>
                    </m:r>
                    <m:f>
                      <m:fPr>
                        <m:ctrlPr>
                          <a:rPr lang="fr-FR" sz="1600" i="1">
                            <a:latin typeface="Cambria Math" panose="02040503050406030204" pitchFamily="18" charset="0"/>
                            <a:cs typeface="Times New Roman" panose="02020603050405020304" pitchFamily="18" charset="0"/>
                          </a:rPr>
                        </m:ctrlPr>
                      </m:fPr>
                      <m:num>
                        <m:sSub>
                          <m:sSubPr>
                            <m:ctrlPr>
                              <a:rPr lang="fr-FR" sz="1600" i="1">
                                <a:latin typeface="Cambria Math" panose="02040503050406030204" pitchFamily="18" charset="0"/>
                                <a:cs typeface="Times New Roman" panose="02020603050405020304" pitchFamily="18" charset="0"/>
                              </a:rPr>
                            </m:ctrlPr>
                          </m:sSubPr>
                          <m:e>
                            <m:r>
                              <a:rPr lang="fr-FR" sz="1600" i="1">
                                <a:latin typeface="Cambria Math" panose="02040503050406030204" pitchFamily="18" charset="0"/>
                                <a:cs typeface="Times New Roman" panose="02020603050405020304" pitchFamily="18" charset="0"/>
                              </a:rPr>
                              <m:t>𝑇</m:t>
                            </m:r>
                          </m:e>
                          <m:sub>
                            <m:r>
                              <a:rPr lang="fr-FR" sz="1600" i="1">
                                <a:latin typeface="Cambria Math" panose="02040503050406030204" pitchFamily="18" charset="0"/>
                                <a:cs typeface="Times New Roman" panose="02020603050405020304" pitchFamily="18" charset="0"/>
                              </a:rPr>
                              <m:t>𝑟𝑜𝑡𝑎𝑡𝑖𝑜𝑛</m:t>
                            </m:r>
                          </m:sub>
                        </m:sSub>
                      </m:num>
                      <m:den>
                        <m:r>
                          <a:rPr lang="fr-FR" sz="1600" i="1">
                            <a:latin typeface="Cambria Math" panose="02040503050406030204" pitchFamily="18" charset="0"/>
                            <a:cs typeface="Times New Roman" panose="02020603050405020304" pitchFamily="18" charset="0"/>
                          </a:rPr>
                          <m:t>64</m:t>
                        </m:r>
                      </m:den>
                    </m:f>
                  </m:oMath>
                </a14:m>
                <a:endParaRPr lang="fr-FR" sz="16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Pas de temps thermique : </a:t>
                </a:r>
                <a14:m>
                  <m:oMath xmlns:m="http://schemas.openxmlformats.org/officeDocument/2006/math">
                    <m:r>
                      <m:rPr>
                        <m:sty m:val="p"/>
                      </m:rPr>
                      <a:rPr lang="fr-FR" sz="1600">
                        <a:latin typeface="Cambria Math" panose="02040503050406030204" pitchFamily="18" charset="0"/>
                        <a:cs typeface="Times New Roman" panose="02020603050405020304" pitchFamily="18" charset="0"/>
                      </a:rPr>
                      <m:t>Δ</m:t>
                    </m:r>
                    <m:sSub>
                      <m:sSubPr>
                        <m:ctrlPr>
                          <a:rPr lang="fr-FR" sz="1600" i="1">
                            <a:latin typeface="Cambria Math" panose="02040503050406030204" pitchFamily="18" charset="0"/>
                            <a:cs typeface="Times New Roman" panose="02020603050405020304" pitchFamily="18" charset="0"/>
                          </a:rPr>
                        </m:ctrlPr>
                      </m:sSubPr>
                      <m:e>
                        <m:r>
                          <a:rPr lang="fr-FR" sz="1600" i="1">
                            <a:latin typeface="Cambria Math" panose="02040503050406030204" pitchFamily="18" charset="0"/>
                            <a:cs typeface="Times New Roman" panose="02020603050405020304" pitchFamily="18" charset="0"/>
                          </a:rPr>
                          <m:t>𝑡</m:t>
                        </m:r>
                      </m:e>
                      <m:sub>
                        <m:r>
                          <a:rPr lang="fr-FR" sz="1600" i="1">
                            <a:latin typeface="Cambria Math" panose="02040503050406030204" pitchFamily="18" charset="0"/>
                            <a:cs typeface="Times New Roman" panose="02020603050405020304" pitchFamily="18" charset="0"/>
                          </a:rPr>
                          <m:t>𝑡h𝑒𝑟𝑚𝑖𝑞𝑢𝑒</m:t>
                        </m:r>
                      </m:sub>
                    </m:sSub>
                    <m:r>
                      <a:rPr lang="fr-FR" sz="1600" i="1">
                        <a:latin typeface="Cambria Math" panose="02040503050406030204" pitchFamily="18" charset="0"/>
                        <a:cs typeface="Times New Roman" panose="02020603050405020304" pitchFamily="18" charset="0"/>
                      </a:rPr>
                      <m:t>=</m:t>
                    </m:r>
                    <m:r>
                      <a:rPr lang="fr-FR" sz="1600" b="0" i="1" smtClean="0">
                        <a:latin typeface="Cambria Math" panose="02040503050406030204" pitchFamily="18" charset="0"/>
                        <a:cs typeface="Times New Roman" panose="02020603050405020304" pitchFamily="18" charset="0"/>
                      </a:rPr>
                      <m:t>25</m:t>
                    </m:r>
                    <m:sSub>
                      <m:sSubPr>
                        <m:ctrlPr>
                          <a:rPr lang="fr-FR" sz="1600" i="1">
                            <a:latin typeface="Cambria Math" panose="02040503050406030204" pitchFamily="18" charset="0"/>
                            <a:cs typeface="Times New Roman" panose="02020603050405020304" pitchFamily="18" charset="0"/>
                          </a:rPr>
                        </m:ctrlPr>
                      </m:sSubPr>
                      <m:e>
                        <m:r>
                          <a:rPr lang="fr-FR" sz="1600" i="1">
                            <a:latin typeface="Cambria Math" panose="02040503050406030204" pitchFamily="18" charset="0"/>
                            <a:cs typeface="Times New Roman" panose="02020603050405020304" pitchFamily="18" charset="0"/>
                          </a:rPr>
                          <m:t>𝑇</m:t>
                        </m:r>
                      </m:e>
                      <m:sub>
                        <m:r>
                          <a:rPr lang="fr-FR" sz="1600" i="1">
                            <a:latin typeface="Cambria Math" panose="02040503050406030204" pitchFamily="18" charset="0"/>
                            <a:cs typeface="Times New Roman" panose="02020603050405020304" pitchFamily="18" charset="0"/>
                          </a:rPr>
                          <m:t>𝑟𝑜𝑡𝑎𝑡𝑖𝑜𝑛</m:t>
                        </m:r>
                      </m:sub>
                    </m:sSub>
                  </m:oMath>
                </a14:m>
                <a:endParaRPr lang="fr-FR" sz="16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Pas de temps de </a:t>
                </a:r>
                <a:r>
                  <a:rPr lang="fr-FR" sz="1600" b="1" dirty="0">
                    <a:latin typeface="Times New Roman" panose="02020603050405020304" pitchFamily="18" charset="0"/>
                    <a:cs typeface="Times New Roman" panose="02020603050405020304" pitchFamily="18" charset="0"/>
                  </a:rPr>
                  <a:t>EM </a:t>
                </a:r>
                <a:r>
                  <a:rPr lang="fr-FR" sz="16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fr-FR" sz="1600">
                        <a:latin typeface="Cambria Math" panose="02040503050406030204" pitchFamily="18" charset="0"/>
                        <a:cs typeface="Times New Roman" panose="02020603050405020304" pitchFamily="18" charset="0"/>
                      </a:rPr>
                      <m:t>Δ</m:t>
                    </m:r>
                    <m:sSub>
                      <m:sSubPr>
                        <m:ctrlPr>
                          <a:rPr lang="fr-FR" sz="1600" i="1">
                            <a:latin typeface="Cambria Math" panose="02040503050406030204" pitchFamily="18" charset="0"/>
                            <a:cs typeface="Times New Roman" panose="02020603050405020304" pitchFamily="18" charset="0"/>
                          </a:rPr>
                        </m:ctrlPr>
                      </m:sSubPr>
                      <m:e>
                        <m:r>
                          <a:rPr lang="fr-FR" sz="1600" i="1">
                            <a:latin typeface="Cambria Math" panose="02040503050406030204" pitchFamily="18" charset="0"/>
                            <a:cs typeface="Times New Roman" panose="02020603050405020304" pitchFamily="18" charset="0"/>
                          </a:rPr>
                          <m:t>𝑡</m:t>
                        </m:r>
                      </m:e>
                      <m:sub>
                        <m:r>
                          <a:rPr lang="fr-FR" sz="1600" i="1">
                            <a:latin typeface="Cambria Math" panose="02040503050406030204" pitchFamily="18" charset="0"/>
                            <a:cs typeface="Times New Roman" panose="02020603050405020304" pitchFamily="18" charset="0"/>
                          </a:rPr>
                          <m:t>𝐸𝑀</m:t>
                        </m:r>
                      </m:sub>
                    </m:sSub>
                    <m:r>
                      <a:rPr lang="fr-FR" sz="1600" i="1">
                        <a:latin typeface="Cambria Math" panose="02040503050406030204" pitchFamily="18" charset="0"/>
                        <a:cs typeface="Times New Roman" panose="02020603050405020304" pitchFamily="18" charset="0"/>
                      </a:rPr>
                      <m:t>=</m:t>
                    </m:r>
                    <m:r>
                      <a:rPr lang="fr-FR" sz="1600" b="0" i="1" smtClean="0">
                        <a:latin typeface="Cambria Math" panose="02040503050406030204" pitchFamily="18" charset="0"/>
                        <a:cs typeface="Times New Roman" panose="02020603050405020304" pitchFamily="18" charset="0"/>
                      </a:rPr>
                      <m:t>50</m:t>
                    </m:r>
                    <m:sSub>
                      <m:sSubPr>
                        <m:ctrlPr>
                          <a:rPr lang="fr-FR" sz="1600" i="1">
                            <a:latin typeface="Cambria Math" panose="02040503050406030204" pitchFamily="18" charset="0"/>
                            <a:cs typeface="Times New Roman" panose="02020603050405020304" pitchFamily="18" charset="0"/>
                          </a:rPr>
                        </m:ctrlPr>
                      </m:sSubPr>
                      <m:e>
                        <m:r>
                          <a:rPr lang="fr-FR" sz="1600" i="1">
                            <a:latin typeface="Cambria Math" panose="02040503050406030204" pitchFamily="18" charset="0"/>
                            <a:cs typeface="Times New Roman" panose="02020603050405020304" pitchFamily="18" charset="0"/>
                          </a:rPr>
                          <m:t>𝑇</m:t>
                        </m:r>
                      </m:e>
                      <m:sub>
                        <m:r>
                          <a:rPr lang="fr-FR" sz="1600" i="1">
                            <a:latin typeface="Cambria Math" panose="02040503050406030204" pitchFamily="18" charset="0"/>
                            <a:cs typeface="Times New Roman" panose="02020603050405020304" pitchFamily="18" charset="0"/>
                          </a:rPr>
                          <m:t>𝑟𝑜𝑡𝑎𝑡𝑖𝑜𝑛</m:t>
                        </m:r>
                      </m:sub>
                    </m:sSub>
                  </m:oMath>
                </a14:m>
                <a:endParaRPr lang="fr-FR" sz="1600" dirty="0"/>
              </a:p>
            </p:txBody>
          </p:sp>
        </mc:Choice>
        <mc:Fallback xmlns="">
          <p:sp>
            <p:nvSpPr>
              <p:cNvPr id="27" name="Rectangle 26"/>
              <p:cNvSpPr>
                <a:spLocks noRot="1" noChangeAspect="1" noMove="1" noResize="1" noEditPoints="1" noAdjustHandles="1" noChangeArrowheads="1" noChangeShapeType="1" noTextEdit="1"/>
              </p:cNvSpPr>
              <p:nvPr/>
            </p:nvSpPr>
            <p:spPr>
              <a:xfrm>
                <a:off x="6883875" y="1873480"/>
                <a:ext cx="4876800" cy="1753557"/>
              </a:xfrm>
              <a:prstGeom prst="rect">
                <a:avLst/>
              </a:prstGeom>
              <a:blipFill rotWithShape="0">
                <a:blip r:embed="rId4"/>
                <a:stretch>
                  <a:fillRect l="-500" b="-1042"/>
                </a:stretch>
              </a:blipFill>
            </p:spPr>
            <p:txBody>
              <a:bodyPr/>
              <a:lstStyle/>
              <a:p>
                <a:r>
                  <a:rPr lang="fr-FR">
                    <a:noFill/>
                  </a:rPr>
                  <a:t> </a:t>
                </a:r>
              </a:p>
            </p:txBody>
          </p:sp>
        </mc:Fallback>
      </mc:AlternateContent>
      <p:sp>
        <p:nvSpPr>
          <p:cNvPr id="28" name="Rectangle 27"/>
          <p:cNvSpPr/>
          <p:nvPr/>
        </p:nvSpPr>
        <p:spPr>
          <a:xfrm>
            <a:off x="5386062" y="1242372"/>
            <a:ext cx="2428870" cy="458074"/>
          </a:xfrm>
          <a:prstGeom prst="rect">
            <a:avLst/>
          </a:prstGeom>
        </p:spPr>
        <p:txBody>
          <a:bodyPr wrap="none">
            <a:spAutoFit/>
          </a:bodyPr>
          <a:lstStyle/>
          <a:p>
            <a:pPr algn="ctr">
              <a:lnSpc>
                <a:spcPct val="150000"/>
              </a:lnSpc>
            </a:pPr>
            <a:r>
              <a:rPr lang="fr-FR" u="sng" dirty="0">
                <a:latin typeface="Times New Roman" panose="02020603050405020304" pitchFamily="18" charset="0"/>
                <a:cs typeface="Times New Roman" panose="02020603050405020304" pitchFamily="18" charset="0"/>
              </a:rPr>
              <a:t>Paramètre de simulation</a:t>
            </a:r>
          </a:p>
        </p:txBody>
      </p:sp>
      <p:sp>
        <p:nvSpPr>
          <p:cNvPr id="20" name="ZoneTexte 19"/>
          <p:cNvSpPr txBox="1"/>
          <p:nvPr/>
        </p:nvSpPr>
        <p:spPr>
          <a:xfrm>
            <a:off x="1541225" y="461249"/>
            <a:ext cx="6835520" cy="369332"/>
          </a:xfrm>
          <a:prstGeom prst="rect">
            <a:avLst/>
          </a:prstGeom>
          <a:noFill/>
        </p:spPr>
        <p:txBody>
          <a:bodyPr wrap="square" rtlCol="0">
            <a:spAutoFit/>
          </a:bodyPr>
          <a:lstStyle/>
          <a:p>
            <a:pPr marL="285750" indent="-285750">
              <a:buFont typeface="Wingdings" panose="05000000000000000000" pitchFamily="2" charset="2"/>
              <a:buChar char="Ø"/>
            </a:pPr>
            <a:r>
              <a:rPr lang="fr-FR" dirty="0" smtClean="0">
                <a:latin typeface="Times New Roman" panose="02020603050405020304" pitchFamily="18" charset="0"/>
                <a:cs typeface="Times New Roman" panose="02020603050405020304" pitchFamily="18" charset="0"/>
              </a:rPr>
              <a:t>Reproduction de l’effet Morton par le banc de l’effet Morton </a:t>
            </a:r>
            <a:r>
              <a:rPr lang="fr-FR" b="1" dirty="0" smtClean="0">
                <a:latin typeface="Times New Roman" panose="02020603050405020304" pitchFamily="18" charset="0"/>
                <a:cs typeface="Times New Roman" panose="02020603050405020304" pitchFamily="18" charset="0"/>
              </a:rPr>
              <a:t>(BEM)</a:t>
            </a:r>
            <a:r>
              <a:rPr lang="fr-FR" dirty="0" smtClean="0">
                <a:latin typeface="Times New Roman" panose="02020603050405020304" pitchFamily="18" charset="0"/>
                <a:cs typeface="Times New Roman" panose="02020603050405020304" pitchFamily="18" charset="0"/>
              </a:rPr>
              <a:t> </a:t>
            </a:r>
            <a:endParaRPr lang="fr-FR" dirty="0">
              <a:latin typeface="Times New Roman" panose="02020603050405020304" pitchFamily="18" charset="0"/>
              <a:cs typeface="Times New Roman" panose="02020603050405020304" pitchFamily="18" charset="0"/>
            </a:endParaRPr>
          </a:p>
        </p:txBody>
      </p:sp>
      <p:sp>
        <p:nvSpPr>
          <p:cNvPr id="12" name="矩形 17">
            <a:extLst>
              <a:ext uri="{FF2B5EF4-FFF2-40B4-BE49-F238E27FC236}">
                <a16:creationId xmlns:a16="http://schemas.microsoft.com/office/drawing/2014/main" xmlns="" id="{2DA98111-0A62-43D1-BE97-78FB87111BA0}"/>
              </a:ext>
            </a:extLst>
          </p:cNvPr>
          <p:cNvSpPr/>
          <p:nvPr/>
        </p:nvSpPr>
        <p:spPr>
          <a:xfrm>
            <a:off x="7034" y="3899069"/>
            <a:ext cx="1406769" cy="65044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sym typeface="+mn-lt"/>
              </a:rPr>
              <a:t>Reproduction</a:t>
            </a:r>
          </a:p>
          <a:p>
            <a:pPr algn="ctr"/>
            <a:r>
              <a:rPr lang="en-US" altLang="zh-CN" sz="1600" dirty="0">
                <a:solidFill>
                  <a:schemeClr val="tx1"/>
                </a:solidFill>
                <a:latin typeface="Times New Roman" panose="02020603050405020304" pitchFamily="18" charset="0"/>
                <a:cs typeface="Times New Roman" panose="02020603050405020304" pitchFamily="18" charset="0"/>
                <a:sym typeface="+mn-lt"/>
              </a:rPr>
              <a:t>De </a:t>
            </a:r>
            <a:r>
              <a:rPr lang="en-US" altLang="zh-CN" sz="1600" b="1" dirty="0">
                <a:solidFill>
                  <a:schemeClr val="tx1"/>
                </a:solidFill>
                <a:latin typeface="Times New Roman" panose="02020603050405020304" pitchFamily="18" charset="0"/>
                <a:cs typeface="Times New Roman" panose="02020603050405020304" pitchFamily="18" charset="0"/>
                <a:sym typeface="+mn-lt"/>
              </a:rPr>
              <a:t>EM</a:t>
            </a:r>
            <a:endParaRPr lang="zh-CN" altLang="en-US" sz="1600" b="1" dirty="0">
              <a:solidFill>
                <a:schemeClr val="tx1"/>
              </a:solidFill>
              <a:latin typeface="Times New Roman" panose="02020603050405020304" pitchFamily="18" charset="0"/>
              <a:cs typeface="Times New Roman" panose="02020603050405020304" pitchFamily="18" charset="0"/>
              <a:sym typeface="+mn-lt"/>
            </a:endParaRPr>
          </a:p>
        </p:txBody>
      </p:sp>
      <p:graphicFrame>
        <p:nvGraphicFramePr>
          <p:cNvPr id="22" name="Tableau 21"/>
          <p:cNvGraphicFramePr>
            <a:graphicFrameLocks noGrp="1"/>
          </p:cNvGraphicFramePr>
          <p:nvPr>
            <p:extLst/>
          </p:nvPr>
        </p:nvGraphicFramePr>
        <p:xfrm>
          <a:off x="6022428" y="-3373"/>
          <a:ext cx="6169573" cy="457200"/>
        </p:xfrm>
        <a:graphic>
          <a:graphicData uri="http://schemas.openxmlformats.org/drawingml/2006/table">
            <a:tbl>
              <a:tblPr firstRow="1" bandRow="1">
                <a:tableStyleId>{5940675A-B579-460E-94D1-54222C63F5DA}</a:tableStyleId>
              </a:tblPr>
              <a:tblGrid>
                <a:gridCol w="1417601">
                  <a:extLst>
                    <a:ext uri="{9D8B030D-6E8A-4147-A177-3AD203B41FA5}">
                      <a16:colId xmlns:a16="http://schemas.microsoft.com/office/drawing/2014/main" xmlns="" val="20000"/>
                    </a:ext>
                  </a:extLst>
                </a:gridCol>
                <a:gridCol w="1678744">
                  <a:extLst>
                    <a:ext uri="{9D8B030D-6E8A-4147-A177-3AD203B41FA5}">
                      <a16:colId xmlns:a16="http://schemas.microsoft.com/office/drawing/2014/main" xmlns="" val="20003"/>
                    </a:ext>
                  </a:extLst>
                </a:gridCol>
                <a:gridCol w="1536614">
                  <a:extLst>
                    <a:ext uri="{9D8B030D-6E8A-4147-A177-3AD203B41FA5}">
                      <a16:colId xmlns:a16="http://schemas.microsoft.com/office/drawing/2014/main" xmlns="" val="20004"/>
                    </a:ext>
                  </a:extLst>
                </a:gridCol>
                <a:gridCol w="1536614"/>
              </a:tblGrid>
              <a:tr h="265225">
                <a:tc>
                  <a:txBody>
                    <a:bodyPr/>
                    <a:lstStyle/>
                    <a:p>
                      <a:pPr algn="ctr"/>
                      <a:r>
                        <a:rPr lang="fr-FR" altLang="zh-CN" sz="1200" b="1" noProof="0" dirty="0" smtClean="0">
                          <a:solidFill>
                            <a:srgbClr val="BFBFBF"/>
                          </a:solidFill>
                          <a:latin typeface="Times New Roman" panose="02020603050405020304" pitchFamily="18" charset="0"/>
                          <a:cs typeface="Times New Roman" panose="02020603050405020304" pitchFamily="18" charset="0"/>
                        </a:rPr>
                        <a:t>Analyse Modal</a:t>
                      </a:r>
                      <a:endParaRPr lang="fr-FR" sz="1200" b="1" noProof="0" dirty="0">
                        <a:solidFill>
                          <a:srgbClr val="BFBFBF"/>
                        </a:solidFill>
                        <a:latin typeface="Times New Roman" panose="02020603050405020304" pitchFamily="18" charset="0"/>
                        <a:cs typeface="Times New Roman" panose="02020603050405020304" pitchFamily="18" charset="0"/>
                      </a:endParaRPr>
                    </a:p>
                  </a:txBody>
                  <a:tcPr anchor="ct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rgbClr val="BFBFBF"/>
                          </a:solidFill>
                          <a:latin typeface="Times New Roman" panose="02020603050405020304" pitchFamily="18" charset="0"/>
                          <a:cs typeface="Times New Roman" panose="02020603050405020304" pitchFamily="18" charset="0"/>
                        </a:rPr>
                        <a:t>Analyse de stabilité</a:t>
                      </a:r>
                      <a:endParaRPr lang="fr-FR" sz="1200" b="1" noProof="0" dirty="0">
                        <a:solidFill>
                          <a:srgbClr val="BFBFBF"/>
                        </a:solidFill>
                        <a:latin typeface="Times New Roman" panose="02020603050405020304" pitchFamily="18" charset="0"/>
                        <a:cs typeface="Times New Roman" panose="02020603050405020304" pitchFamily="18" charset="0"/>
                      </a:endParaRP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noProof="0" dirty="0" smtClean="0">
                          <a:solidFill>
                            <a:schemeClr val="tx1"/>
                          </a:solidFill>
                          <a:latin typeface="Times New Roman" panose="02020603050405020304" pitchFamily="18" charset="0"/>
                          <a:cs typeface="Times New Roman" panose="02020603050405020304" pitchFamily="18" charset="0"/>
                        </a:rPr>
                        <a:t>Simulation numérique</a:t>
                      </a:r>
                      <a:endParaRPr lang="fr-FR" sz="1200" b="1" noProof="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noProof="0" dirty="0" smtClean="0">
                          <a:solidFill>
                            <a:srgbClr val="BFBFBF"/>
                          </a:solidFill>
                          <a:latin typeface="Times New Roman" panose="02020603050405020304" pitchFamily="18" charset="0"/>
                          <a:cs typeface="Times New Roman" panose="02020603050405020304" pitchFamily="18" charset="0"/>
                        </a:rPr>
                        <a:t>Mise en évidence par les essais</a:t>
                      </a:r>
                    </a:p>
                  </a:txBody>
                  <a:tcPr anchor="ctr">
                    <a:lnL w="12700" cap="flat" cmpd="sng" algn="ctr">
                      <a:solidFill>
                        <a:schemeClr val="accent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35235879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6">
            <a:extLst>
              <a:ext uri="{FF2B5EF4-FFF2-40B4-BE49-F238E27FC236}">
                <a16:creationId xmlns:a16="http://schemas.microsoft.com/office/drawing/2014/main" xmlns="" id="{761BC6FE-745A-4EC4-8CB2-A57E813F49BD}"/>
              </a:ext>
            </a:extLst>
          </p:cNvPr>
          <p:cNvSpPr/>
          <p:nvPr/>
        </p:nvSpPr>
        <p:spPr>
          <a:xfrm>
            <a:off x="7034" y="3248620"/>
            <a:ext cx="1406769" cy="6504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Analyse de  stabilité </a:t>
            </a:r>
            <a:r>
              <a:rPr lang="fr-FR" altLang="zh-CN" sz="1600" b="1" dirty="0" smtClean="0">
                <a:solidFill>
                  <a:schemeClr val="bg1">
                    <a:lumMod val="65000"/>
                  </a:schemeClr>
                </a:solidFill>
                <a:latin typeface="Times New Roman" panose="02020603050405020304" pitchFamily="18" charset="0"/>
                <a:cs typeface="Times New Roman" panose="02020603050405020304" pitchFamily="18" charset="0"/>
                <a:sym typeface="+mn-lt"/>
              </a:rPr>
              <a:t>EM</a:t>
            </a:r>
            <a:endParaRPr lang="fr-FR" altLang="zh-CN" sz="1600" b="1"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7" name="文本框 19">
            <a:extLst>
              <a:ext uri="{FF2B5EF4-FFF2-40B4-BE49-F238E27FC236}">
                <a16:creationId xmlns:a16="http://schemas.microsoft.com/office/drawing/2014/main" xmlns="" id="{48914069-6DC7-4F12-A089-BDAC130B89A1}"/>
              </a:ext>
            </a:extLst>
          </p:cNvPr>
          <p:cNvSpPr txBox="1"/>
          <p:nvPr/>
        </p:nvSpPr>
        <p:spPr>
          <a:xfrm>
            <a:off x="77734" y="476638"/>
            <a:ext cx="1265367" cy="338554"/>
          </a:xfrm>
          <a:prstGeom prst="rect">
            <a:avLst/>
          </a:prstGeom>
          <a:noFill/>
        </p:spPr>
        <p:txBody>
          <a:bodyPr wrap="square" rtlCol="0">
            <a:spAutoFit/>
          </a:bodyPr>
          <a:lstStyle/>
          <a:p>
            <a:pPr algn="ctr"/>
            <a:r>
              <a:rPr lang="en-US" altLang="zh-CN" sz="1600" dirty="0" smtClean="0">
                <a:latin typeface="Times New Roman" panose="02020603050405020304" pitchFamily="18" charset="0"/>
                <a:cs typeface="Times New Roman" panose="02020603050405020304" pitchFamily="18" charset="0"/>
                <a:sym typeface="+mn-lt"/>
              </a:rPr>
              <a:t>PLAN</a:t>
            </a:r>
            <a:endParaRPr lang="zh-CN" altLang="en-US" sz="1600" dirty="0">
              <a:latin typeface="Times New Roman" panose="02020603050405020304" pitchFamily="18" charset="0"/>
              <a:cs typeface="Times New Roman" panose="02020603050405020304" pitchFamily="18" charset="0"/>
              <a:sym typeface="+mn-lt"/>
            </a:endParaRPr>
          </a:p>
        </p:txBody>
      </p:sp>
      <p:sp>
        <p:nvSpPr>
          <p:cNvPr id="9" name="矩形 14">
            <a:extLst>
              <a:ext uri="{FF2B5EF4-FFF2-40B4-BE49-F238E27FC236}">
                <a16:creationId xmlns:a16="http://schemas.microsoft.com/office/drawing/2014/main" xmlns="" id="{B86C440B-9681-404C-B39E-BD82912A3D72}"/>
              </a:ext>
            </a:extLst>
          </p:cNvPr>
          <p:cNvSpPr/>
          <p:nvPr/>
        </p:nvSpPr>
        <p:spPr>
          <a:xfrm>
            <a:off x="7034" y="1947722"/>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a:solidFill>
                  <a:srgbClr val="BFBFBF"/>
                </a:solidFill>
                <a:latin typeface="Times New Roman" panose="02020603050405020304" pitchFamily="18" charset="0"/>
                <a:cs typeface="Times New Roman" panose="02020603050405020304" pitchFamily="18" charset="0"/>
                <a:sym typeface="+mn-lt"/>
              </a:rPr>
              <a:t>Introduction</a:t>
            </a:r>
            <a:endParaRPr lang="zh-CN" altLang="en-US"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10" name="矩形 15">
            <a:extLst>
              <a:ext uri="{FF2B5EF4-FFF2-40B4-BE49-F238E27FC236}">
                <a16:creationId xmlns:a16="http://schemas.microsoft.com/office/drawing/2014/main" xmlns="" id="{7940FCFB-87E6-4174-841C-CE767F94A079}"/>
              </a:ext>
            </a:extLst>
          </p:cNvPr>
          <p:cNvSpPr/>
          <p:nvPr/>
        </p:nvSpPr>
        <p:spPr>
          <a:xfrm>
            <a:off x="7034" y="2598171"/>
            <a:ext cx="1406769" cy="650449"/>
          </a:xfrm>
          <a:prstGeom prst="rect">
            <a:avLst/>
          </a:prstGeom>
          <a:noFill/>
          <a:ln w="190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smtClean="0">
                <a:solidFill>
                  <a:srgbClr val="BFBFBF"/>
                </a:solidFill>
                <a:latin typeface="Times New Roman" panose="02020603050405020304" pitchFamily="18" charset="0"/>
                <a:cs typeface="Times New Roman" panose="02020603050405020304" pitchFamily="18" charset="0"/>
                <a:sym typeface="+mn-lt"/>
              </a:rPr>
              <a:t>Modélisation</a:t>
            </a:r>
            <a:r>
              <a:rPr lang="en-US" altLang="zh-CN" sz="1600" b="1" dirty="0" smtClean="0">
                <a:solidFill>
                  <a:srgbClr val="BFBFBF"/>
                </a:solidFill>
                <a:latin typeface="Times New Roman" panose="02020603050405020304" pitchFamily="18" charset="0"/>
                <a:cs typeface="Times New Roman" panose="02020603050405020304" pitchFamily="18" charset="0"/>
                <a:sym typeface="+mn-lt"/>
              </a:rPr>
              <a:t> </a:t>
            </a:r>
            <a:r>
              <a:rPr lang="en-US" altLang="zh-CN" sz="1600" b="1" dirty="0">
                <a:solidFill>
                  <a:srgbClr val="BFBFBF"/>
                </a:solidFill>
                <a:latin typeface="Times New Roman" panose="02020603050405020304" pitchFamily="18" charset="0"/>
                <a:cs typeface="Times New Roman" panose="02020603050405020304" pitchFamily="18" charset="0"/>
                <a:sym typeface="+mn-lt"/>
              </a:rPr>
              <a:t>&amp; Validation </a:t>
            </a:r>
            <a:endParaRPr lang="zh-CN" altLang="en-US" sz="1600" b="1" dirty="0">
              <a:solidFill>
                <a:srgbClr val="BFBFBF"/>
              </a:solidFill>
              <a:latin typeface="Times New Roman" panose="02020603050405020304" pitchFamily="18" charset="0"/>
              <a:cs typeface="Times New Roman" panose="02020603050405020304" pitchFamily="18" charset="0"/>
              <a:sym typeface="+mn-lt"/>
            </a:endParaRPr>
          </a:p>
        </p:txBody>
      </p:sp>
      <p:sp>
        <p:nvSpPr>
          <p:cNvPr id="13" name="矩形 18">
            <a:extLst>
              <a:ext uri="{FF2B5EF4-FFF2-40B4-BE49-F238E27FC236}">
                <a16:creationId xmlns:a16="http://schemas.microsoft.com/office/drawing/2014/main" xmlns="" id="{90F9E547-AE95-4696-B74B-59A26C4FFB0D}"/>
              </a:ext>
            </a:extLst>
          </p:cNvPr>
          <p:cNvSpPr/>
          <p:nvPr/>
        </p:nvSpPr>
        <p:spPr>
          <a:xfrm>
            <a:off x="7034" y="4549518"/>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rPr>
              <a:t>Conclusions &amp; </a:t>
            </a:r>
            <a:r>
              <a:rPr lang="en-US"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Perspectives</a:t>
            </a:r>
            <a:endPar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6" name="矩形 12">
            <a:extLst>
              <a:ext uri="{FF2B5EF4-FFF2-40B4-BE49-F238E27FC236}">
                <a16:creationId xmlns:a16="http://schemas.microsoft.com/office/drawing/2014/main" xmlns="" id="{896C436B-6F27-4E00-A173-736945DE81DA}"/>
              </a:ext>
            </a:extLst>
          </p:cNvPr>
          <p:cNvSpPr/>
          <p:nvPr/>
        </p:nvSpPr>
        <p:spPr>
          <a:xfrm>
            <a:off x="7034" y="0"/>
            <a:ext cx="1406769" cy="66294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D4D97516-1223-410C-B738-7A34155C9BBA}"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7" name="ZoneTexte 16"/>
          <p:cNvSpPr txBox="1"/>
          <p:nvPr/>
        </p:nvSpPr>
        <p:spPr>
          <a:xfrm>
            <a:off x="1471809" y="874182"/>
            <a:ext cx="8670674" cy="338554"/>
          </a:xfrm>
          <a:prstGeom prst="rect">
            <a:avLst/>
          </a:prstGeom>
          <a:noFill/>
        </p:spPr>
        <p:txBody>
          <a:bodyPr wrap="square" rtlCol="0">
            <a:spAutoFit/>
          </a:bodyPr>
          <a:lstStyle/>
          <a:p>
            <a:pPr marL="285750" indent="-285750">
              <a:buFont typeface="Wingdings" panose="05000000000000000000" pitchFamily="2" charset="2"/>
              <a:buChar char="q"/>
            </a:pPr>
            <a:r>
              <a:rPr lang="fr-FR" sz="1600" dirty="0" smtClean="0">
                <a:latin typeface="Times New Roman" panose="02020603050405020304" pitchFamily="18" charset="0"/>
                <a:cs typeface="Times New Roman" panose="02020603050405020304" pitchFamily="18" charset="0"/>
              </a:rPr>
              <a:t>Résultats numériques du rotor long </a:t>
            </a:r>
            <a:r>
              <a:rPr lang="fr-FR" sz="1600" dirty="0">
                <a:latin typeface="Times New Roman" panose="02020603050405020304" pitchFamily="18" charset="0"/>
                <a:cs typeface="Times New Roman" panose="02020603050405020304" pitchFamily="18" charset="0"/>
              </a:rPr>
              <a:t>de 700mm : </a:t>
            </a:r>
            <a:r>
              <a:rPr lang="fr-FR" sz="1600" b="1" u="sng" dirty="0" smtClean="0">
                <a:latin typeface="Times New Roman" panose="02020603050405020304" pitchFamily="18" charset="0"/>
                <a:cs typeface="Times New Roman" panose="02020603050405020304" pitchFamily="18" charset="0"/>
              </a:rPr>
              <a:t>Niveau et phases des </a:t>
            </a:r>
            <a:r>
              <a:rPr lang="fr-FR" sz="1600" b="1" u="sng" dirty="0">
                <a:latin typeface="Times New Roman" panose="02020603050405020304" pitchFamily="18" charset="0"/>
                <a:cs typeface="Times New Roman" panose="02020603050405020304" pitchFamily="18" charset="0"/>
              </a:rPr>
              <a:t>vibrations </a:t>
            </a:r>
            <a:r>
              <a:rPr lang="fr-FR" sz="1600" b="1" u="sng" dirty="0" smtClean="0">
                <a:latin typeface="Times New Roman" panose="02020603050405020304" pitchFamily="18" charset="0"/>
                <a:cs typeface="Times New Roman" panose="02020603050405020304" pitchFamily="18" charset="0"/>
              </a:rPr>
              <a:t>synchrones</a:t>
            </a:r>
            <a:endParaRPr lang="fr-FR" sz="1600" b="1" u="sng" dirty="0">
              <a:latin typeface="Times New Roman" panose="02020603050405020304" pitchFamily="18" charset="0"/>
              <a:cs typeface="Times New Roman" panose="02020603050405020304" pitchFamily="18" charset="0"/>
            </a:endParaRPr>
          </a:p>
        </p:txBody>
      </p:sp>
      <p:sp>
        <p:nvSpPr>
          <p:cNvPr id="20" name="ZoneTexte 19"/>
          <p:cNvSpPr txBox="1"/>
          <p:nvPr/>
        </p:nvSpPr>
        <p:spPr>
          <a:xfrm>
            <a:off x="1541225" y="461249"/>
            <a:ext cx="6835520" cy="369332"/>
          </a:xfrm>
          <a:prstGeom prst="rect">
            <a:avLst/>
          </a:prstGeom>
          <a:noFill/>
        </p:spPr>
        <p:txBody>
          <a:bodyPr wrap="square" rtlCol="0">
            <a:spAutoFit/>
          </a:bodyPr>
          <a:lstStyle/>
          <a:p>
            <a:pPr marL="285750" indent="-285750">
              <a:buFont typeface="Wingdings" panose="05000000000000000000" pitchFamily="2" charset="2"/>
              <a:buChar char="Ø"/>
            </a:pPr>
            <a:r>
              <a:rPr lang="fr-FR" dirty="0" smtClean="0">
                <a:latin typeface="Times New Roman" panose="02020603050405020304" pitchFamily="18" charset="0"/>
                <a:cs typeface="Times New Roman" panose="02020603050405020304" pitchFamily="18" charset="0"/>
              </a:rPr>
              <a:t>Reproduction de l’effet Morton par le banc de l’effet Morton </a:t>
            </a:r>
            <a:r>
              <a:rPr lang="fr-FR" b="1" dirty="0" smtClean="0">
                <a:latin typeface="Times New Roman" panose="02020603050405020304" pitchFamily="18" charset="0"/>
                <a:cs typeface="Times New Roman" panose="02020603050405020304" pitchFamily="18" charset="0"/>
              </a:rPr>
              <a:t>(BEM)</a:t>
            </a:r>
            <a:r>
              <a:rPr lang="fr-FR" dirty="0" smtClean="0">
                <a:latin typeface="Times New Roman" panose="02020603050405020304" pitchFamily="18" charset="0"/>
                <a:cs typeface="Times New Roman" panose="02020603050405020304" pitchFamily="18" charset="0"/>
              </a:rPr>
              <a:t> </a:t>
            </a:r>
            <a:endParaRPr lang="fr-FR" dirty="0">
              <a:latin typeface="Times New Roman" panose="02020603050405020304" pitchFamily="18" charset="0"/>
              <a:cs typeface="Times New Roman" panose="02020603050405020304" pitchFamily="18" charset="0"/>
            </a:endParaRPr>
          </a:p>
        </p:txBody>
      </p:sp>
      <p:sp>
        <p:nvSpPr>
          <p:cNvPr id="12" name="矩形 17">
            <a:extLst>
              <a:ext uri="{FF2B5EF4-FFF2-40B4-BE49-F238E27FC236}">
                <a16:creationId xmlns:a16="http://schemas.microsoft.com/office/drawing/2014/main" xmlns="" id="{2DA98111-0A62-43D1-BE97-78FB87111BA0}"/>
              </a:ext>
            </a:extLst>
          </p:cNvPr>
          <p:cNvSpPr/>
          <p:nvPr/>
        </p:nvSpPr>
        <p:spPr>
          <a:xfrm>
            <a:off x="7034" y="3899069"/>
            <a:ext cx="1406769" cy="65044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sym typeface="+mn-lt"/>
              </a:rPr>
              <a:t>Reproduction</a:t>
            </a:r>
          </a:p>
          <a:p>
            <a:pPr algn="ctr"/>
            <a:r>
              <a:rPr lang="en-US" altLang="zh-CN" sz="1600" dirty="0">
                <a:solidFill>
                  <a:schemeClr val="tx1"/>
                </a:solidFill>
                <a:latin typeface="Times New Roman" panose="02020603050405020304" pitchFamily="18" charset="0"/>
                <a:cs typeface="Times New Roman" panose="02020603050405020304" pitchFamily="18" charset="0"/>
                <a:sym typeface="+mn-lt"/>
              </a:rPr>
              <a:t>De </a:t>
            </a:r>
            <a:r>
              <a:rPr lang="en-US" altLang="zh-CN" sz="1600" b="1" dirty="0">
                <a:solidFill>
                  <a:schemeClr val="tx1"/>
                </a:solidFill>
                <a:latin typeface="Times New Roman" panose="02020603050405020304" pitchFamily="18" charset="0"/>
                <a:cs typeface="Times New Roman" panose="02020603050405020304" pitchFamily="18" charset="0"/>
                <a:sym typeface="+mn-lt"/>
              </a:rPr>
              <a:t>EM</a:t>
            </a:r>
            <a:endParaRPr lang="zh-CN" altLang="en-US" sz="1600" b="1" dirty="0">
              <a:solidFill>
                <a:schemeClr val="tx1"/>
              </a:solidFill>
              <a:latin typeface="Times New Roman" panose="02020603050405020304" pitchFamily="18" charset="0"/>
              <a:cs typeface="Times New Roman" panose="02020603050405020304" pitchFamily="18" charset="0"/>
              <a:sym typeface="+mn-lt"/>
            </a:endParaRPr>
          </a:p>
        </p:txBody>
      </p:sp>
      <p:graphicFrame>
        <p:nvGraphicFramePr>
          <p:cNvPr id="22" name="Tableau 21"/>
          <p:cNvGraphicFramePr>
            <a:graphicFrameLocks noGrp="1"/>
          </p:cNvGraphicFramePr>
          <p:nvPr>
            <p:extLst/>
          </p:nvPr>
        </p:nvGraphicFramePr>
        <p:xfrm>
          <a:off x="6022428" y="-3373"/>
          <a:ext cx="6169573" cy="457200"/>
        </p:xfrm>
        <a:graphic>
          <a:graphicData uri="http://schemas.openxmlformats.org/drawingml/2006/table">
            <a:tbl>
              <a:tblPr firstRow="1" bandRow="1">
                <a:tableStyleId>{5940675A-B579-460E-94D1-54222C63F5DA}</a:tableStyleId>
              </a:tblPr>
              <a:tblGrid>
                <a:gridCol w="1417601">
                  <a:extLst>
                    <a:ext uri="{9D8B030D-6E8A-4147-A177-3AD203B41FA5}">
                      <a16:colId xmlns:a16="http://schemas.microsoft.com/office/drawing/2014/main" xmlns="" val="20000"/>
                    </a:ext>
                  </a:extLst>
                </a:gridCol>
                <a:gridCol w="1678744">
                  <a:extLst>
                    <a:ext uri="{9D8B030D-6E8A-4147-A177-3AD203B41FA5}">
                      <a16:colId xmlns:a16="http://schemas.microsoft.com/office/drawing/2014/main" xmlns="" val="20003"/>
                    </a:ext>
                  </a:extLst>
                </a:gridCol>
                <a:gridCol w="1536614">
                  <a:extLst>
                    <a:ext uri="{9D8B030D-6E8A-4147-A177-3AD203B41FA5}">
                      <a16:colId xmlns:a16="http://schemas.microsoft.com/office/drawing/2014/main" xmlns="" val="20004"/>
                    </a:ext>
                  </a:extLst>
                </a:gridCol>
                <a:gridCol w="1536614"/>
              </a:tblGrid>
              <a:tr h="265225">
                <a:tc>
                  <a:txBody>
                    <a:bodyPr/>
                    <a:lstStyle/>
                    <a:p>
                      <a:pPr algn="ctr"/>
                      <a:r>
                        <a:rPr lang="fr-FR" altLang="zh-CN" sz="1200" b="1" noProof="0" dirty="0" smtClean="0">
                          <a:solidFill>
                            <a:srgbClr val="BFBFBF"/>
                          </a:solidFill>
                          <a:latin typeface="Times New Roman" panose="02020603050405020304" pitchFamily="18" charset="0"/>
                          <a:cs typeface="Times New Roman" panose="02020603050405020304" pitchFamily="18" charset="0"/>
                        </a:rPr>
                        <a:t>Analyse Modal</a:t>
                      </a:r>
                      <a:endParaRPr lang="fr-FR" sz="1200" b="1" noProof="0" dirty="0">
                        <a:solidFill>
                          <a:srgbClr val="BFBFBF"/>
                        </a:solidFill>
                        <a:latin typeface="Times New Roman" panose="02020603050405020304" pitchFamily="18" charset="0"/>
                        <a:cs typeface="Times New Roman" panose="02020603050405020304" pitchFamily="18" charset="0"/>
                      </a:endParaRPr>
                    </a:p>
                  </a:txBody>
                  <a:tcPr anchor="ct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rgbClr val="BFBFBF"/>
                          </a:solidFill>
                          <a:latin typeface="Times New Roman" panose="02020603050405020304" pitchFamily="18" charset="0"/>
                          <a:cs typeface="Times New Roman" panose="02020603050405020304" pitchFamily="18" charset="0"/>
                        </a:rPr>
                        <a:t>Analyse de stabilité</a:t>
                      </a:r>
                      <a:endParaRPr lang="fr-FR" sz="1200" b="1" noProof="0" dirty="0">
                        <a:solidFill>
                          <a:srgbClr val="BFBFBF"/>
                        </a:solidFill>
                        <a:latin typeface="Times New Roman" panose="02020603050405020304" pitchFamily="18" charset="0"/>
                        <a:cs typeface="Times New Roman" panose="02020603050405020304" pitchFamily="18" charset="0"/>
                      </a:endParaRP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noProof="0" dirty="0" smtClean="0">
                          <a:solidFill>
                            <a:schemeClr val="tx1"/>
                          </a:solidFill>
                          <a:latin typeface="Times New Roman" panose="02020603050405020304" pitchFamily="18" charset="0"/>
                          <a:cs typeface="Times New Roman" panose="02020603050405020304" pitchFamily="18" charset="0"/>
                        </a:rPr>
                        <a:t>Simulation numérique</a:t>
                      </a:r>
                      <a:endParaRPr lang="fr-FR" sz="1200" b="1" noProof="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noProof="0" dirty="0" smtClean="0">
                          <a:solidFill>
                            <a:srgbClr val="BFBFBF"/>
                          </a:solidFill>
                          <a:latin typeface="Times New Roman" panose="02020603050405020304" pitchFamily="18" charset="0"/>
                          <a:cs typeface="Times New Roman" panose="02020603050405020304" pitchFamily="18" charset="0"/>
                        </a:rPr>
                        <a:t>Mise en évidence par les essais</a:t>
                      </a:r>
                    </a:p>
                  </a:txBody>
                  <a:tcPr anchor="ctr">
                    <a:lnL w="12700" cap="flat" cmpd="sng" algn="ctr">
                      <a:solidFill>
                        <a:schemeClr val="accent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pic>
        <p:nvPicPr>
          <p:cNvPr id="24" name="Image 2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8612" y="4541371"/>
            <a:ext cx="2905077" cy="1938999"/>
          </a:xfrm>
          <a:prstGeom prst="rect">
            <a:avLst/>
          </a:prstGeom>
          <a:noFill/>
        </p:spPr>
      </p:pic>
      <p:pic>
        <p:nvPicPr>
          <p:cNvPr id="25" name="Image 24"/>
          <p:cNvPicPr>
            <a:picLocks noChangeAspect="1"/>
          </p:cNvPicPr>
          <p:nvPr/>
        </p:nvPicPr>
        <p:blipFill>
          <a:blip r:embed="rId4"/>
          <a:stretch>
            <a:fillRect/>
          </a:stretch>
        </p:blipFill>
        <p:spPr>
          <a:xfrm>
            <a:off x="4468498" y="4549518"/>
            <a:ext cx="2907309" cy="1943235"/>
          </a:xfrm>
          <a:prstGeom prst="rect">
            <a:avLst/>
          </a:prstGeom>
        </p:spPr>
      </p:pic>
      <p:grpSp>
        <p:nvGrpSpPr>
          <p:cNvPr id="14" name="Groupe 13"/>
          <p:cNvGrpSpPr/>
          <p:nvPr/>
        </p:nvGrpSpPr>
        <p:grpSpPr>
          <a:xfrm>
            <a:off x="1811207" y="1274614"/>
            <a:ext cx="5164965" cy="3103925"/>
            <a:chOff x="1643041" y="1498420"/>
            <a:chExt cx="5824702" cy="3500399"/>
          </a:xfrm>
        </p:grpSpPr>
        <p:pic>
          <p:nvPicPr>
            <p:cNvPr id="23" name="Image 2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43041" y="1498420"/>
              <a:ext cx="5824702" cy="3500399"/>
            </a:xfrm>
            <a:prstGeom prst="rect">
              <a:avLst/>
            </a:prstGeom>
            <a:noFill/>
          </p:spPr>
        </p:pic>
        <p:sp>
          <p:nvSpPr>
            <p:cNvPr id="2" name="ZoneTexte 1"/>
            <p:cNvSpPr txBox="1"/>
            <p:nvPr/>
          </p:nvSpPr>
          <p:spPr>
            <a:xfrm>
              <a:off x="4958985" y="1763055"/>
              <a:ext cx="2019491" cy="491221"/>
            </a:xfrm>
            <a:prstGeom prst="rect">
              <a:avLst/>
            </a:prstGeom>
            <a:noFill/>
          </p:spPr>
          <p:txBody>
            <a:bodyPr wrap="square" rtlCol="0">
              <a:spAutoFit/>
            </a:bodyPr>
            <a:lstStyle/>
            <a:p>
              <a:r>
                <a:rPr lang="fr-FR" b="1" dirty="0" smtClean="0"/>
                <a:t>Amplitude</a:t>
              </a:r>
              <a:endParaRPr lang="fr-FR" b="1" dirty="0"/>
            </a:p>
          </p:txBody>
        </p:sp>
      </p:grpSp>
      <p:sp>
        <p:nvSpPr>
          <p:cNvPr id="29" name="ZoneTexte 28"/>
          <p:cNvSpPr txBox="1"/>
          <p:nvPr/>
        </p:nvSpPr>
        <p:spPr>
          <a:xfrm>
            <a:off x="7604134" y="4541371"/>
            <a:ext cx="3792411" cy="2092881"/>
          </a:xfrm>
          <a:prstGeom prst="rect">
            <a:avLst/>
          </a:prstGeom>
          <a:noFill/>
        </p:spPr>
        <p:txBody>
          <a:bodyPr wrap="square" rtlCol="0">
            <a:spAutoFit/>
          </a:bodyPr>
          <a:lstStyle/>
          <a:p>
            <a:r>
              <a:rPr lang="fr-FR" sz="1600" dirty="0" smtClean="0">
                <a:latin typeface="Times New Roman" panose="02020603050405020304" pitchFamily="18" charset="0"/>
                <a:cs typeface="Times New Roman" panose="02020603050405020304" pitchFamily="18" charset="0"/>
              </a:rPr>
              <a:t>Remarques:  </a:t>
            </a:r>
            <a:endParaRPr lang="fr-FR"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sz="1600" dirty="0" smtClean="0">
                <a:latin typeface="Times New Roman" panose="02020603050405020304" pitchFamily="18" charset="0"/>
                <a:cs typeface="Times New Roman" panose="02020603050405020304" pitchFamily="18" charset="0"/>
              </a:rPr>
              <a:t>Augmentation des amplitudes diverge pour le balourd mécanique de 140 g.mm imposé</a:t>
            </a:r>
          </a:p>
          <a:p>
            <a:r>
              <a:rPr lang="fr-FR" sz="1600" dirty="0" smtClean="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fr-FR" sz="1600" dirty="0" smtClean="0">
                <a:latin typeface="Times New Roman" panose="02020603050405020304" pitchFamily="18" charset="0"/>
                <a:cs typeface="Times New Roman" panose="02020603050405020304" pitchFamily="18" charset="0"/>
              </a:rPr>
              <a:t>Comportement stable pour le balourd mécanique de 120 g.mm</a:t>
            </a:r>
          </a:p>
          <a:p>
            <a:pPr marL="285750" indent="-285750">
              <a:buFont typeface="Arial" panose="020B0604020202020204" pitchFamily="34" charset="0"/>
              <a:buChar char="•"/>
            </a:pPr>
            <a:endParaRPr lang="fr-FR" dirty="0" smtClean="0"/>
          </a:p>
        </p:txBody>
      </p:sp>
      <p:pic>
        <p:nvPicPr>
          <p:cNvPr id="30" name="Image 29"/>
          <p:cNvPicPr/>
          <p:nvPr/>
        </p:nvPicPr>
        <p:blipFill>
          <a:blip r:embed="rId6"/>
          <a:stretch>
            <a:fillRect/>
          </a:stretch>
        </p:blipFill>
        <p:spPr>
          <a:xfrm>
            <a:off x="8023227" y="1365101"/>
            <a:ext cx="3172460" cy="3176270"/>
          </a:xfrm>
          <a:prstGeom prst="rect">
            <a:avLst/>
          </a:prstGeom>
        </p:spPr>
      </p:pic>
    </p:spTree>
    <p:extLst>
      <p:ext uri="{BB962C8B-B14F-4D97-AF65-F5344CB8AC3E}">
        <p14:creationId xmlns:p14="http://schemas.microsoft.com/office/powerpoint/2010/main" val="17386197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6">
            <a:extLst>
              <a:ext uri="{FF2B5EF4-FFF2-40B4-BE49-F238E27FC236}">
                <a16:creationId xmlns:a16="http://schemas.microsoft.com/office/drawing/2014/main" xmlns="" id="{761BC6FE-745A-4EC4-8CB2-A57E813F49BD}"/>
              </a:ext>
            </a:extLst>
          </p:cNvPr>
          <p:cNvSpPr/>
          <p:nvPr/>
        </p:nvSpPr>
        <p:spPr>
          <a:xfrm>
            <a:off x="7034" y="3248620"/>
            <a:ext cx="1406769" cy="6504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Analyse de  stabilité </a:t>
            </a:r>
            <a:r>
              <a:rPr lang="fr-FR" altLang="zh-CN" sz="1600" b="1" dirty="0" smtClean="0">
                <a:solidFill>
                  <a:schemeClr val="bg1">
                    <a:lumMod val="65000"/>
                  </a:schemeClr>
                </a:solidFill>
                <a:latin typeface="Times New Roman" panose="02020603050405020304" pitchFamily="18" charset="0"/>
                <a:cs typeface="Times New Roman" panose="02020603050405020304" pitchFamily="18" charset="0"/>
                <a:sym typeface="+mn-lt"/>
              </a:rPr>
              <a:t>EM</a:t>
            </a:r>
            <a:endParaRPr lang="fr-FR" altLang="zh-CN" sz="1600" b="1"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7" name="文本框 19">
            <a:extLst>
              <a:ext uri="{FF2B5EF4-FFF2-40B4-BE49-F238E27FC236}">
                <a16:creationId xmlns:a16="http://schemas.microsoft.com/office/drawing/2014/main" xmlns="" id="{48914069-6DC7-4F12-A089-BDAC130B89A1}"/>
              </a:ext>
            </a:extLst>
          </p:cNvPr>
          <p:cNvSpPr txBox="1"/>
          <p:nvPr/>
        </p:nvSpPr>
        <p:spPr>
          <a:xfrm>
            <a:off x="77734" y="476638"/>
            <a:ext cx="1265367" cy="338554"/>
          </a:xfrm>
          <a:prstGeom prst="rect">
            <a:avLst/>
          </a:prstGeom>
          <a:noFill/>
        </p:spPr>
        <p:txBody>
          <a:bodyPr wrap="square" rtlCol="0">
            <a:spAutoFit/>
          </a:bodyPr>
          <a:lstStyle/>
          <a:p>
            <a:pPr algn="ctr"/>
            <a:r>
              <a:rPr lang="en-US" altLang="zh-CN" sz="1600" dirty="0" smtClean="0">
                <a:latin typeface="Times New Roman" panose="02020603050405020304" pitchFamily="18" charset="0"/>
                <a:cs typeface="Times New Roman" panose="02020603050405020304" pitchFamily="18" charset="0"/>
                <a:sym typeface="+mn-lt"/>
              </a:rPr>
              <a:t>PLAN</a:t>
            </a:r>
            <a:endParaRPr lang="zh-CN" altLang="en-US" sz="1600" dirty="0">
              <a:latin typeface="Times New Roman" panose="02020603050405020304" pitchFamily="18" charset="0"/>
              <a:cs typeface="Times New Roman" panose="02020603050405020304" pitchFamily="18" charset="0"/>
              <a:sym typeface="+mn-lt"/>
            </a:endParaRPr>
          </a:p>
        </p:txBody>
      </p:sp>
      <p:sp>
        <p:nvSpPr>
          <p:cNvPr id="9" name="矩形 14">
            <a:extLst>
              <a:ext uri="{FF2B5EF4-FFF2-40B4-BE49-F238E27FC236}">
                <a16:creationId xmlns:a16="http://schemas.microsoft.com/office/drawing/2014/main" xmlns="" id="{B86C440B-9681-404C-B39E-BD82912A3D72}"/>
              </a:ext>
            </a:extLst>
          </p:cNvPr>
          <p:cNvSpPr/>
          <p:nvPr/>
        </p:nvSpPr>
        <p:spPr>
          <a:xfrm>
            <a:off x="7034" y="1947722"/>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a:solidFill>
                  <a:srgbClr val="BFBFBF"/>
                </a:solidFill>
                <a:latin typeface="Times New Roman" panose="02020603050405020304" pitchFamily="18" charset="0"/>
                <a:cs typeface="Times New Roman" panose="02020603050405020304" pitchFamily="18" charset="0"/>
                <a:sym typeface="+mn-lt"/>
              </a:rPr>
              <a:t>Introduction</a:t>
            </a:r>
            <a:endParaRPr lang="zh-CN" altLang="en-US"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10" name="矩形 15">
            <a:extLst>
              <a:ext uri="{FF2B5EF4-FFF2-40B4-BE49-F238E27FC236}">
                <a16:creationId xmlns:a16="http://schemas.microsoft.com/office/drawing/2014/main" xmlns="" id="{7940FCFB-87E6-4174-841C-CE767F94A079}"/>
              </a:ext>
            </a:extLst>
          </p:cNvPr>
          <p:cNvSpPr/>
          <p:nvPr/>
        </p:nvSpPr>
        <p:spPr>
          <a:xfrm>
            <a:off x="7034" y="2598171"/>
            <a:ext cx="1406769" cy="650449"/>
          </a:xfrm>
          <a:prstGeom prst="rect">
            <a:avLst/>
          </a:prstGeom>
          <a:noFill/>
          <a:ln w="190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smtClean="0">
                <a:solidFill>
                  <a:srgbClr val="BFBFBF"/>
                </a:solidFill>
                <a:latin typeface="Times New Roman" panose="02020603050405020304" pitchFamily="18" charset="0"/>
                <a:cs typeface="Times New Roman" panose="02020603050405020304" pitchFamily="18" charset="0"/>
                <a:sym typeface="+mn-lt"/>
              </a:rPr>
              <a:t>Modélisation</a:t>
            </a:r>
            <a:r>
              <a:rPr lang="en-US" altLang="zh-CN" sz="1600" b="1" dirty="0" smtClean="0">
                <a:solidFill>
                  <a:srgbClr val="BFBFBF"/>
                </a:solidFill>
                <a:latin typeface="Times New Roman" panose="02020603050405020304" pitchFamily="18" charset="0"/>
                <a:cs typeface="Times New Roman" panose="02020603050405020304" pitchFamily="18" charset="0"/>
                <a:sym typeface="+mn-lt"/>
              </a:rPr>
              <a:t> </a:t>
            </a:r>
            <a:r>
              <a:rPr lang="en-US" altLang="zh-CN" sz="1600" b="1" dirty="0">
                <a:solidFill>
                  <a:srgbClr val="BFBFBF"/>
                </a:solidFill>
                <a:latin typeface="Times New Roman" panose="02020603050405020304" pitchFamily="18" charset="0"/>
                <a:cs typeface="Times New Roman" panose="02020603050405020304" pitchFamily="18" charset="0"/>
                <a:sym typeface="+mn-lt"/>
              </a:rPr>
              <a:t>&amp; Validation </a:t>
            </a:r>
            <a:endParaRPr lang="zh-CN" altLang="en-US" sz="1600" b="1" dirty="0">
              <a:solidFill>
                <a:srgbClr val="BFBFBF"/>
              </a:solidFill>
              <a:latin typeface="Times New Roman" panose="02020603050405020304" pitchFamily="18" charset="0"/>
              <a:cs typeface="Times New Roman" panose="02020603050405020304" pitchFamily="18" charset="0"/>
              <a:sym typeface="+mn-lt"/>
            </a:endParaRPr>
          </a:p>
        </p:txBody>
      </p:sp>
      <p:sp>
        <p:nvSpPr>
          <p:cNvPr id="13" name="矩形 18">
            <a:extLst>
              <a:ext uri="{FF2B5EF4-FFF2-40B4-BE49-F238E27FC236}">
                <a16:creationId xmlns:a16="http://schemas.microsoft.com/office/drawing/2014/main" xmlns="" id="{90F9E547-AE95-4696-B74B-59A26C4FFB0D}"/>
              </a:ext>
            </a:extLst>
          </p:cNvPr>
          <p:cNvSpPr/>
          <p:nvPr/>
        </p:nvSpPr>
        <p:spPr>
          <a:xfrm>
            <a:off x="7034" y="4549518"/>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rPr>
              <a:t>Conclusions &amp; </a:t>
            </a:r>
            <a:r>
              <a:rPr lang="en-US"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Perspectives</a:t>
            </a:r>
            <a:endPar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6" name="矩形 12">
            <a:extLst>
              <a:ext uri="{FF2B5EF4-FFF2-40B4-BE49-F238E27FC236}">
                <a16:creationId xmlns:a16="http://schemas.microsoft.com/office/drawing/2014/main" xmlns="" id="{896C436B-6F27-4E00-A173-736945DE81DA}"/>
              </a:ext>
            </a:extLst>
          </p:cNvPr>
          <p:cNvSpPr/>
          <p:nvPr/>
        </p:nvSpPr>
        <p:spPr>
          <a:xfrm>
            <a:off x="7034" y="0"/>
            <a:ext cx="1406769" cy="66294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D4D97516-1223-410C-B738-7A34155C9BBA}"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7" name="ZoneTexte 16"/>
          <p:cNvSpPr txBox="1"/>
          <p:nvPr/>
        </p:nvSpPr>
        <p:spPr>
          <a:xfrm>
            <a:off x="1471809" y="874182"/>
            <a:ext cx="8670674" cy="338554"/>
          </a:xfrm>
          <a:prstGeom prst="rect">
            <a:avLst/>
          </a:prstGeom>
          <a:noFill/>
        </p:spPr>
        <p:txBody>
          <a:bodyPr wrap="square" rtlCol="0">
            <a:spAutoFit/>
          </a:bodyPr>
          <a:lstStyle/>
          <a:p>
            <a:pPr marL="285750" indent="-285750">
              <a:buFont typeface="Wingdings" panose="05000000000000000000" pitchFamily="2" charset="2"/>
              <a:buChar char="q"/>
            </a:pPr>
            <a:r>
              <a:rPr lang="fr-FR" sz="1600" dirty="0" smtClean="0">
                <a:latin typeface="Times New Roman" panose="02020603050405020304" pitchFamily="18" charset="0"/>
                <a:cs typeface="Times New Roman" panose="02020603050405020304" pitchFamily="18" charset="0"/>
              </a:rPr>
              <a:t>Résultats numériques du rotor long </a:t>
            </a:r>
            <a:r>
              <a:rPr lang="fr-FR" sz="1600" dirty="0">
                <a:latin typeface="Times New Roman" panose="02020603050405020304" pitchFamily="18" charset="0"/>
                <a:cs typeface="Times New Roman" panose="02020603050405020304" pitchFamily="18" charset="0"/>
              </a:rPr>
              <a:t>de 700mm : </a:t>
            </a:r>
            <a:r>
              <a:rPr lang="fr-FR" sz="1600" b="1" u="sng" dirty="0" smtClean="0">
                <a:latin typeface="Times New Roman" panose="02020603050405020304" pitchFamily="18" charset="0"/>
                <a:cs typeface="Times New Roman" panose="02020603050405020304" pitchFamily="18" charset="0"/>
              </a:rPr>
              <a:t>Température au rotor</a:t>
            </a:r>
            <a:endParaRPr lang="fr-FR" sz="1600" b="1" u="sng" dirty="0">
              <a:latin typeface="Times New Roman" panose="02020603050405020304" pitchFamily="18" charset="0"/>
              <a:cs typeface="Times New Roman" panose="02020603050405020304" pitchFamily="18" charset="0"/>
            </a:endParaRPr>
          </a:p>
        </p:txBody>
      </p:sp>
      <p:sp>
        <p:nvSpPr>
          <p:cNvPr id="20" name="ZoneTexte 19"/>
          <p:cNvSpPr txBox="1"/>
          <p:nvPr/>
        </p:nvSpPr>
        <p:spPr>
          <a:xfrm>
            <a:off x="1541225" y="461249"/>
            <a:ext cx="6835520" cy="369332"/>
          </a:xfrm>
          <a:prstGeom prst="rect">
            <a:avLst/>
          </a:prstGeom>
          <a:noFill/>
        </p:spPr>
        <p:txBody>
          <a:bodyPr wrap="square" rtlCol="0">
            <a:spAutoFit/>
          </a:bodyPr>
          <a:lstStyle/>
          <a:p>
            <a:pPr marL="285750" indent="-285750">
              <a:buFont typeface="Wingdings" panose="05000000000000000000" pitchFamily="2" charset="2"/>
              <a:buChar char="Ø"/>
            </a:pPr>
            <a:r>
              <a:rPr lang="fr-FR" dirty="0" smtClean="0">
                <a:latin typeface="Times New Roman" panose="02020603050405020304" pitchFamily="18" charset="0"/>
                <a:cs typeface="Times New Roman" panose="02020603050405020304" pitchFamily="18" charset="0"/>
              </a:rPr>
              <a:t>Reproduction de l’effet Morton par le banc de l’effet Morton </a:t>
            </a:r>
            <a:r>
              <a:rPr lang="fr-FR" b="1" dirty="0" smtClean="0">
                <a:latin typeface="Times New Roman" panose="02020603050405020304" pitchFamily="18" charset="0"/>
                <a:cs typeface="Times New Roman" panose="02020603050405020304" pitchFamily="18" charset="0"/>
              </a:rPr>
              <a:t>(BEM)</a:t>
            </a:r>
            <a:r>
              <a:rPr lang="fr-FR" dirty="0" smtClean="0">
                <a:latin typeface="Times New Roman" panose="02020603050405020304" pitchFamily="18" charset="0"/>
                <a:cs typeface="Times New Roman" panose="02020603050405020304" pitchFamily="18" charset="0"/>
              </a:rPr>
              <a:t> </a:t>
            </a:r>
            <a:endParaRPr lang="fr-FR" dirty="0">
              <a:latin typeface="Times New Roman" panose="02020603050405020304" pitchFamily="18" charset="0"/>
              <a:cs typeface="Times New Roman" panose="02020603050405020304" pitchFamily="18" charset="0"/>
            </a:endParaRPr>
          </a:p>
        </p:txBody>
      </p:sp>
      <p:sp>
        <p:nvSpPr>
          <p:cNvPr id="12" name="矩形 17">
            <a:extLst>
              <a:ext uri="{FF2B5EF4-FFF2-40B4-BE49-F238E27FC236}">
                <a16:creationId xmlns:a16="http://schemas.microsoft.com/office/drawing/2014/main" xmlns="" id="{2DA98111-0A62-43D1-BE97-78FB87111BA0}"/>
              </a:ext>
            </a:extLst>
          </p:cNvPr>
          <p:cNvSpPr/>
          <p:nvPr/>
        </p:nvSpPr>
        <p:spPr>
          <a:xfrm>
            <a:off x="7034" y="3899069"/>
            <a:ext cx="1406769" cy="65044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sym typeface="+mn-lt"/>
              </a:rPr>
              <a:t>Reproduction</a:t>
            </a:r>
          </a:p>
          <a:p>
            <a:pPr algn="ctr"/>
            <a:r>
              <a:rPr lang="en-US" altLang="zh-CN" sz="1600" dirty="0">
                <a:solidFill>
                  <a:schemeClr val="tx1"/>
                </a:solidFill>
                <a:latin typeface="Times New Roman" panose="02020603050405020304" pitchFamily="18" charset="0"/>
                <a:cs typeface="Times New Roman" panose="02020603050405020304" pitchFamily="18" charset="0"/>
                <a:sym typeface="+mn-lt"/>
              </a:rPr>
              <a:t>De </a:t>
            </a:r>
            <a:r>
              <a:rPr lang="en-US" altLang="zh-CN" sz="1600" b="1" dirty="0">
                <a:solidFill>
                  <a:schemeClr val="tx1"/>
                </a:solidFill>
                <a:latin typeface="Times New Roman" panose="02020603050405020304" pitchFamily="18" charset="0"/>
                <a:cs typeface="Times New Roman" panose="02020603050405020304" pitchFamily="18" charset="0"/>
                <a:sym typeface="+mn-lt"/>
              </a:rPr>
              <a:t>EM</a:t>
            </a:r>
            <a:endParaRPr lang="zh-CN" altLang="en-US" sz="1600" b="1" dirty="0">
              <a:solidFill>
                <a:schemeClr val="tx1"/>
              </a:solidFill>
              <a:latin typeface="Times New Roman" panose="02020603050405020304" pitchFamily="18" charset="0"/>
              <a:cs typeface="Times New Roman" panose="02020603050405020304" pitchFamily="18" charset="0"/>
              <a:sym typeface="+mn-lt"/>
            </a:endParaRPr>
          </a:p>
        </p:txBody>
      </p:sp>
      <p:graphicFrame>
        <p:nvGraphicFramePr>
          <p:cNvPr id="22" name="Tableau 21"/>
          <p:cNvGraphicFramePr>
            <a:graphicFrameLocks noGrp="1"/>
          </p:cNvGraphicFramePr>
          <p:nvPr>
            <p:extLst/>
          </p:nvPr>
        </p:nvGraphicFramePr>
        <p:xfrm>
          <a:off x="6022428" y="-3373"/>
          <a:ext cx="6169573" cy="457200"/>
        </p:xfrm>
        <a:graphic>
          <a:graphicData uri="http://schemas.openxmlformats.org/drawingml/2006/table">
            <a:tbl>
              <a:tblPr firstRow="1" bandRow="1">
                <a:tableStyleId>{5940675A-B579-460E-94D1-54222C63F5DA}</a:tableStyleId>
              </a:tblPr>
              <a:tblGrid>
                <a:gridCol w="1417601">
                  <a:extLst>
                    <a:ext uri="{9D8B030D-6E8A-4147-A177-3AD203B41FA5}">
                      <a16:colId xmlns:a16="http://schemas.microsoft.com/office/drawing/2014/main" xmlns="" val="20000"/>
                    </a:ext>
                  </a:extLst>
                </a:gridCol>
                <a:gridCol w="1678744">
                  <a:extLst>
                    <a:ext uri="{9D8B030D-6E8A-4147-A177-3AD203B41FA5}">
                      <a16:colId xmlns:a16="http://schemas.microsoft.com/office/drawing/2014/main" xmlns="" val="20003"/>
                    </a:ext>
                  </a:extLst>
                </a:gridCol>
                <a:gridCol w="1536614">
                  <a:extLst>
                    <a:ext uri="{9D8B030D-6E8A-4147-A177-3AD203B41FA5}">
                      <a16:colId xmlns:a16="http://schemas.microsoft.com/office/drawing/2014/main" xmlns="" val="20004"/>
                    </a:ext>
                  </a:extLst>
                </a:gridCol>
                <a:gridCol w="1536614"/>
              </a:tblGrid>
              <a:tr h="265225">
                <a:tc>
                  <a:txBody>
                    <a:bodyPr/>
                    <a:lstStyle/>
                    <a:p>
                      <a:pPr algn="ctr"/>
                      <a:r>
                        <a:rPr lang="fr-FR" altLang="zh-CN" sz="1200" b="1" noProof="0" dirty="0" smtClean="0">
                          <a:solidFill>
                            <a:srgbClr val="BFBFBF"/>
                          </a:solidFill>
                          <a:latin typeface="Times New Roman" panose="02020603050405020304" pitchFamily="18" charset="0"/>
                          <a:cs typeface="Times New Roman" panose="02020603050405020304" pitchFamily="18" charset="0"/>
                        </a:rPr>
                        <a:t>Analyse Modal</a:t>
                      </a:r>
                      <a:endParaRPr lang="fr-FR" sz="1200" b="1" noProof="0" dirty="0">
                        <a:solidFill>
                          <a:srgbClr val="BFBFBF"/>
                        </a:solidFill>
                        <a:latin typeface="Times New Roman" panose="02020603050405020304" pitchFamily="18" charset="0"/>
                        <a:cs typeface="Times New Roman" panose="02020603050405020304" pitchFamily="18" charset="0"/>
                      </a:endParaRPr>
                    </a:p>
                  </a:txBody>
                  <a:tcPr anchor="ct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rgbClr val="BFBFBF"/>
                          </a:solidFill>
                          <a:latin typeface="Times New Roman" panose="02020603050405020304" pitchFamily="18" charset="0"/>
                          <a:cs typeface="Times New Roman" panose="02020603050405020304" pitchFamily="18" charset="0"/>
                        </a:rPr>
                        <a:t>Analyse de stabilité</a:t>
                      </a:r>
                      <a:endParaRPr lang="fr-FR" sz="1200" b="1" noProof="0" dirty="0">
                        <a:solidFill>
                          <a:srgbClr val="BFBFBF"/>
                        </a:solidFill>
                        <a:latin typeface="Times New Roman" panose="02020603050405020304" pitchFamily="18" charset="0"/>
                        <a:cs typeface="Times New Roman" panose="02020603050405020304" pitchFamily="18" charset="0"/>
                      </a:endParaRP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noProof="0" dirty="0" smtClean="0">
                          <a:solidFill>
                            <a:schemeClr val="tx1"/>
                          </a:solidFill>
                          <a:latin typeface="Times New Roman" panose="02020603050405020304" pitchFamily="18" charset="0"/>
                          <a:cs typeface="Times New Roman" panose="02020603050405020304" pitchFamily="18" charset="0"/>
                        </a:rPr>
                        <a:t>Simulation numérique</a:t>
                      </a:r>
                      <a:endParaRPr lang="fr-FR" sz="1200" b="1" noProof="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noProof="0" dirty="0" smtClean="0">
                          <a:solidFill>
                            <a:srgbClr val="BFBFBF"/>
                          </a:solidFill>
                          <a:latin typeface="Times New Roman" panose="02020603050405020304" pitchFamily="18" charset="0"/>
                          <a:cs typeface="Times New Roman" panose="02020603050405020304" pitchFamily="18" charset="0"/>
                        </a:rPr>
                        <a:t>Mise en évidence par les essais</a:t>
                      </a:r>
                    </a:p>
                  </a:txBody>
                  <a:tcPr anchor="ctr">
                    <a:lnL w="12700" cap="flat" cmpd="sng" algn="ctr">
                      <a:solidFill>
                        <a:schemeClr val="accent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29" name="ZoneTexte 28"/>
          <p:cNvSpPr txBox="1"/>
          <p:nvPr/>
        </p:nvSpPr>
        <p:spPr>
          <a:xfrm>
            <a:off x="1633231" y="5078463"/>
            <a:ext cx="10443539" cy="1846659"/>
          </a:xfrm>
          <a:prstGeom prst="rect">
            <a:avLst/>
          </a:prstGeom>
          <a:noFill/>
        </p:spPr>
        <p:txBody>
          <a:bodyPr wrap="square" rtlCol="0">
            <a:spAutoFit/>
          </a:bodyPr>
          <a:lstStyle/>
          <a:p>
            <a:r>
              <a:rPr lang="fr-FR" sz="1600" dirty="0" smtClean="0">
                <a:latin typeface="Times New Roman" panose="02020603050405020304" pitchFamily="18" charset="0"/>
                <a:cs typeface="Times New Roman" panose="02020603050405020304" pitchFamily="18" charset="0"/>
              </a:rPr>
              <a:t>Remarques:  </a:t>
            </a:r>
          </a:p>
          <a:p>
            <a:endParaRPr lang="fr-FR"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sz="1600" dirty="0" smtClean="0">
                <a:latin typeface="Times New Roman" panose="02020603050405020304" pitchFamily="18" charset="0"/>
                <a:cs typeface="Times New Roman" panose="02020603050405020304" pitchFamily="18" charset="0"/>
              </a:rPr>
              <a:t>Température moyenne et la différence de la température au rotor divergent pour le balourd mécanique de 140 g.mm</a:t>
            </a:r>
          </a:p>
          <a:p>
            <a:pPr marL="285750" indent="-285750">
              <a:buFont typeface="Arial" panose="020B0604020202020204" pitchFamily="34" charset="0"/>
              <a:buChar char="•"/>
            </a:pPr>
            <a:endParaRPr lang="fr-FR"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sz="1600" dirty="0" smtClean="0">
                <a:latin typeface="Times New Roman" panose="02020603050405020304" pitchFamily="18" charset="0"/>
                <a:cs typeface="Times New Roman" panose="02020603050405020304" pitchFamily="18" charset="0"/>
              </a:rPr>
              <a:t>La différence de la température corrélée avec les amplitudes de vibrations  </a:t>
            </a:r>
          </a:p>
          <a:p>
            <a:pPr marL="285750" indent="-285750">
              <a:buFont typeface="Arial" panose="020B0604020202020204" pitchFamily="34" charset="0"/>
              <a:buChar char="•"/>
            </a:pPr>
            <a:endParaRPr lang="fr-FR" sz="16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fr-FR" dirty="0" smtClean="0"/>
          </a:p>
        </p:txBody>
      </p:sp>
      <p:grpSp>
        <p:nvGrpSpPr>
          <p:cNvPr id="15" name="Groupe 14"/>
          <p:cNvGrpSpPr/>
          <p:nvPr/>
        </p:nvGrpSpPr>
        <p:grpSpPr>
          <a:xfrm>
            <a:off x="1747536" y="1473906"/>
            <a:ext cx="4683963" cy="3222401"/>
            <a:chOff x="1747536" y="1473907"/>
            <a:chExt cx="4683963" cy="2813548"/>
          </a:xfrm>
        </p:grpSpPr>
        <p:pic>
          <p:nvPicPr>
            <p:cNvPr id="26" name="Image 2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7536" y="1473907"/>
              <a:ext cx="4683963" cy="2813548"/>
            </a:xfrm>
            <a:prstGeom prst="rect">
              <a:avLst/>
            </a:prstGeom>
            <a:noFill/>
          </p:spPr>
        </p:pic>
        <p:sp>
          <p:nvSpPr>
            <p:cNvPr id="28" name="ZoneTexte 27"/>
            <p:cNvSpPr txBox="1"/>
            <p:nvPr/>
          </p:nvSpPr>
          <p:spPr>
            <a:xfrm>
              <a:off x="3676711" y="2857140"/>
              <a:ext cx="2564548" cy="369332"/>
            </a:xfrm>
            <a:prstGeom prst="rect">
              <a:avLst/>
            </a:prstGeom>
            <a:noFill/>
          </p:spPr>
          <p:txBody>
            <a:bodyPr wrap="none" rtlCol="0">
              <a:spAutoFit/>
            </a:bodyPr>
            <a:lstStyle/>
            <a:p>
              <a:r>
                <a:rPr lang="fr-FR" dirty="0" smtClean="0"/>
                <a:t>Température </a:t>
              </a:r>
              <a:r>
                <a:rPr lang="fr-FR" dirty="0" err="1" smtClean="0"/>
                <a:t>Tmoy</a:t>
              </a:r>
              <a:r>
                <a:rPr lang="fr-FR" dirty="0" smtClean="0"/>
                <a:t>(rotor)</a:t>
              </a:r>
              <a:endParaRPr lang="fr-FR" dirty="0"/>
            </a:p>
          </p:txBody>
        </p:sp>
      </p:grpSp>
      <p:grpSp>
        <p:nvGrpSpPr>
          <p:cNvPr id="16" name="Groupe 15"/>
          <p:cNvGrpSpPr/>
          <p:nvPr/>
        </p:nvGrpSpPr>
        <p:grpSpPr>
          <a:xfrm>
            <a:off x="6761770" y="1530778"/>
            <a:ext cx="4683963" cy="3314354"/>
            <a:chOff x="6761770" y="1530778"/>
            <a:chExt cx="4683963" cy="2885597"/>
          </a:xfrm>
        </p:grpSpPr>
        <p:pic>
          <p:nvPicPr>
            <p:cNvPr id="27" name="Image 2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1770" y="1530778"/>
              <a:ext cx="4683963" cy="2885597"/>
            </a:xfrm>
            <a:prstGeom prst="rect">
              <a:avLst/>
            </a:prstGeom>
            <a:noFill/>
          </p:spPr>
        </p:pic>
        <p:sp>
          <p:nvSpPr>
            <p:cNvPr id="30" name="ZoneTexte 29"/>
            <p:cNvSpPr txBox="1"/>
            <p:nvPr/>
          </p:nvSpPr>
          <p:spPr>
            <a:xfrm>
              <a:off x="7730164" y="2738729"/>
              <a:ext cx="3715569" cy="369332"/>
            </a:xfrm>
            <a:prstGeom prst="rect">
              <a:avLst/>
            </a:prstGeom>
            <a:noFill/>
          </p:spPr>
          <p:txBody>
            <a:bodyPr wrap="none" rtlCol="0">
              <a:spAutoFit/>
            </a:bodyPr>
            <a:lstStyle/>
            <a:p>
              <a:r>
                <a:rPr lang="fr-FR" dirty="0" smtClean="0"/>
                <a:t>Différence de la température au rotor</a:t>
              </a:r>
              <a:endParaRPr lang="fr-FR" dirty="0"/>
            </a:p>
          </p:txBody>
        </p:sp>
      </p:grpSp>
    </p:spTree>
    <p:extLst>
      <p:ext uri="{BB962C8B-B14F-4D97-AF65-F5344CB8AC3E}">
        <p14:creationId xmlns:p14="http://schemas.microsoft.com/office/powerpoint/2010/main" val="27995341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6">
            <a:extLst>
              <a:ext uri="{FF2B5EF4-FFF2-40B4-BE49-F238E27FC236}">
                <a16:creationId xmlns:a16="http://schemas.microsoft.com/office/drawing/2014/main" xmlns="" id="{761BC6FE-745A-4EC4-8CB2-A57E813F49BD}"/>
              </a:ext>
            </a:extLst>
          </p:cNvPr>
          <p:cNvSpPr/>
          <p:nvPr/>
        </p:nvSpPr>
        <p:spPr>
          <a:xfrm>
            <a:off x="7034" y="3248620"/>
            <a:ext cx="1406769" cy="6504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Analyse de  stabilité </a:t>
            </a:r>
            <a:r>
              <a:rPr lang="fr-FR" altLang="zh-CN" sz="1600" b="1" dirty="0" smtClean="0">
                <a:solidFill>
                  <a:schemeClr val="bg1">
                    <a:lumMod val="65000"/>
                  </a:schemeClr>
                </a:solidFill>
                <a:latin typeface="Times New Roman" panose="02020603050405020304" pitchFamily="18" charset="0"/>
                <a:cs typeface="Times New Roman" panose="02020603050405020304" pitchFamily="18" charset="0"/>
                <a:sym typeface="+mn-lt"/>
              </a:rPr>
              <a:t>EM</a:t>
            </a:r>
            <a:endParaRPr lang="fr-FR" altLang="zh-CN" sz="1600" b="1"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7" name="文本框 19">
            <a:extLst>
              <a:ext uri="{FF2B5EF4-FFF2-40B4-BE49-F238E27FC236}">
                <a16:creationId xmlns:a16="http://schemas.microsoft.com/office/drawing/2014/main" xmlns="" id="{48914069-6DC7-4F12-A089-BDAC130B89A1}"/>
              </a:ext>
            </a:extLst>
          </p:cNvPr>
          <p:cNvSpPr txBox="1"/>
          <p:nvPr/>
        </p:nvSpPr>
        <p:spPr>
          <a:xfrm>
            <a:off x="77734" y="476638"/>
            <a:ext cx="1265367" cy="338554"/>
          </a:xfrm>
          <a:prstGeom prst="rect">
            <a:avLst/>
          </a:prstGeom>
          <a:noFill/>
        </p:spPr>
        <p:txBody>
          <a:bodyPr wrap="square" rtlCol="0">
            <a:spAutoFit/>
          </a:bodyPr>
          <a:lstStyle/>
          <a:p>
            <a:pPr algn="ctr"/>
            <a:r>
              <a:rPr lang="en-US" altLang="zh-CN" sz="1600" dirty="0" smtClean="0">
                <a:latin typeface="Times New Roman" panose="02020603050405020304" pitchFamily="18" charset="0"/>
                <a:cs typeface="Times New Roman" panose="02020603050405020304" pitchFamily="18" charset="0"/>
                <a:sym typeface="+mn-lt"/>
              </a:rPr>
              <a:t>PLAN</a:t>
            </a:r>
            <a:endParaRPr lang="zh-CN" altLang="en-US" sz="1600" dirty="0">
              <a:latin typeface="Times New Roman" panose="02020603050405020304" pitchFamily="18" charset="0"/>
              <a:cs typeface="Times New Roman" panose="02020603050405020304" pitchFamily="18" charset="0"/>
              <a:sym typeface="+mn-lt"/>
            </a:endParaRPr>
          </a:p>
        </p:txBody>
      </p:sp>
      <p:sp>
        <p:nvSpPr>
          <p:cNvPr id="9" name="矩形 14">
            <a:extLst>
              <a:ext uri="{FF2B5EF4-FFF2-40B4-BE49-F238E27FC236}">
                <a16:creationId xmlns:a16="http://schemas.microsoft.com/office/drawing/2014/main" xmlns="" id="{B86C440B-9681-404C-B39E-BD82912A3D72}"/>
              </a:ext>
            </a:extLst>
          </p:cNvPr>
          <p:cNvSpPr/>
          <p:nvPr/>
        </p:nvSpPr>
        <p:spPr>
          <a:xfrm>
            <a:off x="7034" y="1947722"/>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a:solidFill>
                  <a:srgbClr val="BFBFBF"/>
                </a:solidFill>
                <a:latin typeface="Times New Roman" panose="02020603050405020304" pitchFamily="18" charset="0"/>
                <a:cs typeface="Times New Roman" panose="02020603050405020304" pitchFamily="18" charset="0"/>
                <a:sym typeface="+mn-lt"/>
              </a:rPr>
              <a:t>Introduction</a:t>
            </a:r>
            <a:endParaRPr lang="zh-CN" altLang="en-US"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10" name="矩形 15">
            <a:extLst>
              <a:ext uri="{FF2B5EF4-FFF2-40B4-BE49-F238E27FC236}">
                <a16:creationId xmlns:a16="http://schemas.microsoft.com/office/drawing/2014/main" xmlns="" id="{7940FCFB-87E6-4174-841C-CE767F94A079}"/>
              </a:ext>
            </a:extLst>
          </p:cNvPr>
          <p:cNvSpPr/>
          <p:nvPr/>
        </p:nvSpPr>
        <p:spPr>
          <a:xfrm>
            <a:off x="7034" y="2598171"/>
            <a:ext cx="1406769" cy="650449"/>
          </a:xfrm>
          <a:prstGeom prst="rect">
            <a:avLst/>
          </a:prstGeom>
          <a:noFill/>
          <a:ln w="1905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smtClean="0">
                <a:solidFill>
                  <a:srgbClr val="BFBFBF"/>
                </a:solidFill>
                <a:latin typeface="Times New Roman" panose="02020603050405020304" pitchFamily="18" charset="0"/>
                <a:cs typeface="Times New Roman" panose="02020603050405020304" pitchFamily="18" charset="0"/>
                <a:sym typeface="+mn-lt"/>
              </a:rPr>
              <a:t>Modélisation</a:t>
            </a:r>
            <a:r>
              <a:rPr lang="en-US" altLang="zh-CN" sz="1600" b="1" dirty="0" smtClean="0">
                <a:solidFill>
                  <a:srgbClr val="BFBFBF"/>
                </a:solidFill>
                <a:latin typeface="Times New Roman" panose="02020603050405020304" pitchFamily="18" charset="0"/>
                <a:cs typeface="Times New Roman" panose="02020603050405020304" pitchFamily="18" charset="0"/>
                <a:sym typeface="+mn-lt"/>
              </a:rPr>
              <a:t> </a:t>
            </a:r>
            <a:r>
              <a:rPr lang="en-US" altLang="zh-CN" sz="1600" b="1" dirty="0">
                <a:solidFill>
                  <a:srgbClr val="BFBFBF"/>
                </a:solidFill>
                <a:latin typeface="Times New Roman" panose="02020603050405020304" pitchFamily="18" charset="0"/>
                <a:cs typeface="Times New Roman" panose="02020603050405020304" pitchFamily="18" charset="0"/>
                <a:sym typeface="+mn-lt"/>
              </a:rPr>
              <a:t>&amp; Validation </a:t>
            </a:r>
            <a:endParaRPr lang="zh-CN" altLang="en-US" sz="1600" b="1" dirty="0">
              <a:solidFill>
                <a:srgbClr val="BFBFBF"/>
              </a:solidFill>
              <a:latin typeface="Times New Roman" panose="02020603050405020304" pitchFamily="18" charset="0"/>
              <a:cs typeface="Times New Roman" panose="02020603050405020304" pitchFamily="18" charset="0"/>
              <a:sym typeface="+mn-lt"/>
            </a:endParaRPr>
          </a:p>
        </p:txBody>
      </p:sp>
      <p:sp>
        <p:nvSpPr>
          <p:cNvPr id="13" name="矩形 18">
            <a:extLst>
              <a:ext uri="{FF2B5EF4-FFF2-40B4-BE49-F238E27FC236}">
                <a16:creationId xmlns:a16="http://schemas.microsoft.com/office/drawing/2014/main" xmlns="" id="{90F9E547-AE95-4696-B74B-59A26C4FFB0D}"/>
              </a:ext>
            </a:extLst>
          </p:cNvPr>
          <p:cNvSpPr/>
          <p:nvPr/>
        </p:nvSpPr>
        <p:spPr>
          <a:xfrm>
            <a:off x="7034" y="4549518"/>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rPr>
              <a:t>Conclusions &amp; </a:t>
            </a:r>
            <a:r>
              <a:rPr lang="en-US"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Perspectives</a:t>
            </a:r>
            <a:endPar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6" name="矩形 12">
            <a:extLst>
              <a:ext uri="{FF2B5EF4-FFF2-40B4-BE49-F238E27FC236}">
                <a16:creationId xmlns:a16="http://schemas.microsoft.com/office/drawing/2014/main" xmlns="" id="{896C436B-6F27-4E00-A173-736945DE81DA}"/>
              </a:ext>
            </a:extLst>
          </p:cNvPr>
          <p:cNvSpPr/>
          <p:nvPr/>
        </p:nvSpPr>
        <p:spPr>
          <a:xfrm>
            <a:off x="7034" y="0"/>
            <a:ext cx="1406769" cy="66294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D4D97516-1223-410C-B738-7A34155C9BBA}"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7" name="ZoneTexte 16"/>
          <p:cNvSpPr txBox="1"/>
          <p:nvPr/>
        </p:nvSpPr>
        <p:spPr>
          <a:xfrm>
            <a:off x="1471809" y="874182"/>
            <a:ext cx="8670674" cy="338554"/>
          </a:xfrm>
          <a:prstGeom prst="rect">
            <a:avLst/>
          </a:prstGeom>
          <a:noFill/>
        </p:spPr>
        <p:txBody>
          <a:bodyPr wrap="square" rtlCol="0">
            <a:spAutoFit/>
          </a:bodyPr>
          <a:lstStyle/>
          <a:p>
            <a:pPr marL="285750" indent="-285750">
              <a:buFont typeface="Wingdings" panose="05000000000000000000" pitchFamily="2" charset="2"/>
              <a:buChar char="q"/>
            </a:pPr>
            <a:r>
              <a:rPr lang="fr-FR" sz="1600" dirty="0" smtClean="0">
                <a:latin typeface="Times New Roman" panose="02020603050405020304" pitchFamily="18" charset="0"/>
                <a:cs typeface="Times New Roman" panose="02020603050405020304" pitchFamily="18" charset="0"/>
              </a:rPr>
              <a:t>Mise en </a:t>
            </a:r>
            <a:r>
              <a:rPr lang="fr-FR" sz="1600" dirty="0">
                <a:latin typeface="Times New Roman" panose="02020603050405020304" pitchFamily="18" charset="0"/>
                <a:cs typeface="Times New Roman" panose="02020603050405020304" pitchFamily="18" charset="0"/>
              </a:rPr>
              <a:t>évidence par les </a:t>
            </a:r>
            <a:r>
              <a:rPr lang="fr-FR" sz="1600" dirty="0" smtClean="0">
                <a:latin typeface="Times New Roman" panose="02020603050405020304" pitchFamily="18" charset="0"/>
                <a:cs typeface="Times New Roman" panose="02020603050405020304" pitchFamily="18" charset="0"/>
              </a:rPr>
              <a:t>essais ( Extrait des premiers résultats expérimentaux ) </a:t>
            </a:r>
            <a:r>
              <a:rPr lang="fr-FR" sz="1600" dirty="0">
                <a:latin typeface="Times New Roman" panose="02020603050405020304" pitchFamily="18" charset="0"/>
                <a:cs typeface="Times New Roman" panose="02020603050405020304" pitchFamily="18" charset="0"/>
              </a:rPr>
              <a:t>[]</a:t>
            </a:r>
          </a:p>
        </p:txBody>
      </p:sp>
      <p:sp>
        <p:nvSpPr>
          <p:cNvPr id="20" name="ZoneTexte 19"/>
          <p:cNvSpPr txBox="1"/>
          <p:nvPr/>
        </p:nvSpPr>
        <p:spPr>
          <a:xfrm>
            <a:off x="1541225" y="461249"/>
            <a:ext cx="6835520" cy="369332"/>
          </a:xfrm>
          <a:prstGeom prst="rect">
            <a:avLst/>
          </a:prstGeom>
          <a:noFill/>
        </p:spPr>
        <p:txBody>
          <a:bodyPr wrap="square" rtlCol="0">
            <a:spAutoFit/>
          </a:bodyPr>
          <a:lstStyle/>
          <a:p>
            <a:pPr marL="285750" indent="-285750">
              <a:buFont typeface="Wingdings" panose="05000000000000000000" pitchFamily="2" charset="2"/>
              <a:buChar char="Ø"/>
            </a:pPr>
            <a:r>
              <a:rPr lang="fr-FR" dirty="0" smtClean="0">
                <a:latin typeface="Times New Roman" panose="02020603050405020304" pitchFamily="18" charset="0"/>
                <a:cs typeface="Times New Roman" panose="02020603050405020304" pitchFamily="18" charset="0"/>
              </a:rPr>
              <a:t>Reproduction de l’effet Morton par le banc de l’effet Morton </a:t>
            </a:r>
            <a:r>
              <a:rPr lang="fr-FR" b="1" dirty="0" smtClean="0">
                <a:latin typeface="Times New Roman" panose="02020603050405020304" pitchFamily="18" charset="0"/>
                <a:cs typeface="Times New Roman" panose="02020603050405020304" pitchFamily="18" charset="0"/>
              </a:rPr>
              <a:t>(BEM)</a:t>
            </a:r>
            <a:r>
              <a:rPr lang="fr-FR" dirty="0" smtClean="0">
                <a:latin typeface="Times New Roman" panose="02020603050405020304" pitchFamily="18" charset="0"/>
                <a:cs typeface="Times New Roman" panose="02020603050405020304" pitchFamily="18" charset="0"/>
              </a:rPr>
              <a:t> </a:t>
            </a:r>
            <a:endParaRPr lang="fr-FR" dirty="0">
              <a:latin typeface="Times New Roman" panose="02020603050405020304" pitchFamily="18" charset="0"/>
              <a:cs typeface="Times New Roman" panose="02020603050405020304" pitchFamily="18" charset="0"/>
            </a:endParaRPr>
          </a:p>
        </p:txBody>
      </p:sp>
      <p:sp>
        <p:nvSpPr>
          <p:cNvPr id="12" name="矩形 17">
            <a:extLst>
              <a:ext uri="{FF2B5EF4-FFF2-40B4-BE49-F238E27FC236}">
                <a16:creationId xmlns:a16="http://schemas.microsoft.com/office/drawing/2014/main" xmlns="" id="{2DA98111-0A62-43D1-BE97-78FB87111BA0}"/>
              </a:ext>
            </a:extLst>
          </p:cNvPr>
          <p:cNvSpPr/>
          <p:nvPr/>
        </p:nvSpPr>
        <p:spPr>
          <a:xfrm>
            <a:off x="7034" y="3899069"/>
            <a:ext cx="1406769" cy="65044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sym typeface="+mn-lt"/>
              </a:rPr>
              <a:t>Reproduction</a:t>
            </a:r>
          </a:p>
          <a:p>
            <a:pPr algn="ctr"/>
            <a:r>
              <a:rPr lang="en-US" altLang="zh-CN" sz="1600" dirty="0">
                <a:solidFill>
                  <a:schemeClr val="tx1"/>
                </a:solidFill>
                <a:latin typeface="Times New Roman" panose="02020603050405020304" pitchFamily="18" charset="0"/>
                <a:cs typeface="Times New Roman" panose="02020603050405020304" pitchFamily="18" charset="0"/>
                <a:sym typeface="+mn-lt"/>
              </a:rPr>
              <a:t>De </a:t>
            </a:r>
            <a:r>
              <a:rPr lang="en-US" altLang="zh-CN" sz="1600" b="1" dirty="0">
                <a:solidFill>
                  <a:schemeClr val="tx1"/>
                </a:solidFill>
                <a:latin typeface="Times New Roman" panose="02020603050405020304" pitchFamily="18" charset="0"/>
                <a:cs typeface="Times New Roman" panose="02020603050405020304" pitchFamily="18" charset="0"/>
                <a:sym typeface="+mn-lt"/>
              </a:rPr>
              <a:t>EM</a:t>
            </a:r>
            <a:endParaRPr lang="zh-CN" altLang="en-US" sz="1600" b="1" dirty="0">
              <a:solidFill>
                <a:schemeClr val="tx1"/>
              </a:solidFill>
              <a:latin typeface="Times New Roman" panose="02020603050405020304" pitchFamily="18" charset="0"/>
              <a:cs typeface="Times New Roman" panose="02020603050405020304" pitchFamily="18" charset="0"/>
              <a:sym typeface="+mn-lt"/>
            </a:endParaRPr>
          </a:p>
        </p:txBody>
      </p:sp>
      <p:graphicFrame>
        <p:nvGraphicFramePr>
          <p:cNvPr id="22" name="Tableau 21"/>
          <p:cNvGraphicFramePr>
            <a:graphicFrameLocks noGrp="1"/>
          </p:cNvGraphicFramePr>
          <p:nvPr>
            <p:extLst/>
          </p:nvPr>
        </p:nvGraphicFramePr>
        <p:xfrm>
          <a:off x="6022428" y="-3373"/>
          <a:ext cx="6169573" cy="457200"/>
        </p:xfrm>
        <a:graphic>
          <a:graphicData uri="http://schemas.openxmlformats.org/drawingml/2006/table">
            <a:tbl>
              <a:tblPr firstRow="1" bandRow="1">
                <a:tableStyleId>{5940675A-B579-460E-94D1-54222C63F5DA}</a:tableStyleId>
              </a:tblPr>
              <a:tblGrid>
                <a:gridCol w="1417601">
                  <a:extLst>
                    <a:ext uri="{9D8B030D-6E8A-4147-A177-3AD203B41FA5}">
                      <a16:colId xmlns:a16="http://schemas.microsoft.com/office/drawing/2014/main" xmlns="" val="20000"/>
                    </a:ext>
                  </a:extLst>
                </a:gridCol>
                <a:gridCol w="1678744">
                  <a:extLst>
                    <a:ext uri="{9D8B030D-6E8A-4147-A177-3AD203B41FA5}">
                      <a16:colId xmlns:a16="http://schemas.microsoft.com/office/drawing/2014/main" xmlns="" val="20003"/>
                    </a:ext>
                  </a:extLst>
                </a:gridCol>
                <a:gridCol w="1536614">
                  <a:extLst>
                    <a:ext uri="{9D8B030D-6E8A-4147-A177-3AD203B41FA5}">
                      <a16:colId xmlns:a16="http://schemas.microsoft.com/office/drawing/2014/main" xmlns="" val="20004"/>
                    </a:ext>
                  </a:extLst>
                </a:gridCol>
                <a:gridCol w="1536614"/>
              </a:tblGrid>
              <a:tr h="265225">
                <a:tc>
                  <a:txBody>
                    <a:bodyPr/>
                    <a:lstStyle/>
                    <a:p>
                      <a:pPr algn="ctr"/>
                      <a:r>
                        <a:rPr lang="fr-FR" altLang="zh-CN" sz="1200" b="1" noProof="0" dirty="0" smtClean="0">
                          <a:solidFill>
                            <a:srgbClr val="BFBFBF"/>
                          </a:solidFill>
                          <a:latin typeface="Times New Roman" panose="02020603050405020304" pitchFamily="18" charset="0"/>
                          <a:cs typeface="Times New Roman" panose="02020603050405020304" pitchFamily="18" charset="0"/>
                        </a:rPr>
                        <a:t>Analyse Modal</a:t>
                      </a:r>
                      <a:endParaRPr lang="fr-FR" sz="1200" b="1" noProof="0" dirty="0">
                        <a:solidFill>
                          <a:srgbClr val="BFBFBF"/>
                        </a:solidFill>
                        <a:latin typeface="Times New Roman" panose="02020603050405020304" pitchFamily="18" charset="0"/>
                        <a:cs typeface="Times New Roman" panose="02020603050405020304" pitchFamily="18" charset="0"/>
                      </a:endParaRPr>
                    </a:p>
                  </a:txBody>
                  <a:tcPr anchor="ct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rgbClr val="BFBFBF"/>
                          </a:solidFill>
                          <a:latin typeface="Times New Roman" panose="02020603050405020304" pitchFamily="18" charset="0"/>
                          <a:cs typeface="Times New Roman" panose="02020603050405020304" pitchFamily="18" charset="0"/>
                        </a:rPr>
                        <a:t>Analyse de stabilité</a:t>
                      </a:r>
                      <a:endParaRPr lang="fr-FR" sz="1200" b="1" noProof="0" dirty="0">
                        <a:solidFill>
                          <a:srgbClr val="BFBFBF"/>
                        </a:solidFill>
                        <a:latin typeface="Times New Roman" panose="02020603050405020304" pitchFamily="18" charset="0"/>
                        <a:cs typeface="Times New Roman" panose="02020603050405020304" pitchFamily="18" charset="0"/>
                      </a:endParaRP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noProof="0" dirty="0" smtClean="0">
                          <a:solidFill>
                            <a:srgbClr val="BFBFBF"/>
                          </a:solidFill>
                          <a:latin typeface="Times New Roman" panose="02020603050405020304" pitchFamily="18" charset="0"/>
                          <a:cs typeface="Times New Roman" panose="02020603050405020304" pitchFamily="18" charset="0"/>
                        </a:rPr>
                        <a:t>Simulation numérique</a:t>
                      </a:r>
                      <a:endParaRPr lang="fr-FR" sz="1200" b="1" noProof="0" dirty="0">
                        <a:solidFill>
                          <a:srgbClr val="BFBFBF"/>
                        </a:solidFill>
                        <a:latin typeface="Times New Roman" panose="02020603050405020304" pitchFamily="18" charset="0"/>
                        <a:cs typeface="Times New Roman" panose="02020603050405020304" pitchFamily="18" charset="0"/>
                      </a:endParaRP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noProof="0" dirty="0" smtClean="0">
                          <a:solidFill>
                            <a:schemeClr val="tx1"/>
                          </a:solidFill>
                          <a:latin typeface="Times New Roman" panose="02020603050405020304" pitchFamily="18" charset="0"/>
                          <a:cs typeface="Times New Roman" panose="02020603050405020304" pitchFamily="18" charset="0"/>
                        </a:rPr>
                        <a:t>Mise en évidence par les essais</a:t>
                      </a:r>
                    </a:p>
                  </a:txBody>
                  <a:tcPr anchor="ctr">
                    <a:lnL w="12700" cap="flat" cmpd="sng" algn="ctr">
                      <a:solidFill>
                        <a:schemeClr val="accent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pSp>
        <p:nvGrpSpPr>
          <p:cNvPr id="14" name="Groupe 13"/>
          <p:cNvGrpSpPr/>
          <p:nvPr/>
        </p:nvGrpSpPr>
        <p:grpSpPr>
          <a:xfrm>
            <a:off x="2154765" y="3045886"/>
            <a:ext cx="9077403" cy="3092484"/>
            <a:chOff x="2123234" y="2708773"/>
            <a:chExt cx="9077403" cy="3092484"/>
          </a:xfrm>
        </p:grpSpPr>
        <p:pic>
          <p:nvPicPr>
            <p:cNvPr id="23" name="Image 2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3234" y="2708773"/>
              <a:ext cx="4046415" cy="3092484"/>
            </a:xfrm>
            <a:prstGeom prst="rect">
              <a:avLst/>
            </a:prstGeom>
            <a:noFill/>
          </p:spPr>
        </p:pic>
        <p:pic>
          <p:nvPicPr>
            <p:cNvPr id="24" name="Picture 4" descr="D:\Plantegenet\Campagne_Morton_rotor_long\Serie_4\Serie4_bc11+b2-8\essai_4_6660rpm_contact\phases_synchrones.png"/>
            <p:cNvPicPr>
              <a:picLocks noChangeAspect="1"/>
            </p:cNvPicPr>
            <p:nvPr/>
          </p:nvPicPr>
          <p:blipFill rotWithShape="1">
            <a:blip r:embed="rId4" cstate="print">
              <a:extLst>
                <a:ext uri="{28A0092B-C50C-407E-A947-70E740481C1C}">
                  <a14:useLocalDpi xmlns:a14="http://schemas.microsoft.com/office/drawing/2010/main" val="0"/>
                </a:ext>
              </a:extLst>
            </a:blip>
            <a:srcRect l="2860" t="6885" r="8854" b="2380"/>
            <a:stretch/>
          </p:blipFill>
          <p:spPr bwMode="auto">
            <a:xfrm>
              <a:off x="6719501" y="2708773"/>
              <a:ext cx="4481136" cy="3092484"/>
            </a:xfrm>
            <a:prstGeom prst="rect">
              <a:avLst/>
            </a:prstGeom>
            <a:noFill/>
            <a:extLst/>
          </p:spPr>
        </p:pic>
      </p:grpSp>
      <p:pic>
        <p:nvPicPr>
          <p:cNvPr id="25" name="Image 24"/>
          <p:cNvPicPr/>
          <p:nvPr/>
        </p:nvPicPr>
        <p:blipFill>
          <a:blip r:embed="rId5" cstate="print">
            <a:extLst>
              <a:ext uri="{28A0092B-C50C-407E-A947-70E740481C1C}">
                <a14:useLocalDpi xmlns:a14="http://schemas.microsoft.com/office/drawing/2010/main" val="0"/>
              </a:ext>
            </a:extLst>
          </a:blip>
          <a:stretch>
            <a:fillRect/>
          </a:stretch>
        </p:blipFill>
        <p:spPr>
          <a:xfrm>
            <a:off x="7462345" y="645915"/>
            <a:ext cx="4702705" cy="1910741"/>
          </a:xfrm>
          <a:prstGeom prst="rect">
            <a:avLst/>
          </a:prstGeom>
        </p:spPr>
      </p:pic>
      <p:sp>
        <p:nvSpPr>
          <p:cNvPr id="28" name="Rectangle 27"/>
          <p:cNvSpPr/>
          <p:nvPr/>
        </p:nvSpPr>
        <p:spPr>
          <a:xfrm>
            <a:off x="3094983" y="1175195"/>
            <a:ext cx="2165978" cy="507831"/>
          </a:xfrm>
          <a:prstGeom prst="rect">
            <a:avLst/>
          </a:prstGeom>
        </p:spPr>
        <p:txBody>
          <a:bodyPr wrap="none">
            <a:spAutoFit/>
          </a:bodyPr>
          <a:lstStyle/>
          <a:p>
            <a:pPr algn="ctr">
              <a:lnSpc>
                <a:spcPct val="150000"/>
              </a:lnSpc>
            </a:pPr>
            <a:r>
              <a:rPr lang="fr-FR" u="sng" dirty="0">
                <a:latin typeface="Times New Roman" panose="02020603050405020304" pitchFamily="18" charset="0"/>
                <a:cs typeface="Times New Roman" panose="02020603050405020304" pitchFamily="18" charset="0"/>
              </a:rPr>
              <a:t>Paramètre </a:t>
            </a:r>
            <a:r>
              <a:rPr lang="fr-FR" u="sng" dirty="0" smtClean="0">
                <a:latin typeface="Times New Roman" panose="02020603050405020304" pitchFamily="18" charset="0"/>
                <a:cs typeface="Times New Roman" panose="02020603050405020304" pitchFamily="18" charset="0"/>
              </a:rPr>
              <a:t>de l’essai :</a:t>
            </a:r>
            <a:endParaRPr lang="fr-FR" u="sng" dirty="0">
              <a:latin typeface="Times New Roman" panose="02020603050405020304" pitchFamily="18" charset="0"/>
              <a:cs typeface="Times New Roman" panose="02020603050405020304" pitchFamily="18" charset="0"/>
            </a:endParaRPr>
          </a:p>
        </p:txBody>
      </p:sp>
      <p:sp>
        <p:nvSpPr>
          <p:cNvPr id="15" name="Rectangle 14"/>
          <p:cNvSpPr/>
          <p:nvPr/>
        </p:nvSpPr>
        <p:spPr>
          <a:xfrm>
            <a:off x="1541225" y="1749673"/>
            <a:ext cx="6299492" cy="1107996"/>
          </a:xfrm>
          <a:prstGeom prst="rect">
            <a:avLst/>
          </a:prstGeom>
        </p:spPr>
        <p:txBody>
          <a:bodyPr wrap="square">
            <a:spAutoFit/>
          </a:bodyPr>
          <a:lstStyle/>
          <a:p>
            <a:pPr marL="285750" indent="-285750">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Vitesse de rotation :  6600 tr/min</a:t>
            </a:r>
          </a:p>
          <a:p>
            <a:pPr marL="285750" indent="-285750">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Rotor a été équilibre à 4000 tr/min avec les balourds d’équilibrage. </a:t>
            </a:r>
          </a:p>
          <a:p>
            <a:pPr marL="285750" indent="-285750">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Rotor atteins 6600 tr/min après environ </a:t>
            </a:r>
            <a:r>
              <a:rPr lang="fr-FR" sz="1600" dirty="0" smtClean="0">
                <a:latin typeface="Times New Roman" panose="02020603050405020304" pitchFamily="18" charset="0"/>
                <a:cs typeface="Times New Roman" panose="02020603050405020304" pitchFamily="18" charset="0"/>
              </a:rPr>
              <a:t>89s.</a:t>
            </a:r>
          </a:p>
          <a:p>
            <a:pPr marL="285750" indent="-285750">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Mis en arrêt à partir de t=114s après le contact.</a:t>
            </a:r>
          </a:p>
        </p:txBody>
      </p:sp>
    </p:spTree>
    <p:extLst>
      <p:ext uri="{BB962C8B-B14F-4D97-AF65-F5344CB8AC3E}">
        <p14:creationId xmlns:p14="http://schemas.microsoft.com/office/powerpoint/2010/main" val="3921906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487081" y="4304611"/>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480419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9">
            <a:extLst>
              <a:ext uri="{FF2B5EF4-FFF2-40B4-BE49-F238E27FC236}">
                <a16:creationId xmlns:a16="http://schemas.microsoft.com/office/drawing/2014/main" xmlns="" id="{48914069-6DC7-4F12-A089-BDAC130B89A1}"/>
              </a:ext>
            </a:extLst>
          </p:cNvPr>
          <p:cNvSpPr txBox="1"/>
          <p:nvPr/>
        </p:nvSpPr>
        <p:spPr>
          <a:xfrm>
            <a:off x="77734" y="476638"/>
            <a:ext cx="1265367" cy="338554"/>
          </a:xfrm>
          <a:prstGeom prst="rect">
            <a:avLst/>
          </a:prstGeom>
          <a:noFill/>
        </p:spPr>
        <p:txBody>
          <a:bodyPr wrap="square" rtlCol="0">
            <a:spAutoFit/>
          </a:bodyPr>
          <a:lstStyle/>
          <a:p>
            <a:pPr algn="ctr"/>
            <a:r>
              <a:rPr lang="en-US" altLang="zh-CN" sz="1600" dirty="0" smtClean="0">
                <a:latin typeface="Times New Roman" panose="02020603050405020304" pitchFamily="18" charset="0"/>
                <a:cs typeface="Times New Roman" panose="02020603050405020304" pitchFamily="18" charset="0"/>
                <a:sym typeface="+mn-lt"/>
              </a:rPr>
              <a:t>PLAN</a:t>
            </a:r>
            <a:endParaRPr lang="zh-CN" altLang="en-US" sz="1600" dirty="0">
              <a:latin typeface="Times New Roman" panose="02020603050405020304" pitchFamily="18" charset="0"/>
              <a:cs typeface="Times New Roman" panose="02020603050405020304" pitchFamily="18" charset="0"/>
              <a:sym typeface="+mn-lt"/>
            </a:endParaRPr>
          </a:p>
        </p:txBody>
      </p:sp>
      <p:sp>
        <p:nvSpPr>
          <p:cNvPr id="9" name="矩形 14">
            <a:extLst>
              <a:ext uri="{FF2B5EF4-FFF2-40B4-BE49-F238E27FC236}">
                <a16:creationId xmlns:a16="http://schemas.microsoft.com/office/drawing/2014/main" xmlns="" id="{B86C440B-9681-404C-B39E-BD82912A3D72}"/>
              </a:ext>
            </a:extLst>
          </p:cNvPr>
          <p:cNvSpPr/>
          <p:nvPr/>
        </p:nvSpPr>
        <p:spPr>
          <a:xfrm>
            <a:off x="7034" y="1947722"/>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a:solidFill>
                  <a:srgbClr val="BFBFBF"/>
                </a:solidFill>
                <a:latin typeface="Times New Roman" panose="02020603050405020304" pitchFamily="18" charset="0"/>
                <a:cs typeface="Times New Roman" panose="02020603050405020304" pitchFamily="18" charset="0"/>
                <a:sym typeface="+mn-lt"/>
              </a:rPr>
              <a:t>Introduction</a:t>
            </a:r>
            <a:endParaRPr lang="zh-CN" altLang="en-US" sz="1600" b="1"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10" name="矩形 15">
            <a:extLst>
              <a:ext uri="{FF2B5EF4-FFF2-40B4-BE49-F238E27FC236}">
                <a16:creationId xmlns:a16="http://schemas.microsoft.com/office/drawing/2014/main" xmlns="" id="{7940FCFB-87E6-4174-841C-CE767F94A079}"/>
              </a:ext>
            </a:extLst>
          </p:cNvPr>
          <p:cNvSpPr/>
          <p:nvPr/>
        </p:nvSpPr>
        <p:spPr>
          <a:xfrm>
            <a:off x="7034" y="2598171"/>
            <a:ext cx="1406769" cy="650449"/>
          </a:xfrm>
          <a:prstGeom prst="rect">
            <a:avLst/>
          </a:prstGeom>
          <a:noFill/>
          <a:ln w="1270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smtClean="0">
                <a:solidFill>
                  <a:srgbClr val="BFBFBF"/>
                </a:solidFill>
                <a:latin typeface="Times New Roman" panose="02020603050405020304" pitchFamily="18" charset="0"/>
                <a:cs typeface="Times New Roman" panose="02020603050405020304" pitchFamily="18" charset="0"/>
                <a:sym typeface="+mn-lt"/>
              </a:rPr>
              <a:t>Modélisation</a:t>
            </a:r>
            <a:r>
              <a:rPr lang="en-US" altLang="zh-CN" sz="1600" b="1" dirty="0" smtClean="0">
                <a:solidFill>
                  <a:srgbClr val="BFBFBF"/>
                </a:solidFill>
                <a:latin typeface="Times New Roman" panose="02020603050405020304" pitchFamily="18" charset="0"/>
                <a:cs typeface="Times New Roman" panose="02020603050405020304" pitchFamily="18" charset="0"/>
                <a:sym typeface="+mn-lt"/>
              </a:rPr>
              <a:t> </a:t>
            </a:r>
            <a:r>
              <a:rPr lang="en-US" altLang="zh-CN" sz="1600" b="1" dirty="0">
                <a:solidFill>
                  <a:srgbClr val="BFBFBF"/>
                </a:solidFill>
                <a:latin typeface="Times New Roman" panose="02020603050405020304" pitchFamily="18" charset="0"/>
                <a:cs typeface="Times New Roman" panose="02020603050405020304" pitchFamily="18" charset="0"/>
                <a:sym typeface="+mn-lt"/>
              </a:rPr>
              <a:t>&amp; Validation </a:t>
            </a:r>
            <a:endParaRPr lang="zh-CN" altLang="en-US" sz="1600" b="1" dirty="0">
              <a:solidFill>
                <a:srgbClr val="BFBFBF"/>
              </a:solidFill>
              <a:latin typeface="Times New Roman" panose="02020603050405020304" pitchFamily="18" charset="0"/>
              <a:cs typeface="Times New Roman" panose="02020603050405020304" pitchFamily="18" charset="0"/>
              <a:sym typeface="+mn-lt"/>
            </a:endParaRPr>
          </a:p>
        </p:txBody>
      </p:sp>
      <p:sp>
        <p:nvSpPr>
          <p:cNvPr id="12" name="矩形 17">
            <a:extLst>
              <a:ext uri="{FF2B5EF4-FFF2-40B4-BE49-F238E27FC236}">
                <a16:creationId xmlns:a16="http://schemas.microsoft.com/office/drawing/2014/main" xmlns="" id="{2DA98111-0A62-43D1-BE97-78FB87111BA0}"/>
              </a:ext>
            </a:extLst>
          </p:cNvPr>
          <p:cNvSpPr/>
          <p:nvPr/>
        </p:nvSpPr>
        <p:spPr>
          <a:xfrm>
            <a:off x="7034" y="3899069"/>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Reproduction</a:t>
            </a:r>
          </a:p>
          <a:p>
            <a:pPr algn="ctr"/>
            <a:r>
              <a:rPr lang="en-US"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De </a:t>
            </a:r>
            <a:r>
              <a:rPr lang="en-US" altLang="zh-CN" sz="1600" b="1" dirty="0" smtClean="0">
                <a:solidFill>
                  <a:schemeClr val="bg1">
                    <a:lumMod val="65000"/>
                  </a:schemeClr>
                </a:solidFill>
                <a:latin typeface="Times New Roman" panose="02020603050405020304" pitchFamily="18" charset="0"/>
                <a:cs typeface="Times New Roman" panose="02020603050405020304" pitchFamily="18" charset="0"/>
                <a:sym typeface="+mn-lt"/>
              </a:rPr>
              <a:t>EM</a:t>
            </a:r>
            <a:r>
              <a:rPr lang="en-US"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 </a:t>
            </a:r>
            <a:endParaRPr lang="zh-CN" altLang="en-US"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13" name="矩形 18">
            <a:extLst>
              <a:ext uri="{FF2B5EF4-FFF2-40B4-BE49-F238E27FC236}">
                <a16:creationId xmlns:a16="http://schemas.microsoft.com/office/drawing/2014/main" xmlns="" id="{90F9E547-AE95-4696-B74B-59A26C4FFB0D}"/>
              </a:ext>
            </a:extLst>
          </p:cNvPr>
          <p:cNvSpPr/>
          <p:nvPr/>
        </p:nvSpPr>
        <p:spPr>
          <a:xfrm>
            <a:off x="7034" y="4549518"/>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rPr>
              <a:t>Conclusions &amp; </a:t>
            </a:r>
            <a:r>
              <a:rPr lang="en-US"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Perspectives</a:t>
            </a:r>
            <a:endPar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6" name="矩形 12">
            <a:extLst>
              <a:ext uri="{FF2B5EF4-FFF2-40B4-BE49-F238E27FC236}">
                <a16:creationId xmlns:a16="http://schemas.microsoft.com/office/drawing/2014/main" xmlns="" id="{896C436B-6F27-4E00-A173-736945DE81DA}"/>
              </a:ext>
            </a:extLst>
          </p:cNvPr>
          <p:cNvSpPr/>
          <p:nvPr/>
        </p:nvSpPr>
        <p:spPr>
          <a:xfrm>
            <a:off x="7034" y="0"/>
            <a:ext cx="1406769" cy="66294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D4D97516-1223-410C-B738-7A34155C9BBA}"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矩形 16">
            <a:extLst>
              <a:ext uri="{FF2B5EF4-FFF2-40B4-BE49-F238E27FC236}">
                <a16:creationId xmlns:a16="http://schemas.microsoft.com/office/drawing/2014/main" xmlns="" id="{761BC6FE-745A-4EC4-8CB2-A57E813F49BD}"/>
              </a:ext>
            </a:extLst>
          </p:cNvPr>
          <p:cNvSpPr/>
          <p:nvPr/>
        </p:nvSpPr>
        <p:spPr>
          <a:xfrm>
            <a:off x="7034" y="3248620"/>
            <a:ext cx="1406769" cy="65044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smtClean="0">
                <a:solidFill>
                  <a:schemeClr val="tx1"/>
                </a:solidFill>
                <a:latin typeface="Times New Roman" panose="02020603050405020304" pitchFamily="18" charset="0"/>
                <a:cs typeface="Times New Roman" panose="02020603050405020304" pitchFamily="18" charset="0"/>
                <a:sym typeface="+mn-lt"/>
              </a:rPr>
              <a:t>Analyse de  stabilité </a:t>
            </a:r>
            <a:r>
              <a:rPr lang="fr-FR" altLang="zh-CN" sz="1600" b="1" dirty="0" smtClean="0">
                <a:solidFill>
                  <a:schemeClr val="tx1"/>
                </a:solidFill>
                <a:latin typeface="Times New Roman" panose="02020603050405020304" pitchFamily="18" charset="0"/>
                <a:cs typeface="Times New Roman" panose="02020603050405020304" pitchFamily="18" charset="0"/>
                <a:sym typeface="+mn-lt"/>
              </a:rPr>
              <a:t>EM</a:t>
            </a:r>
            <a:endParaRPr lang="fr-FR" altLang="zh-CN" sz="1600" b="1" dirty="0">
              <a:solidFill>
                <a:schemeClr val="tx1"/>
              </a:solidFill>
              <a:latin typeface="Times New Roman" panose="02020603050405020304" pitchFamily="18" charset="0"/>
              <a:cs typeface="Times New Roman" panose="02020603050405020304" pitchFamily="18" charset="0"/>
              <a:sym typeface="+mn-lt"/>
            </a:endParaRPr>
          </a:p>
        </p:txBody>
      </p:sp>
      <p:sp>
        <p:nvSpPr>
          <p:cNvPr id="14" name="ZoneTexte 13"/>
          <p:cNvSpPr txBox="1"/>
          <p:nvPr/>
        </p:nvSpPr>
        <p:spPr>
          <a:xfrm>
            <a:off x="1541225" y="461249"/>
            <a:ext cx="9126775" cy="369332"/>
          </a:xfrm>
          <a:prstGeom prst="rect">
            <a:avLst/>
          </a:prstGeom>
          <a:noFill/>
        </p:spPr>
        <p:txBody>
          <a:bodyPr wrap="square" rtlCol="0">
            <a:spAutoFit/>
          </a:bodyPr>
          <a:lstStyle/>
          <a:p>
            <a:pPr marL="285750" indent="-285750">
              <a:buFont typeface="Wingdings" panose="05000000000000000000" pitchFamily="2" charset="2"/>
              <a:buChar char="Ø"/>
            </a:pPr>
            <a:r>
              <a:rPr lang="fr-FR" dirty="0" smtClean="0">
                <a:latin typeface="Times New Roman" panose="02020603050405020304" pitchFamily="18" charset="0"/>
                <a:cs typeface="Times New Roman" panose="02020603050405020304" pitchFamily="18" charset="0"/>
              </a:rPr>
              <a:t>Comparaison du module des coefficients d’influence de l’effet Morton entre les cas d’étude</a:t>
            </a:r>
            <a:endParaRPr lang="fr-FR" dirty="0">
              <a:latin typeface="Times New Roman" panose="02020603050405020304" pitchFamily="18" charset="0"/>
              <a:cs typeface="Times New Roman" panose="02020603050405020304" pitchFamily="18" charset="0"/>
            </a:endParaRPr>
          </a:p>
        </p:txBody>
      </p:sp>
      <p:graphicFrame>
        <p:nvGraphicFramePr>
          <p:cNvPr id="133" name="Tableau 132"/>
          <p:cNvGraphicFramePr>
            <a:graphicFrameLocks noGrp="1"/>
          </p:cNvGraphicFramePr>
          <p:nvPr>
            <p:extLst/>
          </p:nvPr>
        </p:nvGraphicFramePr>
        <p:xfrm>
          <a:off x="9247870" y="-3373"/>
          <a:ext cx="2944130" cy="274320"/>
        </p:xfrm>
        <a:graphic>
          <a:graphicData uri="http://schemas.openxmlformats.org/drawingml/2006/table">
            <a:tbl>
              <a:tblPr firstRow="1" bandRow="1">
                <a:tableStyleId>{5940675A-B579-460E-94D1-54222C63F5DA}</a:tableStyleId>
              </a:tblPr>
              <a:tblGrid>
                <a:gridCol w="900851">
                  <a:extLst>
                    <a:ext uri="{9D8B030D-6E8A-4147-A177-3AD203B41FA5}">
                      <a16:colId xmlns:a16="http://schemas.microsoft.com/office/drawing/2014/main" xmlns="" val="20000"/>
                    </a:ext>
                  </a:extLst>
                </a:gridCol>
                <a:gridCol w="1066800">
                  <a:extLst>
                    <a:ext uri="{9D8B030D-6E8A-4147-A177-3AD203B41FA5}">
                      <a16:colId xmlns:a16="http://schemas.microsoft.com/office/drawing/2014/main" xmlns="" val="20003"/>
                    </a:ext>
                  </a:extLst>
                </a:gridCol>
                <a:gridCol w="976479">
                  <a:extLst>
                    <a:ext uri="{9D8B030D-6E8A-4147-A177-3AD203B41FA5}">
                      <a16:colId xmlns:a16="http://schemas.microsoft.com/office/drawing/2014/main" xmlns="" val="20004"/>
                    </a:ext>
                  </a:extLst>
                </a:gridCol>
              </a:tblGrid>
              <a:tr h="265225">
                <a:tc>
                  <a:txBody>
                    <a:bodyPr/>
                    <a:lstStyle/>
                    <a:p>
                      <a:pPr algn="ctr"/>
                      <a:r>
                        <a:rPr lang="fr-FR" altLang="zh-CN" sz="1200" b="1" noProof="0" dirty="0" smtClean="0">
                          <a:solidFill>
                            <a:srgbClr val="BFBFBF"/>
                          </a:solidFill>
                          <a:latin typeface="Times New Roman" panose="02020603050405020304" pitchFamily="18" charset="0"/>
                          <a:cs typeface="Times New Roman" panose="02020603050405020304" pitchFamily="18" charset="0"/>
                        </a:rPr>
                        <a:t>Méthode</a:t>
                      </a:r>
                      <a:endParaRPr lang="fr-FR" sz="1200" b="1" noProof="0" dirty="0">
                        <a:solidFill>
                          <a:srgbClr val="BFBFBF"/>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rgbClr val="BFBFBF"/>
                          </a:solidFill>
                          <a:latin typeface="Times New Roman" panose="02020603050405020304" pitchFamily="18" charset="0"/>
                          <a:cs typeface="Times New Roman" panose="02020603050405020304" pitchFamily="18" charset="0"/>
                        </a:rPr>
                        <a:t>Application</a:t>
                      </a:r>
                      <a:endParaRPr lang="fr-FR" sz="1200" b="1" noProof="0" dirty="0">
                        <a:solidFill>
                          <a:srgbClr val="BFBFBF"/>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noProof="0" dirty="0" smtClean="0">
                          <a:solidFill>
                            <a:schemeClr val="tx1"/>
                          </a:solidFill>
                          <a:latin typeface="Times New Roman" panose="02020603050405020304" pitchFamily="18" charset="0"/>
                          <a:cs typeface="Times New Roman" panose="02020603050405020304" pitchFamily="18" charset="0"/>
                        </a:rPr>
                        <a:t>Résumé</a:t>
                      </a:r>
                      <a:endParaRPr lang="fr-FR" sz="1200" b="1"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8" name="Ellipse 17"/>
          <p:cNvSpPr/>
          <p:nvPr/>
        </p:nvSpPr>
        <p:spPr>
          <a:xfrm>
            <a:off x="7262648" y="2217683"/>
            <a:ext cx="483476" cy="10309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p:cNvSpPr txBox="1"/>
          <p:nvPr/>
        </p:nvSpPr>
        <p:spPr>
          <a:xfrm>
            <a:off x="6432331" y="3279996"/>
            <a:ext cx="5381088" cy="338554"/>
          </a:xfrm>
          <a:prstGeom prst="rect">
            <a:avLst/>
          </a:prstGeom>
          <a:noFill/>
        </p:spPr>
        <p:txBody>
          <a:bodyPr wrap="none" rtlCol="0">
            <a:spAutoFit/>
          </a:bodyPr>
          <a:lstStyle/>
          <a:p>
            <a:r>
              <a:rPr lang="fr-FR" sz="1600" dirty="0">
                <a:solidFill>
                  <a:srgbClr val="FF0000"/>
                </a:solidFill>
                <a:latin typeface="Times New Roman" panose="02020603050405020304" pitchFamily="18" charset="0"/>
                <a:cs typeface="Times New Roman" panose="02020603050405020304" pitchFamily="18" charset="0"/>
              </a:rPr>
              <a:t>Module du coefficient C trop </a:t>
            </a:r>
            <a:r>
              <a:rPr lang="fr-FR" sz="1600" dirty="0" smtClean="0">
                <a:solidFill>
                  <a:srgbClr val="FF0000"/>
                </a:solidFill>
                <a:latin typeface="Times New Roman" panose="02020603050405020304" pitchFamily="18" charset="0"/>
                <a:cs typeface="Times New Roman" panose="02020603050405020304" pitchFamily="18" charset="0"/>
              </a:rPr>
              <a:t>faible pour rotor court de 430mm</a:t>
            </a:r>
            <a:endParaRPr lang="fr-FR" sz="1600" dirty="0">
              <a:solidFill>
                <a:srgbClr val="FF0000"/>
              </a:solidFill>
              <a:latin typeface="Times New Roman" panose="02020603050405020304" pitchFamily="18" charset="0"/>
              <a:cs typeface="Times New Roman" panose="02020603050405020304" pitchFamily="18" charset="0"/>
            </a:endParaRPr>
          </a:p>
        </p:txBody>
      </p:sp>
      <p:grpSp>
        <p:nvGrpSpPr>
          <p:cNvPr id="38" name="Groupe 37"/>
          <p:cNvGrpSpPr/>
          <p:nvPr/>
        </p:nvGrpSpPr>
        <p:grpSpPr>
          <a:xfrm>
            <a:off x="1804298" y="1044362"/>
            <a:ext cx="3960000" cy="2270338"/>
            <a:chOff x="1804298" y="1044362"/>
            <a:chExt cx="3960000" cy="2270338"/>
          </a:xfrm>
        </p:grpSpPr>
        <p:pic>
          <p:nvPicPr>
            <p:cNvPr id="32" name="Image 31"/>
            <p:cNvPicPr>
              <a:picLocks noChangeAspect="1"/>
            </p:cNvPicPr>
            <p:nvPr/>
          </p:nvPicPr>
          <p:blipFill>
            <a:blip r:embed="rId3"/>
            <a:stretch>
              <a:fillRect/>
            </a:stretch>
          </p:blipFill>
          <p:spPr>
            <a:xfrm>
              <a:off x="1804298" y="1044362"/>
              <a:ext cx="3960000" cy="2270338"/>
            </a:xfrm>
            <a:prstGeom prst="rect">
              <a:avLst/>
            </a:prstGeom>
          </p:spPr>
        </p:pic>
        <p:sp>
          <p:nvSpPr>
            <p:cNvPr id="37" name="Rectangle 36"/>
            <p:cNvSpPr/>
            <p:nvPr/>
          </p:nvSpPr>
          <p:spPr>
            <a:xfrm>
              <a:off x="2850077" y="1638795"/>
              <a:ext cx="357357" cy="140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p:cNvGrpSpPr/>
          <p:nvPr/>
        </p:nvGrpSpPr>
        <p:grpSpPr>
          <a:xfrm>
            <a:off x="1804298" y="3777175"/>
            <a:ext cx="3960000" cy="2266468"/>
            <a:chOff x="1804298" y="3777175"/>
            <a:chExt cx="3960000" cy="2266468"/>
          </a:xfrm>
        </p:grpSpPr>
        <p:pic>
          <p:nvPicPr>
            <p:cNvPr id="33" name="Image 32"/>
            <p:cNvPicPr>
              <a:picLocks noChangeAspect="1"/>
            </p:cNvPicPr>
            <p:nvPr/>
          </p:nvPicPr>
          <p:blipFill>
            <a:blip r:embed="rId4"/>
            <a:stretch>
              <a:fillRect/>
            </a:stretch>
          </p:blipFill>
          <p:spPr>
            <a:xfrm>
              <a:off x="1804298" y="3777175"/>
              <a:ext cx="3960000" cy="2266468"/>
            </a:xfrm>
            <a:prstGeom prst="rect">
              <a:avLst/>
            </a:prstGeom>
          </p:spPr>
        </p:pic>
        <p:sp>
          <p:nvSpPr>
            <p:cNvPr id="39" name="Rectangle 38"/>
            <p:cNvSpPr/>
            <p:nvPr/>
          </p:nvSpPr>
          <p:spPr>
            <a:xfrm>
              <a:off x="2850077" y="4143480"/>
              <a:ext cx="464623" cy="1625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4" name="Groupe 43"/>
          <p:cNvGrpSpPr/>
          <p:nvPr/>
        </p:nvGrpSpPr>
        <p:grpSpPr>
          <a:xfrm>
            <a:off x="6659620" y="3839630"/>
            <a:ext cx="4320000" cy="2467666"/>
            <a:chOff x="6659620" y="3839630"/>
            <a:chExt cx="4320000" cy="2467666"/>
          </a:xfrm>
        </p:grpSpPr>
        <p:pic>
          <p:nvPicPr>
            <p:cNvPr id="35" name="Image 34"/>
            <p:cNvPicPr>
              <a:picLocks noChangeAspect="1"/>
            </p:cNvPicPr>
            <p:nvPr/>
          </p:nvPicPr>
          <p:blipFill>
            <a:blip r:embed="rId5"/>
            <a:stretch>
              <a:fillRect/>
            </a:stretch>
          </p:blipFill>
          <p:spPr>
            <a:xfrm>
              <a:off x="6659620" y="3839630"/>
              <a:ext cx="4320000" cy="2467666"/>
            </a:xfrm>
            <a:prstGeom prst="rect">
              <a:avLst/>
            </a:prstGeom>
          </p:spPr>
        </p:pic>
        <p:sp>
          <p:nvSpPr>
            <p:cNvPr id="42" name="Rectangle 41"/>
            <p:cNvSpPr/>
            <p:nvPr/>
          </p:nvSpPr>
          <p:spPr>
            <a:xfrm>
              <a:off x="7841177" y="4387194"/>
              <a:ext cx="464623" cy="1625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p:cNvGrpSpPr/>
          <p:nvPr/>
        </p:nvGrpSpPr>
        <p:grpSpPr>
          <a:xfrm>
            <a:off x="6759935" y="1002647"/>
            <a:ext cx="3960000" cy="2261097"/>
            <a:chOff x="6759935" y="1002647"/>
            <a:chExt cx="3960000" cy="2261097"/>
          </a:xfrm>
        </p:grpSpPr>
        <p:pic>
          <p:nvPicPr>
            <p:cNvPr id="34" name="Image 33"/>
            <p:cNvPicPr>
              <a:picLocks noChangeAspect="1"/>
            </p:cNvPicPr>
            <p:nvPr/>
          </p:nvPicPr>
          <p:blipFill>
            <a:blip r:embed="rId6"/>
            <a:stretch>
              <a:fillRect/>
            </a:stretch>
          </p:blipFill>
          <p:spPr>
            <a:xfrm>
              <a:off x="6759935" y="1002647"/>
              <a:ext cx="3960000" cy="2261097"/>
            </a:xfrm>
            <a:prstGeom prst="rect">
              <a:avLst/>
            </a:prstGeom>
          </p:spPr>
        </p:pic>
        <p:sp>
          <p:nvSpPr>
            <p:cNvPr id="43" name="Rectangle 42"/>
            <p:cNvSpPr/>
            <p:nvPr/>
          </p:nvSpPr>
          <p:spPr>
            <a:xfrm>
              <a:off x="7780389" y="2272946"/>
              <a:ext cx="464623" cy="767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0212569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24945" y="5259872"/>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315954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E9D31A80-183D-489F-B2A7-40566212A89E}" type="datetime1">
              <a:rPr lang="fr-FR" sz="1300" smtClean="0">
                <a:solidFill>
                  <a:schemeClr val="lt1"/>
                </a:solidFill>
                <a:latin typeface="Times New Roman" panose="02020603050405020304" pitchFamily="18" charset="0"/>
                <a:cs typeface="Times New Roman" panose="02020603050405020304" pitchFamily="18" charset="0"/>
              </a:rPr>
              <a:t>14/03/2019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4" name="ZoneTexte 13"/>
          <p:cNvSpPr txBox="1"/>
          <p:nvPr/>
        </p:nvSpPr>
        <p:spPr>
          <a:xfrm>
            <a:off x="817711" y="469415"/>
            <a:ext cx="1851042" cy="369332"/>
          </a:xfrm>
          <a:prstGeom prst="rect">
            <a:avLst/>
          </a:prstGeom>
          <a:noFill/>
        </p:spPr>
        <p:txBody>
          <a:bodyPr wrap="square" rtlCol="0">
            <a:spAutoFit/>
          </a:bodyPr>
          <a:lstStyle/>
          <a:p>
            <a:pPr marL="285750" indent="-285750">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Conclusions</a:t>
            </a:r>
            <a:endParaRPr lang="en-US" b="1" dirty="0">
              <a:latin typeface="Times New Roman" panose="02020603050405020304" pitchFamily="18" charset="0"/>
              <a:cs typeface="Times New Roman" panose="02020603050405020304" pitchFamily="18" charset="0"/>
            </a:endParaRPr>
          </a:p>
        </p:txBody>
      </p:sp>
      <p:sp>
        <p:nvSpPr>
          <p:cNvPr id="16" name="Ellipse 15"/>
          <p:cNvSpPr/>
          <p:nvPr/>
        </p:nvSpPr>
        <p:spPr>
          <a:xfrm>
            <a:off x="4474304" y="1960422"/>
            <a:ext cx="2459746" cy="2459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latin typeface="Times New Roman" panose="02020603050405020304" pitchFamily="18" charset="0"/>
                <a:cs typeface="Times New Roman" panose="02020603050405020304" pitchFamily="18" charset="0"/>
              </a:rPr>
              <a:t>Enrichir la connaissance sur l’effet Morton</a:t>
            </a:r>
            <a:endParaRPr lang="fr-FR" dirty="0"/>
          </a:p>
        </p:txBody>
      </p:sp>
      <p:grpSp>
        <p:nvGrpSpPr>
          <p:cNvPr id="40" name="Groupe 39"/>
          <p:cNvGrpSpPr/>
          <p:nvPr/>
        </p:nvGrpSpPr>
        <p:grpSpPr>
          <a:xfrm>
            <a:off x="7178546" y="4020289"/>
            <a:ext cx="3515699" cy="1883276"/>
            <a:chOff x="7410650" y="3939455"/>
            <a:chExt cx="3515699" cy="1883276"/>
          </a:xfrm>
        </p:grpSpPr>
        <p:sp>
          <p:nvSpPr>
            <p:cNvPr id="21" name="Rectangle 20"/>
            <p:cNvSpPr/>
            <p:nvPr/>
          </p:nvSpPr>
          <p:spPr>
            <a:xfrm>
              <a:off x="8088156" y="3939455"/>
              <a:ext cx="2160688" cy="956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latin typeface="Times New Roman" panose="02020603050405020304" pitchFamily="18" charset="0"/>
                  <a:cs typeface="Times New Roman" panose="02020603050405020304" pitchFamily="18" charset="0"/>
                </a:rPr>
                <a:t>Risque du déclenchement de EM quantifié</a:t>
              </a:r>
            </a:p>
          </p:txBody>
        </p:sp>
        <mc:AlternateContent xmlns:mc="http://schemas.openxmlformats.org/markup-compatibility/2006" xmlns:a14="http://schemas.microsoft.com/office/drawing/2010/main">
          <mc:Choice Requires="a14">
            <p:sp>
              <p:nvSpPr>
                <p:cNvPr id="24" name="Rectangle 23"/>
                <p:cNvSpPr/>
                <p:nvPr/>
              </p:nvSpPr>
              <p:spPr>
                <a:xfrm>
                  <a:off x="7410650" y="4895714"/>
                  <a:ext cx="3515699" cy="9270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sz="1600" dirty="0" smtClean="0">
                      <a:solidFill>
                        <a:schemeClr val="tx1"/>
                      </a:solidFill>
                      <a:latin typeface="Times New Roman" panose="02020603050405020304" pitchFamily="18" charset="0"/>
                      <a:cs typeface="Times New Roman" panose="02020603050405020304" pitchFamily="18" charset="0"/>
                    </a:rPr>
                    <a:t>Indicateur de EM </a:t>
                  </a:r>
                  <a14:m>
                    <m:oMath xmlns:m="http://schemas.openxmlformats.org/officeDocument/2006/math">
                      <m:r>
                        <a:rPr lang="fr-FR" sz="16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𝜍</m:t>
                      </m:r>
                    </m:oMath>
                  </a14:m>
                  <a:endParaRPr lang="fr-FR" sz="1600" dirty="0" smtClean="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sz="1600" dirty="0" smtClean="0">
                      <a:solidFill>
                        <a:schemeClr val="tx1"/>
                      </a:solidFill>
                      <a:latin typeface="Times New Roman" panose="02020603050405020304" pitchFamily="18" charset="0"/>
                      <a:cs typeface="Times New Roman" panose="02020603050405020304" pitchFamily="18" charset="0"/>
                    </a:rPr>
                    <a:t>Approximé par les modules des coefficients d’influence</a:t>
                  </a:r>
                </a:p>
              </p:txBody>
            </p:sp>
          </mc:Choice>
          <mc:Fallback xmlns="">
            <p:sp>
              <p:nvSpPr>
                <p:cNvPr id="24" name="Rectangle 23"/>
                <p:cNvSpPr>
                  <a:spLocks noRot="1" noChangeAspect="1" noMove="1" noResize="1" noEditPoints="1" noAdjustHandles="1" noChangeArrowheads="1" noChangeShapeType="1" noTextEdit="1"/>
                </p:cNvSpPr>
                <p:nvPr/>
              </p:nvSpPr>
              <p:spPr>
                <a:xfrm>
                  <a:off x="7410650" y="4895714"/>
                  <a:ext cx="3515699" cy="927017"/>
                </a:xfrm>
                <a:prstGeom prst="rect">
                  <a:avLst/>
                </a:prstGeom>
                <a:blipFill rotWithShape="0">
                  <a:blip r:embed="rId3"/>
                  <a:stretch>
                    <a:fillRect l="-518" b="-2597"/>
                  </a:stretch>
                </a:blipFill>
                <a:ln>
                  <a:solidFill>
                    <a:schemeClr val="tx1"/>
                  </a:solidFill>
                </a:ln>
              </p:spPr>
              <p:txBody>
                <a:bodyPr/>
                <a:lstStyle/>
                <a:p>
                  <a:r>
                    <a:rPr lang="fr-FR">
                      <a:noFill/>
                    </a:rPr>
                    <a:t> </a:t>
                  </a:r>
                </a:p>
              </p:txBody>
            </p:sp>
          </mc:Fallback>
        </mc:AlternateContent>
      </p:grpSp>
      <p:grpSp>
        <p:nvGrpSpPr>
          <p:cNvPr id="39" name="Groupe 38"/>
          <p:cNvGrpSpPr/>
          <p:nvPr/>
        </p:nvGrpSpPr>
        <p:grpSpPr>
          <a:xfrm>
            <a:off x="829700" y="4066453"/>
            <a:ext cx="3512198" cy="1887510"/>
            <a:chOff x="1482510" y="3939455"/>
            <a:chExt cx="3512198" cy="1887510"/>
          </a:xfrm>
        </p:grpSpPr>
        <mc:AlternateContent xmlns:mc="http://schemas.openxmlformats.org/markup-compatibility/2006" xmlns:a14="http://schemas.microsoft.com/office/drawing/2010/main">
          <mc:Choice Requires="a14">
            <p:sp>
              <p:nvSpPr>
                <p:cNvPr id="19" name="Rectangle 18"/>
                <p:cNvSpPr/>
                <p:nvPr/>
              </p:nvSpPr>
              <p:spPr>
                <a:xfrm>
                  <a:off x="2044424" y="3939455"/>
                  <a:ext cx="2160688" cy="956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latin typeface="Times New Roman" panose="02020603050405020304" pitchFamily="18" charset="0"/>
                      <a:cs typeface="Times New Roman" panose="02020603050405020304" pitchFamily="18" charset="0"/>
                    </a:rPr>
                    <a:t>Paramètres déclencheurs </a:t>
                  </a:r>
                  <a:endParaRPr lang="fr-FR" sz="1600" b="1" dirty="0" smtClean="0">
                    <a:latin typeface="Times New Roman" panose="02020603050405020304" pitchFamily="18" charset="0"/>
                    <a:cs typeface="Times New Roman" panose="02020603050405020304" pitchFamily="18" charset="0"/>
                  </a:endParaRPr>
                </a:p>
                <a:p>
                  <a:pPr algn="ctr"/>
                  <a:r>
                    <a:rPr lang="fr-FR" sz="1600" b="1" dirty="0" smtClean="0">
                      <a:latin typeface="Times New Roman" panose="02020603050405020304" pitchFamily="18" charset="0"/>
                      <a:cs typeface="Times New Roman" panose="02020603050405020304" pitchFamily="18" charset="0"/>
                    </a:rPr>
                    <a:t>identifiés </a:t>
                  </a:r>
                  <a:r>
                    <a:rPr lang="fr-FR" sz="1600" b="1" dirty="0">
                      <a:latin typeface="Times New Roman" panose="02020603050405020304" pitchFamily="18" charset="0"/>
                      <a:cs typeface="Times New Roman" panose="02020603050405020304" pitchFamily="18" charset="0"/>
                    </a:rPr>
                    <a:t>(</a:t>
                  </a:r>
                  <a14:m>
                    <m:oMath xmlns:m="http://schemas.openxmlformats.org/officeDocument/2006/math">
                      <m:r>
                        <a:rPr lang="fr-FR" sz="1600" b="1" dirty="0">
                          <a:latin typeface="Cambria Math" panose="02040503050406030204" pitchFamily="18" charset="0"/>
                          <a:cs typeface="Times New Roman" panose="02020603050405020304" pitchFamily="18" charset="0"/>
                        </a:rPr>
                        <m:t>𝑨</m:t>
                      </m:r>
                      <m:r>
                        <a:rPr lang="fr-FR" sz="1600" b="1" dirty="0">
                          <a:latin typeface="Cambria Math" panose="02040503050406030204" pitchFamily="18" charset="0"/>
                          <a:cs typeface="Times New Roman" panose="02020603050405020304" pitchFamily="18" charset="0"/>
                        </a:rPr>
                        <m:t>,</m:t>
                      </m:r>
                      <m:r>
                        <a:rPr lang="fr-FR" sz="1600" b="1" dirty="0">
                          <a:latin typeface="Cambria Math" panose="02040503050406030204" pitchFamily="18" charset="0"/>
                          <a:cs typeface="Times New Roman" panose="02020603050405020304" pitchFamily="18" charset="0"/>
                        </a:rPr>
                        <m:t>𝑩</m:t>
                      </m:r>
                      <m:r>
                        <a:rPr lang="fr-FR" sz="1600" b="1" dirty="0">
                          <a:latin typeface="Cambria Math" panose="02040503050406030204" pitchFamily="18" charset="0"/>
                          <a:cs typeface="Times New Roman" panose="02020603050405020304" pitchFamily="18" charset="0"/>
                        </a:rPr>
                        <m:t>,</m:t>
                      </m:r>
                      <m:r>
                        <a:rPr lang="fr-FR" sz="1600" b="1" dirty="0">
                          <a:latin typeface="Cambria Math" panose="02040503050406030204" pitchFamily="18" charset="0"/>
                          <a:cs typeface="Times New Roman" panose="02020603050405020304" pitchFamily="18" charset="0"/>
                        </a:rPr>
                        <m:t>𝑪</m:t>
                      </m:r>
                    </m:oMath>
                  </a14:m>
                  <a:r>
                    <a:rPr lang="fr-FR" sz="1600" b="1" dirty="0">
                      <a:latin typeface="Times New Roman" panose="02020603050405020304" pitchFamily="18" charset="0"/>
                      <a:cs typeface="Times New Roman" panose="02020603050405020304" pitchFamily="18" charset="0"/>
                    </a:rPr>
                    <a:t>)</a:t>
                  </a:r>
                </a:p>
              </p:txBody>
            </p:sp>
          </mc:Choice>
          <mc:Fallback xmlns="">
            <p:sp>
              <p:nvSpPr>
                <p:cNvPr id="19" name="Rectangle 18"/>
                <p:cNvSpPr>
                  <a:spLocks noRot="1" noChangeAspect="1" noMove="1" noResize="1" noEditPoints="1" noAdjustHandles="1" noChangeArrowheads="1" noChangeShapeType="1" noTextEdit="1"/>
                </p:cNvSpPr>
                <p:nvPr/>
              </p:nvSpPr>
              <p:spPr>
                <a:xfrm>
                  <a:off x="2044424" y="3939455"/>
                  <a:ext cx="2160688" cy="956819"/>
                </a:xfrm>
                <a:prstGeom prst="rect">
                  <a:avLst/>
                </a:prstGeom>
                <a:blipFill rotWithShape="0">
                  <a:blip r:embed="rId4"/>
                  <a:stretch>
                    <a:fillRect b="-62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1482510" y="4899948"/>
                  <a:ext cx="3512198" cy="9270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14:m>
                    <m:oMath xmlns:m="http://schemas.openxmlformats.org/officeDocument/2006/math">
                      <m:r>
                        <a:rPr lang="fr-FR" sz="1600" b="1" i="1" dirty="0" smtClean="0">
                          <a:solidFill>
                            <a:schemeClr val="tx1"/>
                          </a:solidFill>
                          <a:latin typeface="Cambria Math" panose="02040503050406030204" pitchFamily="18" charset="0"/>
                          <a:cs typeface="Times New Roman" panose="02020603050405020304" pitchFamily="18" charset="0"/>
                        </a:rPr>
                        <m:t>𝑪</m:t>
                      </m:r>
                    </m:oMath>
                  </a14:m>
                  <a:r>
                    <a:rPr lang="fr-FR" sz="1600" dirty="0">
                      <a:solidFill>
                        <a:schemeClr val="tx1"/>
                      </a:solidFill>
                      <a:latin typeface="Times New Roman" panose="02020603050405020304" pitchFamily="18" charset="0"/>
                      <a:cs typeface="Times New Roman" panose="02020603050405020304" pitchFamily="18" charset="0"/>
                    </a:rPr>
                    <a:t> </a:t>
                  </a:r>
                  <a:r>
                    <a:rPr lang="fr-FR" sz="1600" dirty="0" smtClean="0">
                      <a:solidFill>
                        <a:schemeClr val="tx1"/>
                      </a:solidFill>
                      <a:latin typeface="Times New Roman" panose="02020603050405020304" pitchFamily="18" charset="0"/>
                      <a:cs typeface="Times New Roman" panose="02020603050405020304" pitchFamily="18" charset="0"/>
                    </a:rPr>
                    <a:t>le principal contributeur de EM</a:t>
                  </a:r>
                </a:p>
                <a:p>
                  <a:pPr marL="285750" indent="-285750">
                    <a:buFont typeface="Arial" panose="020B0604020202020204" pitchFamily="34" charset="0"/>
                    <a:buChar char="•"/>
                  </a:pPr>
                  <a:r>
                    <a:rPr lang="fr-FR" sz="1600" dirty="0">
                      <a:solidFill>
                        <a:schemeClr val="tx1"/>
                      </a:solidFill>
                      <a:latin typeface="Times New Roman" panose="02020603050405020304" pitchFamily="18" charset="0"/>
                      <a:cs typeface="Times New Roman" panose="02020603050405020304" pitchFamily="18" charset="0"/>
                    </a:rPr>
                    <a:t>Outils précis pour </a:t>
                  </a:r>
                  <a:r>
                    <a:rPr lang="fr-FR" sz="1600" dirty="0" smtClean="0">
                      <a:solidFill>
                        <a:schemeClr val="tx1"/>
                      </a:solidFill>
                      <a:latin typeface="Times New Roman" panose="02020603050405020304" pitchFamily="18" charset="0"/>
                      <a:cs typeface="Times New Roman" panose="02020603050405020304" pitchFamily="18" charset="0"/>
                    </a:rPr>
                    <a:t>analyser </a:t>
                  </a:r>
                  <a14:m>
                    <m:oMath xmlns:m="http://schemas.openxmlformats.org/officeDocument/2006/math">
                      <m:r>
                        <a:rPr lang="fr-FR" sz="1600" b="1" i="1" dirty="0">
                          <a:solidFill>
                            <a:schemeClr val="tx1"/>
                          </a:solidFill>
                          <a:latin typeface="Cambria Math" panose="02040503050406030204" pitchFamily="18" charset="0"/>
                          <a:cs typeface="Times New Roman" panose="02020603050405020304" pitchFamily="18" charset="0"/>
                        </a:rPr>
                        <m:t>𝑨</m:t>
                      </m:r>
                      <m:r>
                        <a:rPr lang="fr-FR" sz="1600" b="1" i="1" dirty="0">
                          <a:solidFill>
                            <a:schemeClr val="tx1"/>
                          </a:solidFill>
                          <a:latin typeface="Cambria Math" panose="02040503050406030204" pitchFamily="18" charset="0"/>
                          <a:cs typeface="Times New Roman" panose="02020603050405020304" pitchFamily="18" charset="0"/>
                        </a:rPr>
                        <m:t>,</m:t>
                      </m:r>
                      <m:r>
                        <a:rPr lang="fr-FR" sz="1600" b="1" i="1" dirty="0">
                          <a:solidFill>
                            <a:schemeClr val="tx1"/>
                          </a:solidFill>
                          <a:latin typeface="Cambria Math" panose="02040503050406030204" pitchFamily="18" charset="0"/>
                          <a:cs typeface="Times New Roman" panose="02020603050405020304" pitchFamily="18" charset="0"/>
                        </a:rPr>
                        <m:t>𝑩</m:t>
                      </m:r>
                    </m:oMath>
                  </a14:m>
                  <a:r>
                    <a:rPr lang="fr-FR" sz="1600" b="1" dirty="0">
                      <a:solidFill>
                        <a:schemeClr val="tx1"/>
                      </a:solidFill>
                      <a:latin typeface="Times New Roman" panose="02020603050405020304" pitchFamily="18" charset="0"/>
                      <a:cs typeface="Times New Roman" panose="02020603050405020304" pitchFamily="18" charset="0"/>
                    </a:rPr>
                    <a:t> </a:t>
                  </a:r>
                </a:p>
              </p:txBody>
            </p:sp>
          </mc:Choice>
          <mc:Fallback xmlns="">
            <p:sp>
              <p:nvSpPr>
                <p:cNvPr id="28" name="Rectangle 27"/>
                <p:cNvSpPr>
                  <a:spLocks noRot="1" noChangeAspect="1" noMove="1" noResize="1" noEditPoints="1" noAdjustHandles="1" noChangeArrowheads="1" noChangeShapeType="1" noTextEdit="1"/>
                </p:cNvSpPr>
                <p:nvPr/>
              </p:nvSpPr>
              <p:spPr>
                <a:xfrm>
                  <a:off x="1482510" y="4899948"/>
                  <a:ext cx="3512198" cy="927017"/>
                </a:xfrm>
                <a:prstGeom prst="rect">
                  <a:avLst/>
                </a:prstGeom>
                <a:blipFill rotWithShape="0">
                  <a:blip r:embed="rId5"/>
                  <a:stretch>
                    <a:fillRect l="-519"/>
                  </a:stretch>
                </a:blipFill>
                <a:ln>
                  <a:solidFill>
                    <a:schemeClr val="tx1"/>
                  </a:solidFill>
                </a:ln>
              </p:spPr>
              <p:txBody>
                <a:bodyPr/>
                <a:lstStyle/>
                <a:p>
                  <a:r>
                    <a:rPr lang="fr-FR">
                      <a:noFill/>
                    </a:rPr>
                    <a:t> </a:t>
                  </a:r>
                </a:p>
              </p:txBody>
            </p:sp>
          </mc:Fallback>
        </mc:AlternateContent>
      </p:grpSp>
      <p:grpSp>
        <p:nvGrpSpPr>
          <p:cNvPr id="44" name="Groupe 43"/>
          <p:cNvGrpSpPr/>
          <p:nvPr/>
        </p:nvGrpSpPr>
        <p:grpSpPr>
          <a:xfrm>
            <a:off x="7631213" y="914384"/>
            <a:ext cx="3099938" cy="2346936"/>
            <a:chOff x="8367813" y="901684"/>
            <a:chExt cx="3099938" cy="2346936"/>
          </a:xfrm>
        </p:grpSpPr>
        <p:sp>
          <p:nvSpPr>
            <p:cNvPr id="20" name="Rectangle 19"/>
            <p:cNvSpPr/>
            <p:nvPr/>
          </p:nvSpPr>
          <p:spPr>
            <a:xfrm>
              <a:off x="8736246" y="901684"/>
              <a:ext cx="2160688" cy="956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latin typeface="Times New Roman" panose="02020603050405020304" pitchFamily="18" charset="0"/>
                  <a:cs typeface="Times New Roman" panose="02020603050405020304" pitchFamily="18" charset="0"/>
                </a:rPr>
                <a:t>Méthode </a:t>
              </a:r>
              <a:r>
                <a:rPr lang="fr-FR" sz="1600" b="1" dirty="0" smtClean="0">
                  <a:latin typeface="Times New Roman" panose="02020603050405020304" pitchFamily="18" charset="0"/>
                  <a:cs typeface="Times New Roman" panose="02020603050405020304" pitchFamily="18" charset="0"/>
                </a:rPr>
                <a:t>d’analyse </a:t>
              </a:r>
              <a:r>
                <a:rPr lang="fr-FR" sz="1600" b="1" dirty="0">
                  <a:latin typeface="Times New Roman" panose="02020603050405020304" pitchFamily="18" charset="0"/>
                  <a:cs typeface="Times New Roman" panose="02020603050405020304" pitchFamily="18" charset="0"/>
                </a:rPr>
                <a:t>de la stabilité de </a:t>
              </a:r>
              <a:r>
                <a:rPr lang="fr-FR" sz="1600" b="1" dirty="0" smtClean="0">
                  <a:latin typeface="Times New Roman" panose="02020603050405020304" pitchFamily="18" charset="0"/>
                  <a:cs typeface="Times New Roman" panose="02020603050405020304" pitchFamily="18" charset="0"/>
                </a:rPr>
                <a:t>EM</a:t>
              </a:r>
              <a:endParaRPr lang="fr-FR" sz="1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Rectangle 40"/>
                <p:cNvSpPr/>
                <p:nvPr/>
              </p:nvSpPr>
              <p:spPr>
                <a:xfrm>
                  <a:off x="8367813" y="1858503"/>
                  <a:ext cx="3099938" cy="13901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sz="1600" dirty="0" smtClean="0">
                      <a:solidFill>
                        <a:schemeClr val="tx1"/>
                      </a:solidFill>
                      <a:latin typeface="Times New Roman" panose="02020603050405020304" pitchFamily="18" charset="0"/>
                      <a:cs typeface="Times New Roman" panose="02020603050405020304" pitchFamily="18" charset="0"/>
                    </a:rPr>
                    <a:t>Méthode adapté à l’exploitation industrielle</a:t>
                  </a:r>
                </a:p>
                <a:p>
                  <a:pPr marL="285750" indent="-285750">
                    <a:buFont typeface="Arial" panose="020B0604020202020204" pitchFamily="34" charset="0"/>
                    <a:buChar char="•"/>
                  </a:pPr>
                  <a:r>
                    <a:rPr lang="fr-FR" sz="1600" dirty="0" smtClean="0">
                      <a:solidFill>
                        <a:schemeClr val="tx1"/>
                      </a:solidFill>
                      <a:latin typeface="Times New Roman" panose="02020603050405020304" pitchFamily="18" charset="0"/>
                      <a:cs typeface="Times New Roman" panose="02020603050405020304" pitchFamily="18" charset="0"/>
                    </a:rPr>
                    <a:t>Démarche précise proposée pour déterminer les coefficients d’influence </a:t>
                  </a:r>
                  <a14:m>
                    <m:oMath xmlns:m="http://schemas.openxmlformats.org/officeDocument/2006/math">
                      <m:r>
                        <a:rPr lang="fr-FR" sz="1600" b="1" i="1" dirty="0" smtClean="0">
                          <a:solidFill>
                            <a:schemeClr val="tx1"/>
                          </a:solidFill>
                          <a:latin typeface="Cambria Math" panose="02040503050406030204" pitchFamily="18" charset="0"/>
                          <a:cs typeface="Times New Roman" panose="02020603050405020304" pitchFamily="18" charset="0"/>
                        </a:rPr>
                        <m:t>(</m:t>
                      </m:r>
                      <m:r>
                        <a:rPr lang="fr-FR" sz="1600" b="1" i="1" dirty="0" smtClean="0">
                          <a:solidFill>
                            <a:schemeClr val="tx1"/>
                          </a:solidFill>
                          <a:latin typeface="Cambria Math" panose="02040503050406030204" pitchFamily="18" charset="0"/>
                          <a:cs typeface="Times New Roman" panose="02020603050405020304" pitchFamily="18" charset="0"/>
                        </a:rPr>
                        <m:t>𝑨</m:t>
                      </m:r>
                      <m:r>
                        <a:rPr lang="fr-FR" sz="1600" b="1" i="1" dirty="0" smtClean="0">
                          <a:solidFill>
                            <a:schemeClr val="tx1"/>
                          </a:solidFill>
                          <a:latin typeface="Cambria Math" panose="02040503050406030204" pitchFamily="18" charset="0"/>
                          <a:cs typeface="Times New Roman" panose="02020603050405020304" pitchFamily="18" charset="0"/>
                        </a:rPr>
                        <m:t>,</m:t>
                      </m:r>
                      <m:r>
                        <a:rPr lang="fr-FR" sz="1600" b="1" i="1" dirty="0" smtClean="0">
                          <a:solidFill>
                            <a:schemeClr val="tx1"/>
                          </a:solidFill>
                          <a:latin typeface="Cambria Math" panose="02040503050406030204" pitchFamily="18" charset="0"/>
                          <a:cs typeface="Times New Roman" panose="02020603050405020304" pitchFamily="18" charset="0"/>
                        </a:rPr>
                        <m:t>𝑩</m:t>
                      </m:r>
                      <m:r>
                        <a:rPr lang="fr-FR" sz="1600" b="1" i="1" dirty="0" smtClean="0">
                          <a:solidFill>
                            <a:schemeClr val="tx1"/>
                          </a:solidFill>
                          <a:latin typeface="Cambria Math" panose="02040503050406030204" pitchFamily="18" charset="0"/>
                          <a:cs typeface="Times New Roman" panose="02020603050405020304" pitchFamily="18" charset="0"/>
                        </a:rPr>
                        <m:t>,</m:t>
                      </m:r>
                      <m:r>
                        <a:rPr lang="fr-FR" sz="1600" b="1" i="1" dirty="0" smtClean="0">
                          <a:solidFill>
                            <a:schemeClr val="tx1"/>
                          </a:solidFill>
                          <a:latin typeface="Cambria Math" panose="02040503050406030204" pitchFamily="18" charset="0"/>
                          <a:cs typeface="Times New Roman" panose="02020603050405020304" pitchFamily="18" charset="0"/>
                        </a:rPr>
                        <m:t>𝑪</m:t>
                      </m:r>
                      <m:r>
                        <a:rPr lang="fr-FR" sz="1600" b="1" i="1" dirty="0" smtClean="0">
                          <a:solidFill>
                            <a:schemeClr val="tx1"/>
                          </a:solidFill>
                          <a:latin typeface="Cambria Math" panose="02040503050406030204" pitchFamily="18" charset="0"/>
                          <a:cs typeface="Times New Roman" panose="02020603050405020304" pitchFamily="18" charset="0"/>
                        </a:rPr>
                        <m:t>)</m:t>
                      </m:r>
                    </m:oMath>
                  </a14:m>
                  <a:endParaRPr lang="fr-FR" sz="16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41" name="Rectangle 40"/>
                <p:cNvSpPr>
                  <a:spLocks noRot="1" noChangeAspect="1" noMove="1" noResize="1" noEditPoints="1" noAdjustHandles="1" noChangeArrowheads="1" noChangeShapeType="1" noTextEdit="1"/>
                </p:cNvSpPr>
                <p:nvPr/>
              </p:nvSpPr>
              <p:spPr>
                <a:xfrm>
                  <a:off x="8367813" y="1858503"/>
                  <a:ext cx="3099938" cy="1390117"/>
                </a:xfrm>
                <a:prstGeom prst="rect">
                  <a:avLst/>
                </a:prstGeom>
                <a:blipFill rotWithShape="0">
                  <a:blip r:embed="rId6"/>
                  <a:stretch>
                    <a:fillRect l="-588" r="-1569" b="-2174"/>
                  </a:stretch>
                </a:blipFill>
                <a:ln>
                  <a:solidFill>
                    <a:schemeClr val="tx1"/>
                  </a:solidFill>
                </a:ln>
              </p:spPr>
              <p:txBody>
                <a:bodyPr/>
                <a:lstStyle/>
                <a:p>
                  <a:r>
                    <a:rPr lang="fr-FR">
                      <a:noFill/>
                    </a:rPr>
                    <a:t> </a:t>
                  </a:r>
                </a:p>
              </p:txBody>
            </p:sp>
          </mc:Fallback>
        </mc:AlternateContent>
      </p:grpSp>
      <p:grpSp>
        <p:nvGrpSpPr>
          <p:cNvPr id="43" name="Groupe 42"/>
          <p:cNvGrpSpPr/>
          <p:nvPr/>
        </p:nvGrpSpPr>
        <p:grpSpPr>
          <a:xfrm>
            <a:off x="901795" y="914384"/>
            <a:ext cx="3217383" cy="2346936"/>
            <a:chOff x="1638395" y="901684"/>
            <a:chExt cx="3217383" cy="2346936"/>
          </a:xfrm>
        </p:grpSpPr>
        <p:sp>
          <p:nvSpPr>
            <p:cNvPr id="18" name="Rectangle 17"/>
            <p:cNvSpPr/>
            <p:nvPr/>
          </p:nvSpPr>
          <p:spPr>
            <a:xfrm>
              <a:off x="2110966" y="901684"/>
              <a:ext cx="2017986" cy="956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latin typeface="Times New Roman" panose="02020603050405020304" pitchFamily="18" charset="0"/>
                  <a:cs typeface="Times New Roman" panose="02020603050405020304" pitchFamily="18" charset="0"/>
                </a:rPr>
                <a:t>Modèle numérique construit et validé</a:t>
              </a:r>
            </a:p>
          </p:txBody>
        </p:sp>
        <p:sp>
          <p:nvSpPr>
            <p:cNvPr id="42" name="Rectangle 41"/>
            <p:cNvSpPr/>
            <p:nvPr/>
          </p:nvSpPr>
          <p:spPr>
            <a:xfrm>
              <a:off x="1638395" y="1859167"/>
              <a:ext cx="3217383" cy="13894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sz="1600" dirty="0" smtClean="0">
                  <a:solidFill>
                    <a:schemeClr val="tx1"/>
                  </a:solidFill>
                  <a:latin typeface="Times New Roman" panose="02020603050405020304" pitchFamily="18" charset="0"/>
                  <a:cs typeface="Times New Roman" panose="02020603050405020304" pitchFamily="18" charset="0"/>
                </a:rPr>
                <a:t>Méthodes </a:t>
              </a:r>
              <a:r>
                <a:rPr lang="fr-FR" sz="1600" dirty="0">
                  <a:solidFill>
                    <a:schemeClr val="tx1"/>
                  </a:solidFill>
                  <a:latin typeface="Times New Roman" panose="02020603050405020304" pitchFamily="18" charset="0"/>
                  <a:cs typeface="Times New Roman" panose="02020603050405020304" pitchFamily="18" charset="0"/>
                </a:rPr>
                <a:t>numériques </a:t>
              </a:r>
              <a:r>
                <a:rPr lang="fr-FR" sz="1600" dirty="0" smtClean="0">
                  <a:solidFill>
                    <a:schemeClr val="tx1"/>
                  </a:solidFill>
                  <a:latin typeface="Times New Roman" panose="02020603050405020304" pitchFamily="18" charset="0"/>
                  <a:cs typeface="Times New Roman" panose="02020603050405020304" pitchFamily="18" charset="0"/>
                </a:rPr>
                <a:t>puissantes implémenté (LPCM, FBNS, … )</a:t>
              </a:r>
            </a:p>
            <a:p>
              <a:pPr marL="285750" indent="-285750">
                <a:buFont typeface="Arial" panose="020B0604020202020204" pitchFamily="34" charset="0"/>
                <a:buChar char="•"/>
              </a:pPr>
              <a:r>
                <a:rPr lang="fr-FR" sz="1600" dirty="0" smtClean="0">
                  <a:solidFill>
                    <a:schemeClr val="tx1"/>
                  </a:solidFill>
                  <a:latin typeface="Times New Roman" panose="02020603050405020304" pitchFamily="18" charset="0"/>
                  <a:cs typeface="Times New Roman" panose="02020603050405020304" pitchFamily="18" charset="0"/>
                </a:rPr>
                <a:t>Homogénéisation des deux échelles du temps ( thermique et dynamique)</a:t>
              </a:r>
              <a:endParaRPr lang="fr-FR" sz="1600" dirty="0">
                <a:solidFill>
                  <a:schemeClr val="tx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1469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7" name="Groupe 6"/>
          <p:cNvGrpSpPr/>
          <p:nvPr/>
        </p:nvGrpSpPr>
        <p:grpSpPr>
          <a:xfrm>
            <a:off x="804133" y="2008806"/>
            <a:ext cx="4070093" cy="3063153"/>
            <a:chOff x="1091530" y="1022461"/>
            <a:chExt cx="3361207" cy="2529646"/>
          </a:xfrm>
        </p:grpSpPr>
        <p:pic>
          <p:nvPicPr>
            <p:cNvPr id="16" name="Image 15"/>
            <p:cNvPicPr/>
            <p:nvPr/>
          </p:nvPicPr>
          <p:blipFill>
            <a:blip r:embed="rId3"/>
            <a:stretch>
              <a:fillRect/>
            </a:stretch>
          </p:blipFill>
          <p:spPr>
            <a:xfrm>
              <a:off x="1091530" y="1022461"/>
              <a:ext cx="3361207" cy="2056242"/>
            </a:xfrm>
            <a:prstGeom prst="rect">
              <a:avLst/>
            </a:prstGeom>
          </p:spPr>
        </p:pic>
        <p:sp>
          <p:nvSpPr>
            <p:cNvPr id="6" name="ZoneTexte 5"/>
            <p:cNvSpPr txBox="1"/>
            <p:nvPr/>
          </p:nvSpPr>
          <p:spPr>
            <a:xfrm>
              <a:off x="1233972" y="3221684"/>
              <a:ext cx="3142881" cy="330423"/>
            </a:xfrm>
            <a:prstGeom prst="rect">
              <a:avLst/>
            </a:prstGeom>
            <a:noFill/>
          </p:spPr>
          <p:txBody>
            <a:bodyPr wrap="none" rtlCol="0">
              <a:spAutoFit/>
            </a:bodyPr>
            <a:lstStyle/>
            <a:p>
              <a:pPr algn="ctr"/>
              <a:r>
                <a:rPr lang="fr-FR" sz="2000" dirty="0" smtClean="0">
                  <a:cs typeface="Arial" panose="020B0604020202020204" pitchFamily="34" charset="0"/>
                </a:rPr>
                <a:t>Contact "faible"  entre stator/rotor</a:t>
              </a:r>
              <a:endParaRPr lang="fr-FR" sz="2000" dirty="0">
                <a:cs typeface="Arial" panose="020B0604020202020204" pitchFamily="34" charset="0"/>
              </a:endParaRPr>
            </a:p>
          </p:txBody>
        </p:sp>
      </p:grpSp>
      <p:sp>
        <p:nvSpPr>
          <p:cNvPr id="15" name="Rectangle 14"/>
          <p:cNvSpPr/>
          <p:nvPr/>
        </p:nvSpPr>
        <p:spPr>
          <a:xfrm>
            <a:off x="1069865" y="1346793"/>
            <a:ext cx="2398827" cy="461665"/>
          </a:xfrm>
          <a:prstGeom prst="rect">
            <a:avLst/>
          </a:prstGeom>
        </p:spPr>
        <p:txBody>
          <a:bodyPr wrap="square">
            <a:spAutoFit/>
          </a:bodyPr>
          <a:lstStyle/>
          <a:p>
            <a:pPr lvl="1" indent="-4572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Newkirk</a:t>
            </a:r>
            <a:endParaRPr lang="fr-FR" sz="2400" dirty="0">
              <a:cs typeface="Arial" panose="020B0604020202020204" pitchFamily="34" charset="0"/>
            </a:endParaRPr>
          </a:p>
        </p:txBody>
      </p:sp>
      <p:sp>
        <p:nvSpPr>
          <p:cNvPr id="18" name="Rectangle 17"/>
          <p:cNvSpPr/>
          <p:nvPr/>
        </p:nvSpPr>
        <p:spPr>
          <a:xfrm>
            <a:off x="6562481" y="1279345"/>
            <a:ext cx="2112424" cy="461665"/>
          </a:xfrm>
          <a:prstGeom prst="rect">
            <a:avLst/>
          </a:prstGeom>
        </p:spPr>
        <p:txBody>
          <a:bodyPr wrap="square">
            <a:spAutoFit/>
          </a:bodyPr>
          <a:lstStyle/>
          <a:p>
            <a:pPr marL="342900" lvl="1" indent="-3429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Morton</a:t>
            </a:r>
            <a:endParaRPr lang="fr-FR" sz="2400" dirty="0">
              <a:cs typeface="Arial" panose="020B0604020202020204" pitchFamily="34" charset="0"/>
            </a:endParaRPr>
          </a:p>
        </p:txBody>
      </p:sp>
      <p:grpSp>
        <p:nvGrpSpPr>
          <p:cNvPr id="13" name="Groupe 12"/>
          <p:cNvGrpSpPr/>
          <p:nvPr/>
        </p:nvGrpSpPr>
        <p:grpSpPr>
          <a:xfrm>
            <a:off x="6233663" y="1741010"/>
            <a:ext cx="5123990" cy="3330949"/>
            <a:chOff x="416988" y="3681371"/>
            <a:chExt cx="4131818" cy="2685968"/>
          </a:xfrm>
        </p:grpSpPr>
        <p:pic>
          <p:nvPicPr>
            <p:cNvPr id="12" name="Image 11"/>
            <p:cNvPicPr>
              <a:picLocks noChangeAspect="1"/>
            </p:cNvPicPr>
            <p:nvPr/>
          </p:nvPicPr>
          <p:blipFill>
            <a:blip r:embed="rId4"/>
            <a:stretch>
              <a:fillRect/>
            </a:stretch>
          </p:blipFill>
          <p:spPr>
            <a:xfrm>
              <a:off x="416988" y="3681371"/>
              <a:ext cx="4131818" cy="2275967"/>
            </a:xfrm>
            <a:prstGeom prst="rect">
              <a:avLst/>
            </a:prstGeom>
          </p:spPr>
        </p:pic>
        <p:sp>
          <p:nvSpPr>
            <p:cNvPr id="93" name="ZoneTexte 92"/>
            <p:cNvSpPr txBox="1"/>
            <p:nvPr/>
          </p:nvSpPr>
          <p:spPr>
            <a:xfrm>
              <a:off x="682136" y="6044703"/>
              <a:ext cx="3601519" cy="322636"/>
            </a:xfrm>
            <a:prstGeom prst="rect">
              <a:avLst/>
            </a:prstGeom>
            <a:noFill/>
          </p:spPr>
          <p:txBody>
            <a:bodyPr wrap="none" rtlCol="0">
              <a:spAutoFit/>
            </a:bodyPr>
            <a:lstStyle/>
            <a:p>
              <a:pPr algn="ctr"/>
              <a:r>
                <a:rPr lang="fr-FR" sz="2000" dirty="0" smtClean="0">
                  <a:cs typeface="Arial" panose="020B0604020202020204" pitchFamily="34" charset="0"/>
                </a:rPr>
                <a:t>Cisaillement visqueux dans film lubrifiant</a:t>
              </a:r>
              <a:endParaRPr lang="fr-FR" sz="2000" dirty="0">
                <a:cs typeface="Arial" panose="020B0604020202020204" pitchFamily="34" charset="0"/>
              </a:endParaRPr>
            </a:p>
          </p:txBody>
        </p:sp>
      </p:grpSp>
      <p:sp>
        <p:nvSpPr>
          <p:cNvPr id="56" name="ZoneTexte 55"/>
          <p:cNvSpPr txBox="1"/>
          <p:nvPr/>
        </p:nvSpPr>
        <p:spPr>
          <a:xfrm>
            <a:off x="542875" y="294714"/>
            <a:ext cx="9499524" cy="584775"/>
          </a:xfrm>
          <a:prstGeom prst="rect">
            <a:avLst/>
          </a:prstGeom>
          <a:noFill/>
        </p:spPr>
        <p:txBody>
          <a:bodyPr wrap="none" rtlCol="0">
            <a:spAutoFit/>
          </a:bodyPr>
          <a:lstStyle/>
          <a:p>
            <a:r>
              <a:rPr lang="fr-FR" sz="3200" dirty="0"/>
              <a:t>Instabilités (thermiques) liées aux vibrations synchrones</a:t>
            </a:r>
          </a:p>
        </p:txBody>
      </p:sp>
    </p:spTree>
    <p:extLst>
      <p:ext uri="{BB962C8B-B14F-4D97-AF65-F5344CB8AC3E}">
        <p14:creationId xmlns:p14="http://schemas.microsoft.com/office/powerpoint/2010/main" val="189987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9718D22-7948-4E4E-8348-568F01D358CC}" type="datetime1">
              <a:rPr lang="fr-FR" sz="1300" smtClean="0">
                <a:solidFill>
                  <a:schemeClr val="lt1"/>
                </a:solidFill>
                <a:latin typeface="Times New Roman" panose="02020603050405020304" pitchFamily="18" charset="0"/>
                <a:cs typeface="Times New Roman" panose="02020603050405020304" pitchFamily="18" charset="0"/>
              </a:rPr>
              <a:t>14/03/2019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4" name="ZoneTexte 13"/>
          <p:cNvSpPr txBox="1"/>
          <p:nvPr/>
        </p:nvSpPr>
        <p:spPr>
          <a:xfrm>
            <a:off x="741511" y="494815"/>
            <a:ext cx="1851042" cy="369332"/>
          </a:xfrm>
          <a:prstGeom prst="rect">
            <a:avLst/>
          </a:prstGeom>
          <a:noFill/>
        </p:spPr>
        <p:txBody>
          <a:bodyPr wrap="square" rtlCol="0">
            <a:spAutoFit/>
          </a:bodyPr>
          <a:lstStyle/>
          <a:p>
            <a:pPr marL="285750" indent="-285750">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Perspectives</a:t>
            </a:r>
            <a:endParaRPr lang="en-US" b="1" dirty="0">
              <a:latin typeface="Times New Roman" panose="02020603050405020304" pitchFamily="18" charset="0"/>
              <a:cs typeface="Times New Roman" panose="02020603050405020304" pitchFamily="18" charset="0"/>
            </a:endParaRPr>
          </a:p>
        </p:txBody>
      </p:sp>
      <p:grpSp>
        <p:nvGrpSpPr>
          <p:cNvPr id="22" name="Group 2"/>
          <p:cNvGrpSpPr/>
          <p:nvPr/>
        </p:nvGrpSpPr>
        <p:grpSpPr bwMode="auto">
          <a:xfrm>
            <a:off x="1545597" y="1309635"/>
            <a:ext cx="1136096" cy="1092499"/>
            <a:chOff x="0" y="0"/>
            <a:chExt cx="1282175" cy="1224136"/>
          </a:xfrm>
        </p:grpSpPr>
        <p:sp>
          <p:nvSpPr>
            <p:cNvPr id="23" name="椭圆 12"/>
            <p:cNvSpPr>
              <a:spLocks noChangeArrowheads="1"/>
            </p:cNvSpPr>
            <p:nvPr/>
          </p:nvSpPr>
          <p:spPr bwMode="auto">
            <a:xfrm>
              <a:off x="58039" y="0"/>
              <a:ext cx="1224136" cy="1224136"/>
            </a:xfrm>
            <a:prstGeom prst="ellipse">
              <a:avLst/>
            </a:prstGeom>
            <a:solidFill>
              <a:schemeClr val="bg1"/>
            </a:solidFill>
            <a:ln w="57150" cap="flat" cmpd="sng">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ln>
                  <a:solidFill>
                    <a:schemeClr val="accent1">
                      <a:lumMod val="50000"/>
                    </a:schemeClr>
                  </a:solidFill>
                </a:ln>
                <a:solidFill>
                  <a:srgbClr val="FFFFFF"/>
                </a:solidFill>
                <a:latin typeface="宋体" panose="02010600030101010101" pitchFamily="2" charset="-122"/>
                <a:sym typeface="宋体" panose="02010600030101010101" pitchFamily="2" charset="-122"/>
              </a:endParaRPr>
            </a:p>
          </p:txBody>
        </p:sp>
        <p:sp>
          <p:nvSpPr>
            <p:cNvPr id="24" name="文本框 21"/>
            <p:cNvSpPr>
              <a:spLocks noChangeArrowheads="1"/>
            </p:cNvSpPr>
            <p:nvPr/>
          </p:nvSpPr>
          <p:spPr bwMode="auto">
            <a:xfrm rot="20331793">
              <a:off x="0" y="381465"/>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100" b="1" dirty="0" smtClean="0">
                  <a:latin typeface="Times New Roman" panose="02020603050405020304" pitchFamily="18" charset="0"/>
                  <a:cs typeface="Times New Roman" panose="02020603050405020304" pitchFamily="18" charset="0"/>
                </a:rPr>
                <a:t>01.</a:t>
              </a:r>
              <a:endParaRPr lang="zh-CN" altLang="en-US" sz="2100" b="1" dirty="0">
                <a:latin typeface="Times New Roman" panose="02020603050405020304" pitchFamily="18" charset="0"/>
                <a:cs typeface="Times New Roman" panose="02020603050405020304" pitchFamily="18" charset="0"/>
              </a:endParaRPr>
            </a:p>
          </p:txBody>
        </p:sp>
      </p:grpSp>
      <p:sp>
        <p:nvSpPr>
          <p:cNvPr id="25" name="矩形 15"/>
          <p:cNvSpPr>
            <a:spLocks noChangeArrowheads="1"/>
          </p:cNvSpPr>
          <p:nvPr/>
        </p:nvSpPr>
        <p:spPr bwMode="auto">
          <a:xfrm>
            <a:off x="2849014" y="1294047"/>
            <a:ext cx="40776" cy="1125091"/>
          </a:xfrm>
          <a:prstGeom prst="rect">
            <a:avLst/>
          </a:prstGeom>
          <a:solidFill>
            <a:schemeClr val="accent1">
              <a:lumMod val="75000"/>
            </a:schemeClr>
          </a:solidFill>
          <a:ln>
            <a:solidFill>
              <a:schemeClr val="accent1">
                <a:lumMod val="75000"/>
              </a:schemeClr>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6" name="矩形 8"/>
          <p:cNvSpPr>
            <a:spLocks noChangeArrowheads="1"/>
          </p:cNvSpPr>
          <p:nvPr/>
        </p:nvSpPr>
        <p:spPr bwMode="auto">
          <a:xfrm>
            <a:off x="3037154" y="978547"/>
            <a:ext cx="8342046" cy="1522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a:lnSpc>
                <a:spcPct val="130000"/>
              </a:lnSpc>
            </a:pPr>
            <a:r>
              <a:rPr lang="fr-FR" altLang="zh-CN" sz="1600" b="1"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Amélioration du modèle numérique de EM:</a:t>
            </a:r>
          </a:p>
          <a:p>
            <a:pPr marL="285750" indent="-285750">
              <a:lnSpc>
                <a:spcPct val="130000"/>
              </a:lnSpc>
              <a:buFont typeface="Wingdings" panose="05000000000000000000" pitchFamily="2" charset="2"/>
              <a:buChar char="v"/>
            </a:pPr>
            <a:r>
              <a:rPr lang="fr-FR" altLang="zh-CN" sz="1400"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Développement du module du palier dédié aux paliers à patins oscillants</a:t>
            </a:r>
          </a:p>
          <a:p>
            <a:pPr marL="285750" indent="-285750">
              <a:lnSpc>
                <a:spcPct val="130000"/>
              </a:lnSpc>
              <a:buFont typeface="Wingdings" panose="05000000000000000000" pitchFamily="2" charset="2"/>
              <a:buChar char="v"/>
            </a:pPr>
            <a:r>
              <a:rPr lang="fr-FR" altLang="zh-CN" sz="1400"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Déformation </a:t>
            </a:r>
            <a:r>
              <a:rPr lang="fr-FR" altLang="zh-CN" sz="1400" dirty="0" err="1"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ElastoThermoHydroDynamique</a:t>
            </a:r>
            <a:r>
              <a:rPr lang="fr-FR" altLang="zh-CN" sz="1400"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 (ETHD) du palier et Dilatation thermique radiale du rotor à prendre en compte</a:t>
            </a:r>
          </a:p>
          <a:p>
            <a:pPr marL="285750" indent="-285750">
              <a:lnSpc>
                <a:spcPct val="130000"/>
              </a:lnSpc>
              <a:buFont typeface="Wingdings" panose="05000000000000000000" pitchFamily="2" charset="2"/>
              <a:buChar char="v"/>
            </a:pPr>
            <a:r>
              <a:rPr lang="fr-FR" altLang="zh-CN" sz="1400"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Réduction du temps de calcul pour effectuer la simulation complète de </a:t>
            </a:r>
            <a:r>
              <a:rPr lang="fr-FR" altLang="zh-CN" sz="1400" b="1"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EM</a:t>
            </a:r>
          </a:p>
        </p:txBody>
      </p:sp>
      <p:grpSp>
        <p:nvGrpSpPr>
          <p:cNvPr id="27" name="Group 7"/>
          <p:cNvGrpSpPr/>
          <p:nvPr/>
        </p:nvGrpSpPr>
        <p:grpSpPr bwMode="auto">
          <a:xfrm>
            <a:off x="1986851" y="3219114"/>
            <a:ext cx="1127660" cy="1092499"/>
            <a:chOff x="0" y="0"/>
            <a:chExt cx="1273406" cy="1224136"/>
          </a:xfrm>
        </p:grpSpPr>
        <p:sp>
          <p:nvSpPr>
            <p:cNvPr id="28" name="椭圆 19"/>
            <p:cNvSpPr>
              <a:spLocks noChangeArrowheads="1"/>
            </p:cNvSpPr>
            <p:nvPr/>
          </p:nvSpPr>
          <p:spPr bwMode="auto">
            <a:xfrm>
              <a:off x="49270" y="0"/>
              <a:ext cx="1224136" cy="1224136"/>
            </a:xfrm>
            <a:prstGeom prst="ellipse">
              <a:avLst/>
            </a:prstGeom>
            <a:solidFill>
              <a:schemeClr val="bg1"/>
            </a:solidFill>
            <a:ln w="57150" cap="flat" cmpd="sng">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29" name="文本框 25"/>
            <p:cNvSpPr>
              <a:spLocks noChangeArrowheads="1"/>
            </p:cNvSpPr>
            <p:nvPr/>
          </p:nvSpPr>
          <p:spPr bwMode="auto">
            <a:xfrm rot="20331793">
              <a:off x="0" y="365642"/>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100" b="1" dirty="0" smtClean="0">
                  <a:latin typeface="Times New Roman" panose="02020603050405020304" pitchFamily="18" charset="0"/>
                  <a:cs typeface="Times New Roman" panose="02020603050405020304" pitchFamily="18" charset="0"/>
                </a:rPr>
                <a:t>02.</a:t>
              </a:r>
              <a:endParaRPr lang="zh-CN" altLang="en-US" sz="2100" b="1" dirty="0">
                <a:latin typeface="Times New Roman" panose="02020603050405020304" pitchFamily="18" charset="0"/>
                <a:cs typeface="Times New Roman" panose="02020603050405020304" pitchFamily="18" charset="0"/>
              </a:endParaRPr>
            </a:p>
          </p:txBody>
        </p:sp>
      </p:grpSp>
      <p:sp>
        <p:nvSpPr>
          <p:cNvPr id="30" name="矩形 21"/>
          <p:cNvSpPr>
            <a:spLocks noChangeArrowheads="1"/>
          </p:cNvSpPr>
          <p:nvPr/>
        </p:nvSpPr>
        <p:spPr bwMode="auto">
          <a:xfrm>
            <a:off x="3290267" y="3203527"/>
            <a:ext cx="39370" cy="1125091"/>
          </a:xfrm>
          <a:prstGeom prst="rect">
            <a:avLst/>
          </a:prstGeom>
          <a:solidFill>
            <a:schemeClr val="accent1">
              <a:lumMod val="75000"/>
            </a:schemeClr>
          </a:solidFill>
          <a:ln>
            <a:solidFill>
              <a:schemeClr val="accent1">
                <a:lumMod val="75000"/>
              </a:schemeClr>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矩形 8"/>
          <p:cNvSpPr>
            <a:spLocks noChangeArrowheads="1"/>
          </p:cNvSpPr>
          <p:nvPr/>
        </p:nvSpPr>
        <p:spPr bwMode="auto">
          <a:xfrm>
            <a:off x="3505393" y="3150322"/>
            <a:ext cx="7344513" cy="1242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a:lnSpc>
                <a:spcPct val="130000"/>
              </a:lnSpc>
            </a:pPr>
            <a:r>
              <a:rPr lang="fr-FR" altLang="zh-CN" sz="1600" b="1"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Confrontation des résultats numériques et expérimentaux:</a:t>
            </a:r>
          </a:p>
          <a:p>
            <a:pPr marL="285750" indent="-285750">
              <a:lnSpc>
                <a:spcPct val="130000"/>
              </a:lnSpc>
              <a:buFont typeface="Wingdings" panose="05000000000000000000" pitchFamily="2" charset="2"/>
              <a:buChar char="v"/>
            </a:pPr>
            <a:r>
              <a:rPr lang="fr-FR" altLang="zh-CN" sz="1400"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Comparaison des résultats numériques/expérimentaux à faire avec un rotor long de 700mm équilibré à la vitesse ciblée</a:t>
            </a:r>
          </a:p>
          <a:p>
            <a:pPr marL="285750" indent="-285750">
              <a:lnSpc>
                <a:spcPct val="130000"/>
              </a:lnSpc>
              <a:buFont typeface="Wingdings" panose="05000000000000000000" pitchFamily="2" charset="2"/>
              <a:buChar char="v"/>
            </a:pPr>
            <a:r>
              <a:rPr lang="fr-FR" altLang="zh-CN" sz="1400"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Validation expérimentale du modèle avec le module du palier à patins oscillant.</a:t>
            </a:r>
          </a:p>
        </p:txBody>
      </p:sp>
      <p:grpSp>
        <p:nvGrpSpPr>
          <p:cNvPr id="32" name="Group 17"/>
          <p:cNvGrpSpPr/>
          <p:nvPr/>
        </p:nvGrpSpPr>
        <p:grpSpPr bwMode="auto">
          <a:xfrm>
            <a:off x="1561063" y="4945371"/>
            <a:ext cx="1120630" cy="1092499"/>
            <a:chOff x="0" y="0"/>
            <a:chExt cx="1265271" cy="1224136"/>
          </a:xfrm>
        </p:grpSpPr>
        <p:sp>
          <p:nvSpPr>
            <p:cNvPr id="33" name="椭圆 29"/>
            <p:cNvSpPr>
              <a:spLocks noChangeArrowheads="1"/>
            </p:cNvSpPr>
            <p:nvPr/>
          </p:nvSpPr>
          <p:spPr bwMode="auto">
            <a:xfrm>
              <a:off x="41135" y="0"/>
              <a:ext cx="1224136" cy="1224136"/>
            </a:xfrm>
            <a:prstGeom prst="ellipse">
              <a:avLst/>
            </a:prstGeom>
            <a:solidFill>
              <a:schemeClr val="bg1"/>
            </a:solidFill>
            <a:ln w="57150" cap="flat" cmpd="sng">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34" name="文本框 34"/>
            <p:cNvSpPr>
              <a:spLocks noChangeArrowheads="1"/>
            </p:cNvSpPr>
            <p:nvPr/>
          </p:nvSpPr>
          <p:spPr bwMode="auto">
            <a:xfrm rot="20331793">
              <a:off x="0" y="381203"/>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100" b="1" dirty="0" smtClean="0">
                  <a:latin typeface="Times New Roman" panose="02020603050405020304" pitchFamily="18" charset="0"/>
                  <a:cs typeface="Times New Roman" panose="02020603050405020304" pitchFamily="18" charset="0"/>
                </a:rPr>
                <a:t>03</a:t>
              </a:r>
              <a:r>
                <a:rPr lang="en-US" altLang="zh-CN" sz="2100" dirty="0" smtClean="0"/>
                <a:t>.</a:t>
              </a:r>
              <a:endParaRPr lang="zh-CN" altLang="en-US" sz="2100" dirty="0"/>
            </a:p>
          </p:txBody>
        </p:sp>
      </p:grpSp>
      <p:sp>
        <p:nvSpPr>
          <p:cNvPr id="35" name="矩形 31"/>
          <p:cNvSpPr>
            <a:spLocks noChangeArrowheads="1"/>
          </p:cNvSpPr>
          <p:nvPr/>
        </p:nvSpPr>
        <p:spPr bwMode="auto">
          <a:xfrm>
            <a:off x="2849014" y="4929784"/>
            <a:ext cx="40776" cy="1125091"/>
          </a:xfrm>
          <a:prstGeom prst="rect">
            <a:avLst/>
          </a:prstGeom>
          <a:solidFill>
            <a:schemeClr val="accent1">
              <a:lumMod val="75000"/>
            </a:schemeClr>
          </a:solidFill>
          <a:ln>
            <a:solidFill>
              <a:schemeClr val="accent1">
                <a:lumMod val="75000"/>
              </a:schemeClr>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mc:AlternateContent xmlns:mc="http://schemas.openxmlformats.org/markup-compatibility/2006">
        <mc:Choice xmlns:a14="http://schemas.microsoft.com/office/drawing/2010/main" Requires="a14">
          <p:sp>
            <p:nvSpPr>
              <p:cNvPr id="36" name="矩形 8"/>
              <p:cNvSpPr>
                <a:spLocks noChangeArrowheads="1"/>
              </p:cNvSpPr>
              <p:nvPr/>
            </p:nvSpPr>
            <p:spPr bwMode="auto">
              <a:xfrm>
                <a:off x="3022159" y="4890466"/>
                <a:ext cx="8342046" cy="96224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lIns="81208" tIns="40604" rIns="81208" bIns="40604">
                <a:spAutoFit/>
              </a:bodyPr>
              <a:lstStyle/>
              <a:p>
                <a:pPr>
                  <a:lnSpc>
                    <a:spcPct val="130000"/>
                  </a:lnSpc>
                </a:pPr>
                <a:r>
                  <a:rPr lang="fr-FR" altLang="zh-CN" sz="1600" b="1"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Solutions et pistes de prévention générale à proposer aux industries :</a:t>
                </a:r>
              </a:p>
              <a:p>
                <a:pPr marL="342900" indent="-342900">
                  <a:lnSpc>
                    <a:spcPct val="130000"/>
                  </a:lnSpc>
                  <a:buFont typeface="Wingdings" panose="05000000000000000000" pitchFamily="2" charset="2"/>
                  <a:buChar char="v"/>
                </a:pPr>
                <a:r>
                  <a:rPr lang="fr-FR" altLang="zh-CN" sz="1400"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Etudes paramétriques faisant varier la configuration de palier et du rotor pourraient être envisagées pour investiguer l’impact sur les coefficients d’influence </a:t>
                </a:r>
                <a14:m>
                  <m:oMath xmlns:m="http://schemas.openxmlformats.org/officeDocument/2006/math">
                    <m:r>
                      <a:rPr lang="fr-FR" altLang="zh-CN" sz="1400" b="1" i="1" dirty="0" smtClean="0">
                        <a:solidFill>
                          <a:sysClr val="windowText" lastClr="000000"/>
                        </a:solidFill>
                        <a:latin typeface="Cambria Math" panose="02040503050406030204" pitchFamily="18" charset="0"/>
                        <a:ea typeface="微软雅黑" panose="020B0503020204020204" pitchFamily="34" charset="-122"/>
                        <a:cs typeface="Times New Roman" panose="02020603050405020304" pitchFamily="18" charset="0"/>
                      </a:rPr>
                      <m:t>𝑨</m:t>
                    </m:r>
                    <m:r>
                      <a:rPr lang="fr-FR" altLang="zh-CN" sz="1400" b="1" i="1" dirty="0" smtClean="0">
                        <a:solidFill>
                          <a:sysClr val="windowText" lastClr="000000"/>
                        </a:solidFill>
                        <a:latin typeface="Cambria Math" panose="02040503050406030204" pitchFamily="18" charset="0"/>
                        <a:ea typeface="微软雅黑" panose="020B0503020204020204" pitchFamily="34" charset="-122"/>
                        <a:cs typeface="Times New Roman" panose="02020603050405020304" pitchFamily="18" charset="0"/>
                      </a:rPr>
                      <m:t>,</m:t>
                    </m:r>
                    <m:r>
                      <a:rPr lang="fr-FR" altLang="zh-CN" sz="1400" b="1" i="1" dirty="0" smtClean="0">
                        <a:solidFill>
                          <a:sysClr val="windowText" lastClr="000000"/>
                        </a:solidFill>
                        <a:latin typeface="Cambria Math" panose="02040503050406030204" pitchFamily="18" charset="0"/>
                        <a:ea typeface="微软雅黑" panose="020B0503020204020204" pitchFamily="34" charset="-122"/>
                        <a:cs typeface="Times New Roman" panose="02020603050405020304" pitchFamily="18" charset="0"/>
                      </a:rPr>
                      <m:t>𝑩</m:t>
                    </m:r>
                    <m:r>
                      <a:rPr lang="fr-FR" altLang="zh-CN" sz="1400" b="1" i="1" dirty="0" smtClean="0">
                        <a:solidFill>
                          <a:sysClr val="windowText" lastClr="000000"/>
                        </a:solidFill>
                        <a:latin typeface="Cambria Math" panose="02040503050406030204" pitchFamily="18" charset="0"/>
                        <a:ea typeface="微软雅黑" panose="020B0503020204020204" pitchFamily="34" charset="-122"/>
                        <a:cs typeface="Times New Roman" panose="02020603050405020304" pitchFamily="18" charset="0"/>
                      </a:rPr>
                      <m:t>,</m:t>
                    </m:r>
                    <m:r>
                      <a:rPr lang="fr-FR" altLang="zh-CN" sz="1400" b="1" i="1" dirty="0" smtClean="0">
                        <a:solidFill>
                          <a:sysClr val="windowText" lastClr="000000"/>
                        </a:solidFill>
                        <a:latin typeface="Cambria Math" panose="02040503050406030204" pitchFamily="18" charset="0"/>
                        <a:ea typeface="微软雅黑" panose="020B0503020204020204" pitchFamily="34" charset="-122"/>
                        <a:cs typeface="Times New Roman" panose="02020603050405020304" pitchFamily="18" charset="0"/>
                      </a:rPr>
                      <m:t>𝑪</m:t>
                    </m:r>
                  </m:oMath>
                </a14:m>
                <a:endParaRPr lang="fr-FR" altLang="zh-CN" sz="1400" b="1"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36" name="矩形 8"/>
              <p:cNvSpPr>
                <a:spLocks noRot="1" noChangeAspect="1" noMove="1" noResize="1" noEditPoints="1" noAdjustHandles="1" noChangeArrowheads="1" noChangeShapeType="1" noTextEdit="1"/>
              </p:cNvSpPr>
              <p:nvPr/>
            </p:nvSpPr>
            <p:spPr bwMode="auto">
              <a:xfrm>
                <a:off x="3022159" y="4890466"/>
                <a:ext cx="8342046" cy="962242"/>
              </a:xfrm>
              <a:prstGeom prst="rect">
                <a:avLst/>
              </a:prstGeom>
              <a:blipFill rotWithShape="0">
                <a:blip r:embed="rId3"/>
                <a:stretch>
                  <a:fillRect l="-512" b="-379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fr-FR">
                    <a:noFill/>
                  </a:rPr>
                  <a:t> </a:t>
                </a:r>
              </a:p>
            </p:txBody>
          </p:sp>
        </mc:Fallback>
      </mc:AlternateContent>
    </p:spTree>
    <p:extLst>
      <p:ext uri="{BB962C8B-B14F-4D97-AF65-F5344CB8AC3E}">
        <p14:creationId xmlns:p14="http://schemas.microsoft.com/office/powerpoint/2010/main" val="183637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p:cBhvr>
                                        <p:cTn id="7" dur="250"/>
                                        <p:tgtEl>
                                          <p:spTgt spid="25"/>
                                        </p:tgtEl>
                                      </p:cBhvr>
                                    </p:animEffect>
                                  </p:childTnLst>
                                </p:cTn>
                              </p:par>
                            </p:childTnLst>
                          </p:cTn>
                        </p:par>
                        <p:par>
                          <p:cTn id="8" fill="hold">
                            <p:stCondLst>
                              <p:cond delay="250"/>
                            </p:stCondLst>
                            <p:childTnLst>
                              <p:par>
                                <p:cTn id="9" presetID="2" presetClass="entr" presetSubtype="2" decel="10000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ppt_x</p:attrName>
                                        </p:attrNameLst>
                                      </p:cBhvr>
                                      <p:tavLst>
                                        <p:tav tm="0">
                                          <p:val>
                                            <p:strVal val="1+#ppt_w/2"/>
                                          </p:val>
                                        </p:tav>
                                        <p:tav tm="100000">
                                          <p:val>
                                            <p:strVal val="#ppt_x"/>
                                          </p:val>
                                        </p:tav>
                                      </p:tavLst>
                                    </p:anim>
                                    <p:anim calcmode="lin" valueType="num">
                                      <p:cBhvr>
                                        <p:cTn id="12" dur="500" fill="hold"/>
                                        <p:tgtEl>
                                          <p:spTgt spid="22"/>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2" presetClass="entr" presetSubtype="2" decel="10000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ppt_x</p:attrName>
                                        </p:attrNameLst>
                                      </p:cBhvr>
                                      <p:tavLst>
                                        <p:tav tm="0">
                                          <p:val>
                                            <p:strVal val="1+#ppt_w/2"/>
                                          </p:val>
                                        </p:tav>
                                        <p:tav tm="100000">
                                          <p:val>
                                            <p:strVal val="#ppt_x"/>
                                          </p:val>
                                        </p:tav>
                                      </p:tavLst>
                                    </p:anim>
                                    <p:anim calcmode="lin" valueType="num">
                                      <p:cBhvr>
                                        <p:cTn id="17"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decel="10000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ppt_x</p:attrName>
                                        </p:attrNameLst>
                                      </p:cBhvr>
                                      <p:tavLst>
                                        <p:tav tm="0">
                                          <p:val>
                                            <p:strVal val="1+#ppt_w/2"/>
                                          </p:val>
                                        </p:tav>
                                        <p:tav tm="100000">
                                          <p:val>
                                            <p:strVal val="#ppt_x"/>
                                          </p:val>
                                        </p:tav>
                                      </p:tavLst>
                                    </p:anim>
                                    <p:anim calcmode="lin" valueType="num">
                                      <p:cBhvr>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p:cBhvr>
                                        <p:cTn id="27" dur="250"/>
                                        <p:tgtEl>
                                          <p:spTgt spid="30"/>
                                        </p:tgtEl>
                                      </p:cBhvr>
                                    </p:animEffect>
                                  </p:childTnLst>
                                </p:cTn>
                              </p:par>
                              <p:par>
                                <p:cTn id="28" presetID="2" presetClass="entr" presetSubtype="2" decel="10000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p:cTn id="30" dur="500" fill="hold"/>
                                        <p:tgtEl>
                                          <p:spTgt spid="31"/>
                                        </p:tgtEl>
                                        <p:attrNameLst>
                                          <p:attrName>ppt_x</p:attrName>
                                        </p:attrNameLst>
                                      </p:cBhvr>
                                      <p:tavLst>
                                        <p:tav tm="0">
                                          <p:val>
                                            <p:strVal val="1+#ppt_w/2"/>
                                          </p:val>
                                        </p:tav>
                                        <p:tav tm="100000">
                                          <p:val>
                                            <p:strVal val="#ppt_x"/>
                                          </p:val>
                                        </p:tav>
                                      </p:tavLst>
                                    </p:anim>
                                    <p:anim calcmode="lin" valueType="num">
                                      <p:cBhvr>
                                        <p:cTn id="31"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decel="100000"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p:cTn id="36" dur="500" fill="hold"/>
                                        <p:tgtEl>
                                          <p:spTgt spid="32"/>
                                        </p:tgtEl>
                                        <p:attrNameLst>
                                          <p:attrName>ppt_x</p:attrName>
                                        </p:attrNameLst>
                                      </p:cBhvr>
                                      <p:tavLst>
                                        <p:tav tm="0">
                                          <p:val>
                                            <p:strVal val="1+#ppt_w/2"/>
                                          </p:val>
                                        </p:tav>
                                        <p:tav tm="100000">
                                          <p:val>
                                            <p:strVal val="#ppt_x"/>
                                          </p:val>
                                        </p:tav>
                                      </p:tavLst>
                                    </p:anim>
                                    <p:anim calcmode="lin" valueType="num">
                                      <p:cBhvr>
                                        <p:cTn id="37" dur="500" fill="hold"/>
                                        <p:tgtEl>
                                          <p:spTgt spid="32"/>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p:cBhvr>
                                        <p:cTn id="41" dur="250"/>
                                        <p:tgtEl>
                                          <p:spTgt spid="35"/>
                                        </p:tgtEl>
                                      </p:cBhvr>
                                    </p:animEffect>
                                  </p:childTnLst>
                                </p:cTn>
                              </p:par>
                              <p:par>
                                <p:cTn id="42" presetID="2" presetClass="entr" presetSubtype="2" decel="10000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ppt_x</p:attrName>
                                        </p:attrNameLst>
                                      </p:cBhvr>
                                      <p:tavLst>
                                        <p:tav tm="0">
                                          <p:val>
                                            <p:strVal val="1+#ppt_w/2"/>
                                          </p:val>
                                        </p:tav>
                                        <p:tav tm="100000">
                                          <p:val>
                                            <p:strVal val="#ppt_x"/>
                                          </p:val>
                                        </p:tav>
                                      </p:tavLst>
                                    </p:anim>
                                    <p:anim calcmode="lin" valueType="num">
                                      <p:cBhvr>
                                        <p:cTn id="4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autoUpdateAnimBg="0"/>
      <p:bldP spid="26" grpId="0" bldLvl="0" autoUpdateAnimBg="0"/>
      <p:bldP spid="30" grpId="0" bldLvl="0" animBg="1" autoUpdateAnimBg="0"/>
      <p:bldP spid="31" grpId="0" bldLvl="0" autoUpdateAnimBg="0"/>
      <p:bldP spid="35" grpId="0" bldLvl="0" animBg="1" autoUpdateAnimBg="0"/>
      <p:bldP spid="36" grpId="0" bldLvl="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3553021" y="2414219"/>
            <a:ext cx="5220589" cy="175846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2800" b="1" dirty="0" smtClean="0">
                <a:latin typeface="Times New Roman" panose="02020603050405020304" pitchFamily="18" charset="0"/>
                <a:cs typeface="Times New Roman" panose="02020603050405020304" pitchFamily="18" charset="0"/>
              </a:rPr>
              <a:t>Merci pour votre attention.</a:t>
            </a:r>
          </a:p>
          <a:p>
            <a:pPr algn="ctr"/>
            <a:r>
              <a:rPr lang="fr-FR" sz="2800" b="1" dirty="0" smtClean="0">
                <a:latin typeface="Times New Roman" panose="02020603050405020304" pitchFamily="18" charset="0"/>
                <a:cs typeface="Times New Roman" panose="02020603050405020304" pitchFamily="18" charset="0"/>
              </a:rPr>
              <a:t>Questions?</a:t>
            </a:r>
          </a:p>
        </p:txBody>
      </p:sp>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071229EB-A2BE-40A7-B641-BD8A36B315D1}" type="datetime1">
              <a:rPr lang="fr-FR" sz="1300" smtClean="0">
                <a:solidFill>
                  <a:schemeClr val="lt1"/>
                </a:solidFill>
                <a:latin typeface="Times New Roman" panose="02020603050405020304" pitchFamily="18" charset="0"/>
                <a:cs typeface="Times New Roman" panose="02020603050405020304" pitchFamily="18" charset="0"/>
              </a:rPr>
              <a:t>14/03/2019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0" name="Groupe 19"/>
          <p:cNvGrpSpPr/>
          <p:nvPr/>
        </p:nvGrpSpPr>
        <p:grpSpPr>
          <a:xfrm>
            <a:off x="635268" y="187217"/>
            <a:ext cx="10899780" cy="1116481"/>
            <a:chOff x="635268" y="187217"/>
            <a:chExt cx="10899780" cy="1116481"/>
          </a:xfrm>
        </p:grpSpPr>
        <p:pic>
          <p:nvPicPr>
            <p:cNvPr id="21" name="Picture 17" descr="Résultat de recherche d'images pour &quot;université de poitiers faculté des scienc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descr="http://www.icone-png.com/png/53/532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p:cNvPicPr>
              <a:picLocks noChangeAspect="1"/>
            </p:cNvPicPr>
            <p:nvPr/>
          </p:nvPicPr>
          <p:blipFill>
            <a:blip r:embed="rId5"/>
            <a:stretch>
              <a:fillRect/>
            </a:stretch>
          </p:blipFill>
          <p:spPr>
            <a:xfrm>
              <a:off x="7936371" y="441420"/>
              <a:ext cx="1903857" cy="608076"/>
            </a:xfrm>
            <a:prstGeom prst="rect">
              <a:avLst/>
            </a:prstGeom>
          </p:spPr>
        </p:pic>
        <p:pic>
          <p:nvPicPr>
            <p:cNvPr id="28" name="Image 27"/>
            <p:cNvPicPr>
              <a:picLocks noChangeAspect="1"/>
            </p:cNvPicPr>
            <p:nvPr/>
          </p:nvPicPr>
          <p:blipFill>
            <a:blip r:embed="rId6"/>
            <a:stretch>
              <a:fillRect/>
            </a:stretch>
          </p:blipFill>
          <p:spPr>
            <a:xfrm>
              <a:off x="10418567" y="187217"/>
              <a:ext cx="1116481" cy="1116481"/>
            </a:xfrm>
            <a:prstGeom prst="rect">
              <a:avLst/>
            </a:prstGeom>
          </p:spPr>
        </p:pic>
      </p:grpSp>
    </p:spTree>
    <p:extLst>
      <p:ext uri="{BB962C8B-B14F-4D97-AF65-F5344CB8AC3E}">
        <p14:creationId xmlns:p14="http://schemas.microsoft.com/office/powerpoint/2010/main" val="1525150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3553021" y="2414219"/>
            <a:ext cx="5220589" cy="175846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2800" b="1" dirty="0" smtClean="0">
                <a:latin typeface="Times New Roman" panose="02020603050405020304" pitchFamily="18" charset="0"/>
                <a:cs typeface="Times New Roman" panose="02020603050405020304" pitchFamily="18" charset="0"/>
              </a:rPr>
              <a:t>Slides dédiés aux questions dans la suite</a:t>
            </a:r>
          </a:p>
        </p:txBody>
      </p:sp>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F04AE52A-1111-4952-B30E-73A9C3EF0CB6}" type="datetime1">
              <a:rPr lang="fr-FR" sz="1300" smtClean="0">
                <a:solidFill>
                  <a:schemeClr val="lt1"/>
                </a:solidFill>
                <a:latin typeface="Times New Roman" panose="02020603050405020304" pitchFamily="18" charset="0"/>
                <a:cs typeface="Times New Roman" panose="02020603050405020304" pitchFamily="18" charset="0"/>
              </a:rPr>
              <a:t>14/03/2019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0" name="Groupe 19"/>
          <p:cNvGrpSpPr/>
          <p:nvPr/>
        </p:nvGrpSpPr>
        <p:grpSpPr>
          <a:xfrm>
            <a:off x="635268" y="187217"/>
            <a:ext cx="10899780" cy="1116481"/>
            <a:chOff x="635268" y="187217"/>
            <a:chExt cx="10899780" cy="1116481"/>
          </a:xfrm>
        </p:grpSpPr>
        <p:pic>
          <p:nvPicPr>
            <p:cNvPr id="21" name="Picture 17" descr="Résultat de recherche d'images pour &quot;université de poitiers faculté des scienc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descr="http://www.icone-png.com/png/53/532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p:cNvPicPr>
              <a:picLocks noChangeAspect="1"/>
            </p:cNvPicPr>
            <p:nvPr/>
          </p:nvPicPr>
          <p:blipFill>
            <a:blip r:embed="rId5"/>
            <a:stretch>
              <a:fillRect/>
            </a:stretch>
          </p:blipFill>
          <p:spPr>
            <a:xfrm>
              <a:off x="7936371" y="441420"/>
              <a:ext cx="1903857" cy="608076"/>
            </a:xfrm>
            <a:prstGeom prst="rect">
              <a:avLst/>
            </a:prstGeom>
          </p:spPr>
        </p:pic>
        <p:pic>
          <p:nvPicPr>
            <p:cNvPr id="28" name="Image 27"/>
            <p:cNvPicPr>
              <a:picLocks noChangeAspect="1"/>
            </p:cNvPicPr>
            <p:nvPr/>
          </p:nvPicPr>
          <p:blipFill>
            <a:blip r:embed="rId6"/>
            <a:stretch>
              <a:fillRect/>
            </a:stretch>
          </p:blipFill>
          <p:spPr>
            <a:xfrm>
              <a:off x="10418567" y="187217"/>
              <a:ext cx="1116481" cy="1116481"/>
            </a:xfrm>
            <a:prstGeom prst="rect">
              <a:avLst/>
            </a:prstGeom>
          </p:spPr>
        </p:pic>
      </p:grpSp>
    </p:spTree>
    <p:extLst>
      <p:ext uri="{BB962C8B-B14F-4D97-AF65-F5344CB8AC3E}">
        <p14:creationId xmlns:p14="http://schemas.microsoft.com/office/powerpoint/2010/main" val="11661179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9">
            <a:extLst>
              <a:ext uri="{FF2B5EF4-FFF2-40B4-BE49-F238E27FC236}">
                <a16:creationId xmlns:a16="http://schemas.microsoft.com/office/drawing/2014/main" xmlns="" id="{48914069-6DC7-4F12-A089-BDAC130B89A1}"/>
              </a:ext>
            </a:extLst>
          </p:cNvPr>
          <p:cNvSpPr txBox="1"/>
          <p:nvPr/>
        </p:nvSpPr>
        <p:spPr>
          <a:xfrm>
            <a:off x="77734" y="476638"/>
            <a:ext cx="1265367" cy="338554"/>
          </a:xfrm>
          <a:prstGeom prst="rect">
            <a:avLst/>
          </a:prstGeom>
          <a:noFill/>
        </p:spPr>
        <p:txBody>
          <a:bodyPr wrap="square" rtlCol="0">
            <a:spAutoFit/>
          </a:bodyPr>
          <a:lstStyle/>
          <a:p>
            <a:pPr algn="ctr"/>
            <a:r>
              <a:rPr lang="en-US" altLang="zh-CN" sz="1600" dirty="0" smtClean="0">
                <a:latin typeface="Times New Roman" panose="02020603050405020304" pitchFamily="18" charset="0"/>
                <a:cs typeface="Times New Roman" panose="02020603050405020304" pitchFamily="18" charset="0"/>
                <a:sym typeface="+mn-lt"/>
              </a:rPr>
              <a:t>PLAN</a:t>
            </a:r>
            <a:endParaRPr lang="zh-CN" altLang="en-US" sz="1600" dirty="0">
              <a:latin typeface="Times New Roman" panose="02020603050405020304" pitchFamily="18" charset="0"/>
              <a:cs typeface="Times New Roman" panose="02020603050405020304" pitchFamily="18" charset="0"/>
              <a:sym typeface="+mn-lt"/>
            </a:endParaRPr>
          </a:p>
        </p:txBody>
      </p:sp>
      <p:sp>
        <p:nvSpPr>
          <p:cNvPr id="9" name="矩形 14">
            <a:extLst>
              <a:ext uri="{FF2B5EF4-FFF2-40B4-BE49-F238E27FC236}">
                <a16:creationId xmlns:a16="http://schemas.microsoft.com/office/drawing/2014/main" xmlns="" id="{B86C440B-9681-404C-B39E-BD82912A3D72}"/>
              </a:ext>
            </a:extLst>
          </p:cNvPr>
          <p:cNvSpPr/>
          <p:nvPr/>
        </p:nvSpPr>
        <p:spPr>
          <a:xfrm>
            <a:off x="7034" y="1947722"/>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a:solidFill>
                  <a:srgbClr val="BFBFBF"/>
                </a:solidFill>
                <a:latin typeface="Times New Roman" panose="02020603050405020304" pitchFamily="18" charset="0"/>
                <a:cs typeface="Times New Roman" panose="02020603050405020304" pitchFamily="18" charset="0"/>
                <a:sym typeface="+mn-lt"/>
              </a:rPr>
              <a:t>Introduction</a:t>
            </a:r>
            <a:endParaRPr lang="zh-CN" altLang="en-US"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10" name="矩形 15">
            <a:extLst>
              <a:ext uri="{FF2B5EF4-FFF2-40B4-BE49-F238E27FC236}">
                <a16:creationId xmlns:a16="http://schemas.microsoft.com/office/drawing/2014/main" xmlns="" id="{7940FCFB-87E6-4174-841C-CE767F94A079}"/>
              </a:ext>
            </a:extLst>
          </p:cNvPr>
          <p:cNvSpPr/>
          <p:nvPr/>
        </p:nvSpPr>
        <p:spPr>
          <a:xfrm>
            <a:off x="7034" y="2598171"/>
            <a:ext cx="1406769" cy="650449"/>
          </a:xfrm>
          <a:prstGeom prst="rect">
            <a:avLst/>
          </a:prstGeom>
          <a:noFill/>
          <a:ln w="1270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smtClean="0">
                <a:solidFill>
                  <a:srgbClr val="BFBFBF"/>
                </a:solidFill>
                <a:latin typeface="Times New Roman" panose="02020603050405020304" pitchFamily="18" charset="0"/>
                <a:cs typeface="Times New Roman" panose="02020603050405020304" pitchFamily="18" charset="0"/>
                <a:sym typeface="+mn-lt"/>
              </a:rPr>
              <a:t>Modélisation</a:t>
            </a:r>
            <a:r>
              <a:rPr lang="en-US" altLang="zh-CN" sz="1600" b="1" dirty="0" smtClean="0">
                <a:solidFill>
                  <a:srgbClr val="BFBFBF"/>
                </a:solidFill>
                <a:latin typeface="Times New Roman" panose="02020603050405020304" pitchFamily="18" charset="0"/>
                <a:cs typeface="Times New Roman" panose="02020603050405020304" pitchFamily="18" charset="0"/>
                <a:sym typeface="+mn-lt"/>
              </a:rPr>
              <a:t> </a:t>
            </a:r>
            <a:r>
              <a:rPr lang="en-US" altLang="zh-CN" sz="1600" b="1" dirty="0">
                <a:solidFill>
                  <a:srgbClr val="BFBFBF"/>
                </a:solidFill>
                <a:latin typeface="Times New Roman" panose="02020603050405020304" pitchFamily="18" charset="0"/>
                <a:cs typeface="Times New Roman" panose="02020603050405020304" pitchFamily="18" charset="0"/>
                <a:sym typeface="+mn-lt"/>
              </a:rPr>
              <a:t>&amp; Validation </a:t>
            </a:r>
            <a:endParaRPr lang="zh-CN" altLang="en-US" sz="1600" b="1" dirty="0">
              <a:solidFill>
                <a:srgbClr val="BFBFBF"/>
              </a:solidFill>
              <a:latin typeface="Times New Roman" panose="02020603050405020304" pitchFamily="18" charset="0"/>
              <a:cs typeface="Times New Roman" panose="02020603050405020304" pitchFamily="18" charset="0"/>
              <a:sym typeface="+mn-lt"/>
            </a:endParaRPr>
          </a:p>
        </p:txBody>
      </p:sp>
      <p:sp>
        <p:nvSpPr>
          <p:cNvPr id="12" name="矩形 17">
            <a:extLst>
              <a:ext uri="{FF2B5EF4-FFF2-40B4-BE49-F238E27FC236}">
                <a16:creationId xmlns:a16="http://schemas.microsoft.com/office/drawing/2014/main" xmlns="" id="{2DA98111-0A62-43D1-BE97-78FB87111BA0}"/>
              </a:ext>
            </a:extLst>
          </p:cNvPr>
          <p:cNvSpPr/>
          <p:nvPr/>
        </p:nvSpPr>
        <p:spPr>
          <a:xfrm>
            <a:off x="7034" y="3899069"/>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Reproduction</a:t>
            </a:r>
          </a:p>
          <a:p>
            <a:pPr algn="ctr"/>
            <a:r>
              <a:rPr lang="en-US"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De </a:t>
            </a:r>
            <a:r>
              <a:rPr lang="en-US" altLang="zh-CN" sz="1600" b="1" dirty="0" smtClean="0">
                <a:solidFill>
                  <a:schemeClr val="bg1">
                    <a:lumMod val="65000"/>
                  </a:schemeClr>
                </a:solidFill>
                <a:latin typeface="Times New Roman" panose="02020603050405020304" pitchFamily="18" charset="0"/>
                <a:cs typeface="Times New Roman" panose="02020603050405020304" pitchFamily="18" charset="0"/>
                <a:sym typeface="+mn-lt"/>
              </a:rPr>
              <a:t>EM</a:t>
            </a:r>
            <a:r>
              <a:rPr lang="en-US"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 </a:t>
            </a:r>
            <a:endParaRPr lang="zh-CN" altLang="en-US"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13" name="矩形 18">
            <a:extLst>
              <a:ext uri="{FF2B5EF4-FFF2-40B4-BE49-F238E27FC236}">
                <a16:creationId xmlns:a16="http://schemas.microsoft.com/office/drawing/2014/main" xmlns="" id="{90F9E547-AE95-4696-B74B-59A26C4FFB0D}"/>
              </a:ext>
            </a:extLst>
          </p:cNvPr>
          <p:cNvSpPr/>
          <p:nvPr/>
        </p:nvSpPr>
        <p:spPr>
          <a:xfrm>
            <a:off x="7034" y="4549518"/>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rPr>
              <a:t>Conclusions &amp; </a:t>
            </a:r>
            <a:r>
              <a:rPr lang="en-US"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Perspectives</a:t>
            </a:r>
            <a:endPar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6" name="矩形 12">
            <a:extLst>
              <a:ext uri="{FF2B5EF4-FFF2-40B4-BE49-F238E27FC236}">
                <a16:creationId xmlns:a16="http://schemas.microsoft.com/office/drawing/2014/main" xmlns="" id="{896C436B-6F27-4E00-A173-736945DE81DA}"/>
              </a:ext>
            </a:extLst>
          </p:cNvPr>
          <p:cNvSpPr/>
          <p:nvPr/>
        </p:nvSpPr>
        <p:spPr>
          <a:xfrm>
            <a:off x="7034" y="0"/>
            <a:ext cx="1406769" cy="66294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D4D97516-1223-410C-B738-7A34155C9BBA}"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矩形 16">
            <a:extLst>
              <a:ext uri="{FF2B5EF4-FFF2-40B4-BE49-F238E27FC236}">
                <a16:creationId xmlns:a16="http://schemas.microsoft.com/office/drawing/2014/main" xmlns="" id="{761BC6FE-745A-4EC4-8CB2-A57E813F49BD}"/>
              </a:ext>
            </a:extLst>
          </p:cNvPr>
          <p:cNvSpPr/>
          <p:nvPr/>
        </p:nvSpPr>
        <p:spPr>
          <a:xfrm>
            <a:off x="7034" y="3248620"/>
            <a:ext cx="1406769" cy="65044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smtClean="0">
                <a:solidFill>
                  <a:schemeClr val="tx1"/>
                </a:solidFill>
                <a:latin typeface="Times New Roman" panose="02020603050405020304" pitchFamily="18" charset="0"/>
                <a:cs typeface="Times New Roman" panose="02020603050405020304" pitchFamily="18" charset="0"/>
                <a:sym typeface="+mn-lt"/>
              </a:rPr>
              <a:t>Analyse de  stabilité </a:t>
            </a:r>
            <a:r>
              <a:rPr lang="fr-FR" altLang="zh-CN" sz="1600" b="1" dirty="0" smtClean="0">
                <a:solidFill>
                  <a:schemeClr val="tx1"/>
                </a:solidFill>
                <a:latin typeface="Times New Roman" panose="02020603050405020304" pitchFamily="18" charset="0"/>
                <a:cs typeface="Times New Roman" panose="02020603050405020304" pitchFamily="18" charset="0"/>
                <a:sym typeface="+mn-lt"/>
              </a:rPr>
              <a:t>EM</a:t>
            </a:r>
            <a:endParaRPr lang="fr-FR" altLang="zh-CN" sz="1600" b="1" dirty="0">
              <a:solidFill>
                <a:schemeClr val="tx1"/>
              </a:solidFill>
              <a:latin typeface="Times New Roman" panose="02020603050405020304" pitchFamily="18" charset="0"/>
              <a:cs typeface="Times New Roman" panose="02020603050405020304" pitchFamily="18" charset="0"/>
              <a:sym typeface="+mn-lt"/>
            </a:endParaRPr>
          </a:p>
        </p:txBody>
      </p:sp>
      <p:sp>
        <p:nvSpPr>
          <p:cNvPr id="14" name="ZoneTexte 13"/>
          <p:cNvSpPr txBox="1"/>
          <p:nvPr/>
        </p:nvSpPr>
        <p:spPr>
          <a:xfrm>
            <a:off x="1541225" y="461249"/>
            <a:ext cx="4592875" cy="369332"/>
          </a:xfrm>
          <a:prstGeom prst="rect">
            <a:avLst/>
          </a:prstGeom>
          <a:noFill/>
        </p:spPr>
        <p:txBody>
          <a:bodyPr wrap="square" rtlCol="0">
            <a:spAutoFit/>
          </a:bodyPr>
          <a:lstStyle/>
          <a:p>
            <a:pPr marL="285750" indent="-285750">
              <a:buFont typeface="Wingdings" panose="05000000000000000000" pitchFamily="2" charset="2"/>
              <a:buChar char="Ø"/>
            </a:pPr>
            <a:r>
              <a:rPr lang="fr-FR" dirty="0" smtClean="0">
                <a:latin typeface="Times New Roman" panose="02020603050405020304" pitchFamily="18" charset="0"/>
                <a:cs typeface="Times New Roman" panose="02020603050405020304" pitchFamily="18" charset="0"/>
              </a:rPr>
              <a:t>Détermination des coefficients d’influences</a:t>
            </a:r>
            <a:endParaRPr lang="fr-FR" dirty="0">
              <a:latin typeface="Times New Roman" panose="02020603050405020304" pitchFamily="18" charset="0"/>
              <a:cs typeface="Times New Roman" panose="02020603050405020304" pitchFamily="18" charset="0"/>
            </a:endParaRPr>
          </a:p>
        </p:txBody>
      </p:sp>
      <p:graphicFrame>
        <p:nvGraphicFramePr>
          <p:cNvPr id="133" name="Tableau 132"/>
          <p:cNvGraphicFramePr>
            <a:graphicFrameLocks noGrp="1"/>
          </p:cNvGraphicFramePr>
          <p:nvPr>
            <p:extLst/>
          </p:nvPr>
        </p:nvGraphicFramePr>
        <p:xfrm>
          <a:off x="9247870" y="-3373"/>
          <a:ext cx="2944130" cy="274320"/>
        </p:xfrm>
        <a:graphic>
          <a:graphicData uri="http://schemas.openxmlformats.org/drawingml/2006/table">
            <a:tbl>
              <a:tblPr firstRow="1" bandRow="1">
                <a:tableStyleId>{5940675A-B579-460E-94D1-54222C63F5DA}</a:tableStyleId>
              </a:tblPr>
              <a:tblGrid>
                <a:gridCol w="900851">
                  <a:extLst>
                    <a:ext uri="{9D8B030D-6E8A-4147-A177-3AD203B41FA5}">
                      <a16:colId xmlns:a16="http://schemas.microsoft.com/office/drawing/2014/main" xmlns="" val="20000"/>
                    </a:ext>
                  </a:extLst>
                </a:gridCol>
                <a:gridCol w="1066800">
                  <a:extLst>
                    <a:ext uri="{9D8B030D-6E8A-4147-A177-3AD203B41FA5}">
                      <a16:colId xmlns:a16="http://schemas.microsoft.com/office/drawing/2014/main" xmlns="" val="20003"/>
                    </a:ext>
                  </a:extLst>
                </a:gridCol>
                <a:gridCol w="976479">
                  <a:extLst>
                    <a:ext uri="{9D8B030D-6E8A-4147-A177-3AD203B41FA5}">
                      <a16:colId xmlns:a16="http://schemas.microsoft.com/office/drawing/2014/main" xmlns="" val="20004"/>
                    </a:ext>
                  </a:extLst>
                </a:gridCol>
              </a:tblGrid>
              <a:tr h="265225">
                <a:tc>
                  <a:txBody>
                    <a:bodyPr/>
                    <a:lstStyle/>
                    <a:p>
                      <a:pPr algn="ctr"/>
                      <a:r>
                        <a:rPr lang="fr-FR" altLang="zh-CN" sz="1200" b="1" noProof="0" dirty="0" smtClean="0">
                          <a:solidFill>
                            <a:schemeClr val="tx1"/>
                          </a:solidFill>
                          <a:latin typeface="Times New Roman" panose="02020603050405020304" pitchFamily="18" charset="0"/>
                          <a:cs typeface="Times New Roman" panose="02020603050405020304" pitchFamily="18" charset="0"/>
                        </a:rPr>
                        <a:t>Méthode</a:t>
                      </a:r>
                      <a:endParaRPr lang="fr-FR" sz="1200" b="1" noProof="0"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rgbClr val="BFBFBF"/>
                          </a:solidFill>
                          <a:latin typeface="Times New Roman" panose="02020603050405020304" pitchFamily="18" charset="0"/>
                          <a:cs typeface="Times New Roman" panose="02020603050405020304" pitchFamily="18" charset="0"/>
                        </a:rPr>
                        <a:t>Application</a:t>
                      </a:r>
                      <a:endParaRPr lang="fr-FR" sz="1200" b="1" noProof="0" dirty="0">
                        <a:solidFill>
                          <a:srgbClr val="BFBFBF"/>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noProof="0" dirty="0" smtClean="0">
                          <a:solidFill>
                            <a:srgbClr val="BFBFBF"/>
                          </a:solidFill>
                          <a:latin typeface="Times New Roman" panose="02020603050405020304" pitchFamily="18" charset="0"/>
                          <a:cs typeface="Times New Roman" panose="02020603050405020304" pitchFamily="18" charset="0"/>
                        </a:rPr>
                        <a:t>Résumé</a:t>
                      </a:r>
                      <a:endParaRPr lang="fr-FR" sz="1200" b="1" noProof="0" dirty="0">
                        <a:solidFill>
                          <a:srgbClr val="BFBFBF"/>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7" name="ZoneTexte 16"/>
          <p:cNvSpPr txBox="1"/>
          <p:nvPr/>
        </p:nvSpPr>
        <p:spPr>
          <a:xfrm>
            <a:off x="1600200" y="1026582"/>
            <a:ext cx="3834482" cy="338554"/>
          </a:xfrm>
          <a:prstGeom prst="rect">
            <a:avLst/>
          </a:prstGeom>
          <a:noFill/>
        </p:spPr>
        <p:txBody>
          <a:bodyPr wrap="square" rtlCol="0">
            <a:spAutoFit/>
          </a:bodyPr>
          <a:lstStyle/>
          <a:p>
            <a:pPr marL="285750" indent="-285750">
              <a:buFont typeface="Wingdings" panose="05000000000000000000" pitchFamily="2" charset="2"/>
              <a:buChar char="q"/>
            </a:pPr>
            <a:r>
              <a:rPr lang="fr-FR" sz="1600" dirty="0" smtClean="0">
                <a:latin typeface="Times New Roman" panose="02020603050405020304" pitchFamily="18" charset="0"/>
                <a:cs typeface="Times New Roman" panose="02020603050405020304" pitchFamily="18" charset="0"/>
              </a:rPr>
              <a:t>Approche de Lorenz et Murphy </a:t>
            </a:r>
            <a:endParaRPr lang="fr-FR" sz="1600" b="1" dirty="0" smtClean="0">
              <a:latin typeface="Times New Roman" panose="02020603050405020304" pitchFamily="18" charset="0"/>
              <a:cs typeface="Times New Roman" panose="02020603050405020304" pitchFamily="18" charset="0"/>
            </a:endParaRPr>
          </a:p>
        </p:txBody>
      </p:sp>
      <p:sp>
        <p:nvSpPr>
          <p:cNvPr id="18" name="ZoneTexte 17"/>
          <p:cNvSpPr txBox="1"/>
          <p:nvPr/>
        </p:nvSpPr>
        <p:spPr>
          <a:xfrm>
            <a:off x="7074359" y="1026582"/>
            <a:ext cx="3834482" cy="338554"/>
          </a:xfrm>
          <a:prstGeom prst="rect">
            <a:avLst/>
          </a:prstGeom>
          <a:noFill/>
        </p:spPr>
        <p:txBody>
          <a:bodyPr wrap="square" rtlCol="0">
            <a:spAutoFit/>
          </a:bodyPr>
          <a:lstStyle/>
          <a:p>
            <a:pPr marL="285750" indent="-285750">
              <a:buFont typeface="Wingdings" panose="05000000000000000000" pitchFamily="2" charset="2"/>
              <a:buChar char="q"/>
            </a:pPr>
            <a:r>
              <a:rPr lang="fr-FR" sz="1600" dirty="0" smtClean="0">
                <a:latin typeface="Times New Roman" panose="02020603050405020304" pitchFamily="18" charset="0"/>
                <a:cs typeface="Times New Roman" panose="02020603050405020304" pitchFamily="18" charset="0"/>
              </a:rPr>
              <a:t>Approche analytique améliorée</a:t>
            </a:r>
            <a:endParaRPr lang="fr-FR" sz="1600" b="1" dirty="0" smtClean="0">
              <a:latin typeface="Times New Roman" panose="02020603050405020304" pitchFamily="18" charset="0"/>
              <a:cs typeface="Times New Roman" panose="02020603050405020304" pitchFamily="18" charset="0"/>
            </a:endParaRPr>
          </a:p>
        </p:txBody>
      </p:sp>
      <p:grpSp>
        <p:nvGrpSpPr>
          <p:cNvPr id="23" name="Groupe 22"/>
          <p:cNvGrpSpPr/>
          <p:nvPr/>
        </p:nvGrpSpPr>
        <p:grpSpPr>
          <a:xfrm>
            <a:off x="6134100" y="1110665"/>
            <a:ext cx="706438" cy="5353197"/>
            <a:chOff x="6134100" y="1110665"/>
            <a:chExt cx="706438" cy="5353197"/>
          </a:xfrm>
        </p:grpSpPr>
        <p:cxnSp>
          <p:nvCxnSpPr>
            <p:cNvPr id="19" name="直接连接符 27"/>
            <p:cNvCxnSpPr/>
            <p:nvPr/>
          </p:nvCxnSpPr>
          <p:spPr>
            <a:xfrm>
              <a:off x="6477591" y="1110665"/>
              <a:ext cx="0" cy="53531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椭圆 2"/>
            <p:cNvSpPr/>
            <p:nvPr/>
          </p:nvSpPr>
          <p:spPr>
            <a:xfrm>
              <a:off x="6134100" y="3021972"/>
              <a:ext cx="706438" cy="706438"/>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en-US" altLang="zh-CN" sz="1600" b="1" dirty="0">
                  <a:solidFill>
                    <a:schemeClr val="accent1">
                      <a:lumMod val="50000"/>
                    </a:schemeClr>
                  </a:solidFill>
                  <a:latin typeface="Times New Roman" panose="02020603050405020304" pitchFamily="18" charset="0"/>
                  <a:cs typeface="Times New Roman" panose="02020603050405020304" pitchFamily="18" charset="0"/>
                  <a:sym typeface="+mn-lt"/>
                </a:rPr>
                <a:t>VS</a:t>
              </a:r>
              <a:endParaRPr lang="zh-CN" altLang="en-US" sz="1600" b="1" dirty="0">
                <a:solidFill>
                  <a:schemeClr val="accent1">
                    <a:lumMod val="50000"/>
                  </a:schemeClr>
                </a:solidFill>
                <a:latin typeface="Times New Roman" panose="02020603050405020304" pitchFamily="18" charset="0"/>
                <a:cs typeface="Times New Roman" panose="02020603050405020304" pitchFamily="18" charset="0"/>
                <a:sym typeface="+mn-lt"/>
              </a:endParaRPr>
            </a:p>
          </p:txBody>
        </p:sp>
      </p:grpSp>
      <mc:AlternateContent xmlns:mc="http://schemas.openxmlformats.org/markup-compatibility/2006" xmlns:a14="http://schemas.microsoft.com/office/drawing/2010/main">
        <mc:Choice Requires="a14">
          <p:sp>
            <p:nvSpPr>
              <p:cNvPr id="24" name="Rectangle 23"/>
              <p:cNvSpPr/>
              <p:nvPr/>
            </p:nvSpPr>
            <p:spPr>
              <a:xfrm>
                <a:off x="2985928" y="1451608"/>
                <a:ext cx="1794081" cy="369332"/>
              </a:xfrm>
              <a:prstGeom prst="rect">
                <a:avLst/>
              </a:prstGeom>
            </p:spPr>
            <p:txBody>
              <a:bodyPr wrap="none">
                <a:spAutoFit/>
              </a:bodyPr>
              <a:lstStyle/>
              <a:p>
                <a14:m>
                  <m:oMath xmlns:m="http://schemas.openxmlformats.org/officeDocument/2006/math">
                    <m:r>
                      <a:rPr lang="fr-FR" b="1" i="1">
                        <a:latin typeface="Cambria Math" panose="02040503050406030204" pitchFamily="18" charset="0"/>
                      </a:rPr>
                      <m:t>𝑼</m:t>
                    </m:r>
                    <m:r>
                      <a:rPr lang="fr-FR" b="1" i="1">
                        <a:latin typeface="Cambria Math" panose="02040503050406030204" pitchFamily="18" charset="0"/>
                      </a:rPr>
                      <m:t> </m:t>
                    </m:r>
                  </m:oMath>
                </a14:m>
                <a:r>
                  <a:rPr lang="fr-FR" dirty="0" smtClean="0"/>
                  <a:t>: </a:t>
                </a:r>
                <a:r>
                  <a:rPr lang="fr-FR" sz="1600" dirty="0">
                    <a:latin typeface="Times New Roman" panose="02020603050405020304" pitchFamily="18" charset="0"/>
                    <a:cs typeface="Times New Roman" panose="02020603050405020304" pitchFamily="18" charset="0"/>
                  </a:rPr>
                  <a:t>balourd </a:t>
                </a:r>
                <a:r>
                  <a:rPr lang="fr-FR" sz="1600" dirty="0" smtClean="0">
                    <a:latin typeface="Times New Roman" panose="02020603050405020304" pitchFamily="18" charset="0"/>
                    <a:cs typeface="Times New Roman" panose="02020603050405020304" pitchFamily="18" charset="0"/>
                  </a:rPr>
                  <a:t>imposé</a:t>
                </a:r>
                <a:endParaRPr lang="fr-FR" sz="1600" dirty="0">
                  <a:latin typeface="Times New Roman" panose="02020603050405020304" pitchFamily="18" charset="0"/>
                  <a:cs typeface="Times New Roman" panose="02020603050405020304" pitchFamily="18"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2985928" y="1451608"/>
                <a:ext cx="1794081" cy="369332"/>
              </a:xfrm>
              <a:prstGeom prst="rect">
                <a:avLst/>
              </a:prstGeom>
              <a:blipFill rotWithShape="0">
                <a:blip r:embed="rId3"/>
                <a:stretch>
                  <a:fillRect t="-8197" b="-245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8340201" y="1550228"/>
                <a:ext cx="1794081" cy="369332"/>
              </a:xfrm>
              <a:prstGeom prst="rect">
                <a:avLst/>
              </a:prstGeom>
            </p:spPr>
            <p:txBody>
              <a:bodyPr wrap="none">
                <a:spAutoFit/>
              </a:bodyPr>
              <a:lstStyle/>
              <a:p>
                <a14:m>
                  <m:oMath xmlns:m="http://schemas.openxmlformats.org/officeDocument/2006/math">
                    <m:r>
                      <a:rPr lang="fr-FR" b="1" i="1">
                        <a:latin typeface="Cambria Math" panose="02040503050406030204" pitchFamily="18" charset="0"/>
                      </a:rPr>
                      <m:t>𝑼</m:t>
                    </m:r>
                    <m:r>
                      <a:rPr lang="fr-FR" b="1" i="1">
                        <a:latin typeface="Cambria Math" panose="02040503050406030204" pitchFamily="18" charset="0"/>
                      </a:rPr>
                      <m:t> </m:t>
                    </m:r>
                  </m:oMath>
                </a14:m>
                <a:r>
                  <a:rPr lang="fr-FR" dirty="0" smtClean="0"/>
                  <a:t>: </a:t>
                </a:r>
                <a:r>
                  <a:rPr lang="fr-FR" sz="1600" dirty="0">
                    <a:latin typeface="Times New Roman" panose="02020603050405020304" pitchFamily="18" charset="0"/>
                    <a:cs typeface="Times New Roman" panose="02020603050405020304" pitchFamily="18" charset="0"/>
                  </a:rPr>
                  <a:t>balourd </a:t>
                </a:r>
                <a:r>
                  <a:rPr lang="fr-FR" sz="1600" dirty="0" smtClean="0">
                    <a:latin typeface="Times New Roman" panose="02020603050405020304" pitchFamily="18" charset="0"/>
                    <a:cs typeface="Times New Roman" panose="02020603050405020304" pitchFamily="18" charset="0"/>
                  </a:rPr>
                  <a:t>imposé</a:t>
                </a:r>
                <a:endParaRPr lang="fr-FR" sz="1600" dirty="0">
                  <a:latin typeface="Times New Roman" panose="02020603050405020304" pitchFamily="18" charset="0"/>
                  <a:cs typeface="Times New Roman" panose="02020603050405020304" pitchFamily="18" charset="0"/>
                </a:endParaRPr>
              </a:p>
            </p:txBody>
          </p:sp>
        </mc:Choice>
        <mc:Fallback xmlns="">
          <p:sp>
            <p:nvSpPr>
              <p:cNvPr id="25" name="Rectangle 24"/>
              <p:cNvSpPr>
                <a:spLocks noRot="1" noChangeAspect="1" noMove="1" noResize="1" noEditPoints="1" noAdjustHandles="1" noChangeArrowheads="1" noChangeShapeType="1" noTextEdit="1"/>
              </p:cNvSpPr>
              <p:nvPr/>
            </p:nvSpPr>
            <p:spPr>
              <a:xfrm>
                <a:off x="8340201" y="1550228"/>
                <a:ext cx="1794081" cy="369332"/>
              </a:xfrm>
              <a:prstGeom prst="rect">
                <a:avLst/>
              </a:prstGeom>
              <a:blipFill rotWithShape="0">
                <a:blip r:embed="rId4"/>
                <a:stretch>
                  <a:fillRect t="-8197" b="-245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2985928" y="2059556"/>
                <a:ext cx="3439852" cy="369332"/>
              </a:xfrm>
              <a:prstGeom prst="rect">
                <a:avLst/>
              </a:prstGeom>
            </p:spPr>
            <p:txBody>
              <a:bodyPr wrap="none">
                <a:spAutoFit/>
              </a:bodyPr>
              <a:lstStyle/>
              <a:p>
                <a14:m>
                  <m:oMath xmlns:m="http://schemas.openxmlformats.org/officeDocument/2006/math">
                    <m:r>
                      <a:rPr lang="fr-FR" b="1" i="1">
                        <a:latin typeface="Cambria Math" panose="02040503050406030204" pitchFamily="18" charset="0"/>
                      </a:rPr>
                      <m:t>𝑽</m:t>
                    </m:r>
                  </m:oMath>
                </a14:m>
                <a:r>
                  <a:rPr lang="fr-FR" dirty="0" smtClean="0"/>
                  <a:t>: </a:t>
                </a:r>
                <a:r>
                  <a:rPr lang="fr-FR" sz="1600" dirty="0" smtClean="0">
                    <a:latin typeface="Times New Roman" panose="02020603050405020304" pitchFamily="18" charset="0"/>
                    <a:cs typeface="Times New Roman" panose="02020603050405020304" pitchFamily="18" charset="0"/>
                  </a:rPr>
                  <a:t>modèle dynamique </a:t>
                </a:r>
                <a:r>
                  <a:rPr lang="fr-FR" sz="1600" dirty="0">
                    <a:latin typeface="Times New Roman" panose="02020603050405020304" pitchFamily="18" charset="0"/>
                    <a:cs typeface="Times New Roman" panose="02020603050405020304" pitchFamily="18" charset="0"/>
                  </a:rPr>
                  <a:t>du rotor </a:t>
                </a:r>
                <a:r>
                  <a:rPr lang="fr-FR" sz="1600" b="1" dirty="0">
                    <a:latin typeface="Times New Roman" panose="02020603050405020304" pitchFamily="18" charset="0"/>
                    <a:cs typeface="Times New Roman" panose="02020603050405020304" pitchFamily="18" charset="0"/>
                  </a:rPr>
                  <a:t>linéaire</a:t>
                </a:r>
              </a:p>
            </p:txBody>
          </p:sp>
        </mc:Choice>
        <mc:Fallback xmlns="">
          <p:sp>
            <p:nvSpPr>
              <p:cNvPr id="27" name="Rectangle 26"/>
              <p:cNvSpPr>
                <a:spLocks noRot="1" noChangeAspect="1" noMove="1" noResize="1" noEditPoints="1" noAdjustHandles="1" noChangeArrowheads="1" noChangeShapeType="1" noTextEdit="1"/>
              </p:cNvSpPr>
              <p:nvPr/>
            </p:nvSpPr>
            <p:spPr>
              <a:xfrm>
                <a:off x="2985928" y="2059556"/>
                <a:ext cx="3439852" cy="369332"/>
              </a:xfrm>
              <a:prstGeom prst="rect">
                <a:avLst/>
              </a:prstGeom>
              <a:blipFill rotWithShape="0">
                <a:blip r:embed="rId5"/>
                <a:stretch>
                  <a:fillRect t="-10000" b="-26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8340201" y="2192941"/>
                <a:ext cx="3821367" cy="369332"/>
              </a:xfrm>
              <a:prstGeom prst="rect">
                <a:avLst/>
              </a:prstGeom>
            </p:spPr>
            <p:txBody>
              <a:bodyPr wrap="none">
                <a:spAutoFit/>
              </a:bodyPr>
              <a:lstStyle/>
              <a:p>
                <a14:m>
                  <m:oMath xmlns:m="http://schemas.openxmlformats.org/officeDocument/2006/math">
                    <m:r>
                      <a:rPr lang="fr-FR" b="1" i="1">
                        <a:latin typeface="Cambria Math" panose="02040503050406030204" pitchFamily="18" charset="0"/>
                      </a:rPr>
                      <m:t>𝑽</m:t>
                    </m:r>
                  </m:oMath>
                </a14:m>
                <a:r>
                  <a:rPr lang="fr-FR" dirty="0" smtClean="0"/>
                  <a:t>: </a:t>
                </a:r>
                <a:r>
                  <a:rPr lang="fr-FR" sz="1600" dirty="0" smtClean="0">
                    <a:latin typeface="Times New Roman" panose="02020603050405020304" pitchFamily="18" charset="0"/>
                    <a:cs typeface="Times New Roman" panose="02020603050405020304" pitchFamily="18" charset="0"/>
                  </a:rPr>
                  <a:t>modèle dynamique </a:t>
                </a:r>
                <a:r>
                  <a:rPr lang="fr-FR" sz="1600" dirty="0">
                    <a:latin typeface="Times New Roman" panose="02020603050405020304" pitchFamily="18" charset="0"/>
                    <a:cs typeface="Times New Roman" panose="02020603050405020304" pitchFamily="18" charset="0"/>
                  </a:rPr>
                  <a:t>du </a:t>
                </a:r>
                <a:r>
                  <a:rPr lang="fr-FR" sz="1600" dirty="0" smtClean="0">
                    <a:latin typeface="Times New Roman" panose="02020603050405020304" pitchFamily="18" charset="0"/>
                    <a:cs typeface="Times New Roman" panose="02020603050405020304" pitchFamily="18" charset="0"/>
                  </a:rPr>
                  <a:t>rotor </a:t>
                </a:r>
                <a:r>
                  <a:rPr lang="fr-FR" sz="1600" b="1" dirty="0" smtClean="0">
                    <a:latin typeface="Times New Roman" panose="02020603050405020304" pitchFamily="18" charset="0"/>
                    <a:cs typeface="Times New Roman" panose="02020603050405020304" pitchFamily="18" charset="0"/>
                  </a:rPr>
                  <a:t>non </a:t>
                </a:r>
                <a:r>
                  <a:rPr lang="fr-FR" sz="1600" b="1" dirty="0">
                    <a:latin typeface="Times New Roman" panose="02020603050405020304" pitchFamily="18" charset="0"/>
                    <a:cs typeface="Times New Roman" panose="02020603050405020304" pitchFamily="18" charset="0"/>
                  </a:rPr>
                  <a:t>linéaire</a:t>
                </a:r>
              </a:p>
            </p:txBody>
          </p:sp>
        </mc:Choice>
        <mc:Fallback xmlns="">
          <p:sp>
            <p:nvSpPr>
              <p:cNvPr id="29" name="Rectangle 28"/>
              <p:cNvSpPr>
                <a:spLocks noRot="1" noChangeAspect="1" noMove="1" noResize="1" noEditPoints="1" noAdjustHandles="1" noChangeArrowheads="1" noChangeShapeType="1" noTextEdit="1"/>
              </p:cNvSpPr>
              <p:nvPr/>
            </p:nvSpPr>
            <p:spPr>
              <a:xfrm>
                <a:off x="8340201" y="2192941"/>
                <a:ext cx="3821367" cy="369332"/>
              </a:xfrm>
              <a:prstGeom prst="rect">
                <a:avLst/>
              </a:prstGeom>
              <a:blipFill rotWithShape="0">
                <a:blip r:embed="rId6"/>
                <a:stretch>
                  <a:fillRect t="-10000" b="-26667"/>
                </a:stretch>
              </a:blipFill>
            </p:spPr>
            <p:txBody>
              <a:bodyPr/>
              <a:lstStyle/>
              <a:p>
                <a:r>
                  <a:rPr lang="fr-FR">
                    <a:noFill/>
                  </a:rPr>
                  <a:t> </a:t>
                </a:r>
              </a:p>
            </p:txBody>
          </p:sp>
        </mc:Fallback>
      </mc:AlternateContent>
      <p:sp>
        <p:nvSpPr>
          <p:cNvPr id="28" name="Accolade ouvrante 27"/>
          <p:cNvSpPr/>
          <p:nvPr/>
        </p:nvSpPr>
        <p:spPr>
          <a:xfrm>
            <a:off x="2575084" y="1582015"/>
            <a:ext cx="315311" cy="714023"/>
          </a:xfrm>
          <a:prstGeom prst="leftBrace">
            <a:avLst>
              <a:gd name="adj1" fmla="val 41666"/>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31" name="Accolade ouvrante 30"/>
          <p:cNvSpPr/>
          <p:nvPr/>
        </p:nvSpPr>
        <p:spPr>
          <a:xfrm>
            <a:off x="7863950" y="1663584"/>
            <a:ext cx="315311" cy="714023"/>
          </a:xfrm>
          <a:prstGeom prst="leftBrace">
            <a:avLst>
              <a:gd name="adj1" fmla="val 41666"/>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32" name="Rectangle 31"/>
              <p:cNvSpPr/>
              <p:nvPr/>
            </p:nvSpPr>
            <p:spPr>
              <a:xfrm>
                <a:off x="1510059" y="1685110"/>
                <a:ext cx="1007007" cy="507831"/>
              </a:xfrm>
              <a:prstGeom prst="rect">
                <a:avLst/>
              </a:prstGeom>
            </p:spPr>
            <p:txBody>
              <a:bodyPr wrap="none">
                <a:spAutoFit/>
              </a:bodyPr>
              <a:lstStyle/>
              <a:p>
                <a:pPr>
                  <a:lnSpc>
                    <a:spcPct val="150000"/>
                  </a:lnSpc>
                </a:pPr>
                <a14:m>
                  <m:oMath xmlns:m="http://schemas.openxmlformats.org/officeDocument/2006/math">
                    <m:r>
                      <a:rPr lang="fr-FR" i="1" dirty="0">
                        <a:solidFill>
                          <a:srgbClr val="000000"/>
                        </a:solidFill>
                        <a:latin typeface="Cambria Math" panose="02040503050406030204" pitchFamily="18" charset="0"/>
                      </a:rPr>
                      <m:t>𝑽</m:t>
                    </m:r>
                    <m:r>
                      <a:rPr lang="fr-FR" i="1" dirty="0">
                        <a:solidFill>
                          <a:srgbClr val="000000"/>
                        </a:solidFill>
                        <a:latin typeface="Cambria Math" panose="02040503050406030204" pitchFamily="18" charset="0"/>
                      </a:rPr>
                      <m:t>=</m:t>
                    </m:r>
                    <m:r>
                      <a:rPr lang="fr-FR" i="1" dirty="0">
                        <a:solidFill>
                          <a:srgbClr val="FF0000"/>
                        </a:solidFill>
                        <a:latin typeface="Cambria Math" panose="02040503050406030204" pitchFamily="18" charset="0"/>
                      </a:rPr>
                      <m:t>𝑨</m:t>
                    </m:r>
                    <m:r>
                      <a:rPr lang="fr-FR" i="1" dirty="0">
                        <a:solidFill>
                          <a:srgbClr val="000000"/>
                        </a:solidFill>
                        <a:latin typeface="Cambria Math" panose="02040503050406030204" pitchFamily="18" charset="0"/>
                      </a:rPr>
                      <m:t>𝑼</m:t>
                    </m:r>
                  </m:oMath>
                </a14:m>
                <a:r>
                  <a:rPr lang="fr-FR" dirty="0">
                    <a:solidFill>
                      <a:srgbClr val="000000"/>
                    </a:solidFill>
                    <a:latin typeface="Cambria Math" panose="02040503050406030204" pitchFamily="18" charset="0"/>
                  </a:rPr>
                  <a:t> </a:t>
                </a:r>
              </a:p>
            </p:txBody>
          </p:sp>
        </mc:Choice>
        <mc:Fallback xmlns="">
          <p:sp>
            <p:nvSpPr>
              <p:cNvPr id="32" name="Rectangle 31"/>
              <p:cNvSpPr>
                <a:spLocks noRot="1" noChangeAspect="1" noMove="1" noResize="1" noEditPoints="1" noAdjustHandles="1" noChangeArrowheads="1" noChangeShapeType="1" noTextEdit="1"/>
              </p:cNvSpPr>
              <p:nvPr/>
            </p:nvSpPr>
            <p:spPr>
              <a:xfrm>
                <a:off x="1510059" y="1685110"/>
                <a:ext cx="1007007" cy="507831"/>
              </a:xfrm>
              <a:prstGeom prst="rect">
                <a:avLst/>
              </a:prstGeom>
              <a:blipFill rotWithShape="0">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6856860" y="1734894"/>
                <a:ext cx="1007007" cy="507831"/>
              </a:xfrm>
              <a:prstGeom prst="rect">
                <a:avLst/>
              </a:prstGeom>
            </p:spPr>
            <p:txBody>
              <a:bodyPr wrap="none">
                <a:spAutoFit/>
              </a:bodyPr>
              <a:lstStyle/>
              <a:p>
                <a:pPr>
                  <a:lnSpc>
                    <a:spcPct val="150000"/>
                  </a:lnSpc>
                </a:pPr>
                <a14:m>
                  <m:oMath xmlns:m="http://schemas.openxmlformats.org/officeDocument/2006/math">
                    <m:r>
                      <a:rPr lang="fr-FR" i="1" dirty="0">
                        <a:solidFill>
                          <a:srgbClr val="000000"/>
                        </a:solidFill>
                        <a:latin typeface="Cambria Math" panose="02040503050406030204" pitchFamily="18" charset="0"/>
                      </a:rPr>
                      <m:t>𝑽</m:t>
                    </m:r>
                    <m:r>
                      <a:rPr lang="fr-FR" i="1" dirty="0">
                        <a:solidFill>
                          <a:srgbClr val="000000"/>
                        </a:solidFill>
                        <a:latin typeface="Cambria Math" panose="02040503050406030204" pitchFamily="18" charset="0"/>
                      </a:rPr>
                      <m:t>=</m:t>
                    </m:r>
                    <m:r>
                      <a:rPr lang="fr-FR" i="1" dirty="0">
                        <a:solidFill>
                          <a:srgbClr val="FF0000"/>
                        </a:solidFill>
                        <a:latin typeface="Cambria Math" panose="02040503050406030204" pitchFamily="18" charset="0"/>
                      </a:rPr>
                      <m:t>𝑨</m:t>
                    </m:r>
                    <m:r>
                      <a:rPr lang="fr-FR" i="1" dirty="0">
                        <a:solidFill>
                          <a:srgbClr val="000000"/>
                        </a:solidFill>
                        <a:latin typeface="Cambria Math" panose="02040503050406030204" pitchFamily="18" charset="0"/>
                      </a:rPr>
                      <m:t>𝑼</m:t>
                    </m:r>
                  </m:oMath>
                </a14:m>
                <a:r>
                  <a:rPr lang="fr-FR" dirty="0">
                    <a:solidFill>
                      <a:srgbClr val="000000"/>
                    </a:solidFill>
                    <a:latin typeface="Cambria Math" panose="02040503050406030204" pitchFamily="18" charset="0"/>
                  </a:rPr>
                  <a:t> </a:t>
                </a:r>
              </a:p>
            </p:txBody>
          </p:sp>
        </mc:Choice>
        <mc:Fallback xmlns="">
          <p:sp>
            <p:nvSpPr>
              <p:cNvPr id="33" name="Rectangle 32"/>
              <p:cNvSpPr>
                <a:spLocks noRot="1" noChangeAspect="1" noMove="1" noResize="1" noEditPoints="1" noAdjustHandles="1" noChangeArrowheads="1" noChangeShapeType="1" noTextEdit="1"/>
              </p:cNvSpPr>
              <p:nvPr/>
            </p:nvSpPr>
            <p:spPr>
              <a:xfrm>
                <a:off x="6856860" y="1734894"/>
                <a:ext cx="1007007" cy="507831"/>
              </a:xfrm>
              <a:prstGeom prst="rect">
                <a:avLst/>
              </a:prstGeom>
              <a:blipFill rotWithShape="0">
                <a:blip r:embed="rId8"/>
                <a:stretch>
                  <a:fillRect/>
                </a:stretch>
              </a:blipFill>
            </p:spPr>
            <p:txBody>
              <a:bodyPr/>
              <a:lstStyle/>
              <a:p>
                <a:r>
                  <a:rPr lang="fr-FR">
                    <a:noFill/>
                  </a:rPr>
                  <a:t> </a:t>
                </a:r>
              </a:p>
            </p:txBody>
          </p:sp>
        </mc:Fallback>
      </mc:AlternateContent>
      <p:sp>
        <p:nvSpPr>
          <p:cNvPr id="34" name="Accolade ouvrante 33"/>
          <p:cNvSpPr/>
          <p:nvPr/>
        </p:nvSpPr>
        <p:spPr>
          <a:xfrm>
            <a:off x="2556130" y="2293054"/>
            <a:ext cx="315311" cy="955566"/>
          </a:xfrm>
          <a:prstGeom prst="leftBrace">
            <a:avLst>
              <a:gd name="adj1" fmla="val 41666"/>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35" name="Accolade ouvrante 34"/>
          <p:cNvSpPr/>
          <p:nvPr/>
        </p:nvSpPr>
        <p:spPr>
          <a:xfrm>
            <a:off x="7845090" y="2377607"/>
            <a:ext cx="315311" cy="912101"/>
          </a:xfrm>
          <a:prstGeom prst="leftBrace">
            <a:avLst>
              <a:gd name="adj1" fmla="val 41666"/>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30" name="Rectangle 29"/>
              <p:cNvSpPr/>
              <p:nvPr/>
            </p:nvSpPr>
            <p:spPr>
              <a:xfrm>
                <a:off x="2985928" y="2958291"/>
                <a:ext cx="3024199" cy="615553"/>
              </a:xfrm>
              <a:prstGeom prst="rect">
                <a:avLst/>
              </a:prstGeom>
            </p:spPr>
            <p:txBody>
              <a:bodyPr wrap="square">
                <a:spAutoFit/>
              </a:bodyPr>
              <a:lstStyle/>
              <a:p>
                <a14:m>
                  <m:oMath xmlns:m="http://schemas.openxmlformats.org/officeDocument/2006/math">
                    <m:r>
                      <a:rPr lang="fr-FR" b="1" i="1">
                        <a:latin typeface="Cambria Math" panose="02040503050406030204" pitchFamily="18" charset="0"/>
                      </a:rPr>
                      <m:t>𝑻</m:t>
                    </m:r>
                  </m:oMath>
                </a14:m>
                <a:r>
                  <a:rPr lang="fr-FR" dirty="0"/>
                  <a:t>: </a:t>
                </a:r>
                <a:r>
                  <a:rPr lang="fr-FR" sz="1600" dirty="0">
                    <a:latin typeface="Times New Roman" panose="02020603050405020304" pitchFamily="18" charset="0"/>
                    <a:cs typeface="Times New Roman" panose="02020603050405020304" pitchFamily="18" charset="0"/>
                  </a:rPr>
                  <a:t>Température du rotor </a:t>
                </a:r>
                <a:r>
                  <a:rPr lang="fr-FR" sz="1600" dirty="0" smtClean="0">
                    <a:latin typeface="Times New Roman" panose="02020603050405020304" pitchFamily="18" charset="0"/>
                    <a:cs typeface="Times New Roman" panose="02020603050405020304" pitchFamily="18" charset="0"/>
                  </a:rPr>
                  <a:t>approximée par </a:t>
                </a:r>
                <a:r>
                  <a:rPr lang="fr-FR" sz="1600" dirty="0">
                    <a:latin typeface="Times New Roman" panose="02020603050405020304" pitchFamily="18" charset="0"/>
                    <a:cs typeface="Times New Roman" panose="02020603050405020304" pitchFamily="18" charset="0"/>
                  </a:rPr>
                  <a:t>le film lubrifiant</a:t>
                </a:r>
              </a:p>
            </p:txBody>
          </p:sp>
        </mc:Choice>
        <mc:Fallback xmlns="">
          <p:sp>
            <p:nvSpPr>
              <p:cNvPr id="30" name="Rectangle 29"/>
              <p:cNvSpPr>
                <a:spLocks noRot="1" noChangeAspect="1" noMove="1" noResize="1" noEditPoints="1" noAdjustHandles="1" noChangeArrowheads="1" noChangeShapeType="1" noTextEdit="1"/>
              </p:cNvSpPr>
              <p:nvPr/>
            </p:nvSpPr>
            <p:spPr>
              <a:xfrm>
                <a:off x="2985928" y="2958291"/>
                <a:ext cx="3024199" cy="615553"/>
              </a:xfrm>
              <a:prstGeom prst="rect">
                <a:avLst/>
              </a:prstGeom>
              <a:blipFill rotWithShape="0">
                <a:blip r:embed="rId9"/>
                <a:stretch>
                  <a:fillRect l="-1210" t="-4950" b="-1188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8359472" y="2999379"/>
                <a:ext cx="3024199" cy="615553"/>
              </a:xfrm>
              <a:prstGeom prst="rect">
                <a:avLst/>
              </a:prstGeom>
            </p:spPr>
            <p:txBody>
              <a:bodyPr wrap="square">
                <a:spAutoFit/>
              </a:bodyPr>
              <a:lstStyle/>
              <a:p>
                <a14:m>
                  <m:oMath xmlns:m="http://schemas.openxmlformats.org/officeDocument/2006/math">
                    <m:r>
                      <a:rPr lang="fr-FR" b="1" i="1">
                        <a:latin typeface="Cambria Math" panose="02040503050406030204" pitchFamily="18" charset="0"/>
                      </a:rPr>
                      <m:t>𝑻</m:t>
                    </m:r>
                  </m:oMath>
                </a14:m>
                <a:r>
                  <a:rPr lang="fr-FR" dirty="0"/>
                  <a:t>: </a:t>
                </a:r>
                <a:r>
                  <a:rPr lang="fr-FR" sz="1600" dirty="0">
                    <a:latin typeface="Times New Roman" panose="02020603050405020304" pitchFamily="18" charset="0"/>
                    <a:cs typeface="Times New Roman" panose="02020603050405020304" pitchFamily="18" charset="0"/>
                  </a:rPr>
                  <a:t>Température du rotor obtenu par un modèle thermique du rotor</a:t>
                </a:r>
              </a:p>
            </p:txBody>
          </p:sp>
        </mc:Choice>
        <mc:Fallback xmlns="">
          <p:sp>
            <p:nvSpPr>
              <p:cNvPr id="37" name="Rectangle 36"/>
              <p:cNvSpPr>
                <a:spLocks noRot="1" noChangeAspect="1" noMove="1" noResize="1" noEditPoints="1" noAdjustHandles="1" noChangeArrowheads="1" noChangeShapeType="1" noTextEdit="1"/>
              </p:cNvSpPr>
              <p:nvPr/>
            </p:nvSpPr>
            <p:spPr>
              <a:xfrm>
                <a:off x="8359472" y="2999379"/>
                <a:ext cx="3024199" cy="615553"/>
              </a:xfrm>
              <a:prstGeom prst="rect">
                <a:avLst/>
              </a:prstGeom>
              <a:blipFill rotWithShape="0">
                <a:blip r:embed="rId10"/>
                <a:stretch>
                  <a:fillRect l="-1008" t="-4950" b="-1188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1454546" y="2529405"/>
                <a:ext cx="11015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latin typeface="Cambria Math" panose="02040503050406030204" pitchFamily="18" charset="0"/>
                        </a:rPr>
                        <m:t>𝑻</m:t>
                      </m:r>
                      <m:r>
                        <a:rPr lang="fr-FR" i="1" dirty="0">
                          <a:latin typeface="Cambria Math" panose="02040503050406030204" pitchFamily="18" charset="0"/>
                        </a:rPr>
                        <m:t>=</m:t>
                      </m:r>
                      <m:r>
                        <a:rPr lang="fr-FR" i="1" dirty="0">
                          <a:solidFill>
                            <a:srgbClr val="FF0000"/>
                          </a:solidFill>
                          <a:latin typeface="Cambria Math" panose="02040503050406030204" pitchFamily="18" charset="0"/>
                        </a:rPr>
                        <m:t>𝑩</m:t>
                      </m:r>
                      <m:r>
                        <a:rPr lang="fr-FR" i="1" dirty="0">
                          <a:latin typeface="Cambria Math" panose="02040503050406030204" pitchFamily="18" charset="0"/>
                        </a:rPr>
                        <m:t> </m:t>
                      </m:r>
                      <m:r>
                        <a:rPr lang="fr-FR" i="1" dirty="0">
                          <a:latin typeface="Cambria Math" panose="02040503050406030204" pitchFamily="18" charset="0"/>
                        </a:rPr>
                        <m:t>𝑽</m:t>
                      </m:r>
                      <m:r>
                        <a:rPr lang="fr-FR" i="1" dirty="0">
                          <a:latin typeface="Cambria Math" panose="02040503050406030204" pitchFamily="18" charset="0"/>
                        </a:rPr>
                        <m:t> </m:t>
                      </m:r>
                    </m:oMath>
                  </m:oMathPara>
                </a14:m>
                <a:endParaRPr lang="fr-FR" dirty="0"/>
              </a:p>
            </p:txBody>
          </p:sp>
        </mc:Choice>
        <mc:Fallback xmlns="">
          <p:sp>
            <p:nvSpPr>
              <p:cNvPr id="38" name="Rectangle 37"/>
              <p:cNvSpPr>
                <a:spLocks noRot="1" noChangeAspect="1" noMove="1" noResize="1" noEditPoints="1" noAdjustHandles="1" noChangeArrowheads="1" noChangeShapeType="1" noTextEdit="1"/>
              </p:cNvSpPr>
              <p:nvPr/>
            </p:nvSpPr>
            <p:spPr>
              <a:xfrm>
                <a:off x="1454546" y="2529405"/>
                <a:ext cx="1101584"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6789806" y="2648991"/>
                <a:ext cx="11015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latin typeface="Cambria Math" panose="02040503050406030204" pitchFamily="18" charset="0"/>
                        </a:rPr>
                        <m:t>𝑻</m:t>
                      </m:r>
                      <m:r>
                        <a:rPr lang="fr-FR" i="1" dirty="0">
                          <a:latin typeface="Cambria Math" panose="02040503050406030204" pitchFamily="18" charset="0"/>
                        </a:rPr>
                        <m:t>=</m:t>
                      </m:r>
                      <m:r>
                        <a:rPr lang="fr-FR" i="1" dirty="0">
                          <a:solidFill>
                            <a:srgbClr val="FF0000"/>
                          </a:solidFill>
                          <a:latin typeface="Cambria Math" panose="02040503050406030204" pitchFamily="18" charset="0"/>
                        </a:rPr>
                        <m:t>𝑩</m:t>
                      </m:r>
                      <m:r>
                        <a:rPr lang="fr-FR" i="1" dirty="0">
                          <a:latin typeface="Cambria Math" panose="02040503050406030204" pitchFamily="18" charset="0"/>
                        </a:rPr>
                        <m:t> </m:t>
                      </m:r>
                      <m:r>
                        <a:rPr lang="fr-FR" i="1" dirty="0">
                          <a:latin typeface="Cambria Math" panose="02040503050406030204" pitchFamily="18" charset="0"/>
                        </a:rPr>
                        <m:t>𝑽</m:t>
                      </m:r>
                      <m:r>
                        <a:rPr lang="fr-FR" i="1" dirty="0">
                          <a:latin typeface="Cambria Math" panose="02040503050406030204" pitchFamily="18" charset="0"/>
                        </a:rPr>
                        <m:t> </m:t>
                      </m:r>
                    </m:oMath>
                  </m:oMathPara>
                </a14:m>
                <a:endParaRPr lang="fr-FR" dirty="0"/>
              </a:p>
            </p:txBody>
          </p:sp>
        </mc:Choice>
        <mc:Fallback xmlns="">
          <p:sp>
            <p:nvSpPr>
              <p:cNvPr id="39" name="Rectangle 38"/>
              <p:cNvSpPr>
                <a:spLocks noRot="1" noChangeAspect="1" noMove="1" noResize="1" noEditPoints="1" noAdjustHandles="1" noChangeArrowheads="1" noChangeShapeType="1" noTextEdit="1"/>
              </p:cNvSpPr>
              <p:nvPr/>
            </p:nvSpPr>
            <p:spPr>
              <a:xfrm>
                <a:off x="6789806" y="2648991"/>
                <a:ext cx="110158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2925677" y="4039398"/>
                <a:ext cx="3356644" cy="2594172"/>
              </a:xfrm>
              <a:prstGeom prst="rect">
                <a:avLst/>
              </a:prstGeom>
            </p:spPr>
            <p:txBody>
              <a:bodyPr wrap="square">
                <a:spAutoFit/>
              </a:bodyPr>
              <a:lstStyle/>
              <a:p>
                <a14:m>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𝑼</m:t>
                        </m:r>
                      </m:e>
                      <m:sub>
                        <m:r>
                          <a:rPr lang="fr-FR" b="1" i="1">
                            <a:latin typeface="Cambria Math" panose="02040503050406030204" pitchFamily="18" charset="0"/>
                          </a:rPr>
                          <m:t>𝒕𝒉</m:t>
                        </m:r>
                      </m:sub>
                    </m:sSub>
                  </m:oMath>
                </a14:m>
                <a:r>
                  <a:rPr lang="fr-FR" dirty="0" smtClean="0"/>
                  <a:t>: </a:t>
                </a:r>
                <a:r>
                  <a:rPr lang="fr-FR" sz="1600" dirty="0">
                    <a:latin typeface="Times New Roman" panose="02020603050405020304" pitchFamily="18" charset="0"/>
                    <a:cs typeface="Times New Roman" panose="02020603050405020304" pitchFamily="18" charset="0"/>
                  </a:rPr>
                  <a:t>Déformation thermique approximée par la formule </a:t>
                </a:r>
                <a:r>
                  <a:rPr lang="fr-FR" sz="1600" dirty="0" smtClean="0">
                    <a:latin typeface="Times New Roman" panose="02020603050405020304" pitchFamily="18" charset="0"/>
                    <a:cs typeface="Times New Roman" panose="02020603050405020304" pitchFamily="18" charset="0"/>
                  </a:rPr>
                  <a:t>analytique ci dessous</a:t>
                </a:r>
              </a:p>
              <a:p>
                <a:pPr/>
                <a14:m>
                  <m:oMathPara xmlns:m="http://schemas.openxmlformats.org/officeDocument/2006/math">
                    <m:oMathParaPr>
                      <m:jc m:val="centerGroup"/>
                    </m:oMathParaPr>
                    <m:oMath xmlns:m="http://schemas.openxmlformats.org/officeDocument/2006/math">
                      <m:r>
                        <a:rPr lang="fr-FR" sz="1600" b="1" i="1">
                          <a:latin typeface="Cambria Math" panose="02040503050406030204" pitchFamily="18" charset="0"/>
                        </a:rPr>
                        <m:t>𝑪</m:t>
                      </m:r>
                      <m:r>
                        <a:rPr lang="fr-FR" sz="1600" i="1">
                          <a:latin typeface="Cambria Math" panose="02040503050406030204" pitchFamily="18" charset="0"/>
                        </a:rPr>
                        <m:t>=</m:t>
                      </m:r>
                      <m:r>
                        <a:rPr lang="fr-FR" sz="1600" i="1">
                          <a:latin typeface="Cambria Math" panose="02040503050406030204" pitchFamily="18" charset="0"/>
                        </a:rPr>
                        <m:t>𝑚</m:t>
                      </m:r>
                      <m:f>
                        <m:fPr>
                          <m:ctrlPr>
                            <a:rPr lang="fr-FR" sz="1600" i="1">
                              <a:latin typeface="Cambria Math" panose="02040503050406030204" pitchFamily="18" charset="0"/>
                            </a:rPr>
                          </m:ctrlPr>
                        </m:fPr>
                        <m:num>
                          <m:r>
                            <a:rPr lang="fr-FR" sz="1600" i="1">
                              <a:latin typeface="Cambria Math" panose="02040503050406030204" pitchFamily="18" charset="0"/>
                            </a:rPr>
                            <m:t>𝛼</m:t>
                          </m:r>
                          <m:r>
                            <a:rPr lang="fr-FR" sz="1600" i="1">
                              <a:latin typeface="Cambria Math" panose="02040503050406030204" pitchFamily="18" charset="0"/>
                            </a:rPr>
                            <m:t>𝐿</m:t>
                          </m:r>
                          <m:sSub>
                            <m:sSubPr>
                              <m:ctrlPr>
                                <a:rPr lang="fr-FR" sz="1600" i="1">
                                  <a:latin typeface="Cambria Math" panose="02040503050406030204" pitchFamily="18" charset="0"/>
                                </a:rPr>
                              </m:ctrlPr>
                            </m:sSubPr>
                            <m:e>
                              <m:r>
                                <a:rPr lang="fr-FR" sz="1600" i="1">
                                  <a:latin typeface="Cambria Math" panose="02040503050406030204" pitchFamily="18" charset="0"/>
                                </a:rPr>
                                <m:t>𝐿</m:t>
                              </m:r>
                            </m:e>
                            <m:sub>
                              <m:r>
                                <a:rPr lang="fr-FR" sz="1600" i="1">
                                  <a:latin typeface="Cambria Math" panose="02040503050406030204" pitchFamily="18" charset="0"/>
                                </a:rPr>
                                <m:t>𝑤</m:t>
                              </m:r>
                            </m:sub>
                          </m:sSub>
                        </m:num>
                        <m:den>
                          <m:sSub>
                            <m:sSubPr>
                              <m:ctrlPr>
                                <a:rPr lang="fr-FR" sz="1600" i="1">
                                  <a:latin typeface="Cambria Math" panose="02040503050406030204" pitchFamily="18" charset="0"/>
                                </a:rPr>
                              </m:ctrlPr>
                            </m:sSubPr>
                            <m:e>
                              <m:r>
                                <a:rPr lang="fr-FR" sz="1600" i="1">
                                  <a:latin typeface="Cambria Math" panose="02040503050406030204" pitchFamily="18" charset="0"/>
                                </a:rPr>
                                <m:t>𝑅</m:t>
                              </m:r>
                            </m:e>
                            <m:sub>
                              <m:r>
                                <a:rPr lang="fr-FR" sz="1600" i="1">
                                  <a:latin typeface="Cambria Math" panose="02040503050406030204" pitchFamily="18" charset="0"/>
                                </a:rPr>
                                <m:t>𝑟</m:t>
                              </m:r>
                            </m:sub>
                          </m:sSub>
                        </m:den>
                      </m:f>
                      <m:func>
                        <m:funcPr>
                          <m:ctrlPr>
                            <a:rPr lang="fr-FR" sz="1600" i="1">
                              <a:latin typeface="Cambria Math" panose="02040503050406030204" pitchFamily="18" charset="0"/>
                            </a:rPr>
                          </m:ctrlPr>
                        </m:funcPr>
                        <m:fName>
                          <m:r>
                            <m:rPr>
                              <m:sty m:val="p"/>
                            </m:rPr>
                            <a:rPr lang="fr-FR" sz="1600">
                              <a:latin typeface="Cambria Math" panose="02040503050406030204" pitchFamily="18" charset="0"/>
                            </a:rPr>
                            <m:t>exp</m:t>
                          </m:r>
                        </m:fName>
                        <m:e>
                          <m:d>
                            <m:dPr>
                              <m:ctrlPr>
                                <a:rPr lang="fr-FR" sz="1600" i="1">
                                  <a:latin typeface="Cambria Math" panose="02040503050406030204" pitchFamily="18" charset="0"/>
                                </a:rPr>
                              </m:ctrlPr>
                            </m:dPr>
                            <m:e>
                              <m:r>
                                <a:rPr lang="fr-FR" sz="1600" i="1">
                                  <a:latin typeface="Cambria Math" panose="02040503050406030204" pitchFamily="18" charset="0"/>
                                </a:rPr>
                                <m:t>𝑗</m:t>
                              </m:r>
                              <m:sSub>
                                <m:sSubPr>
                                  <m:ctrlPr>
                                    <a:rPr lang="fr-FR" sz="1600" i="1">
                                      <a:latin typeface="Cambria Math" panose="02040503050406030204" pitchFamily="18" charset="0"/>
                                    </a:rPr>
                                  </m:ctrlPr>
                                </m:sSubPr>
                                <m:e>
                                  <m:r>
                                    <a:rPr lang="fr-FR" sz="1600" i="1">
                                      <a:latin typeface="Cambria Math" panose="02040503050406030204" pitchFamily="18" charset="0"/>
                                    </a:rPr>
                                    <m:t>𝛼</m:t>
                                  </m:r>
                                </m:e>
                                <m:sub>
                                  <m:r>
                                    <a:rPr lang="fr-FR" sz="1600" i="1">
                                      <a:latin typeface="Cambria Math" panose="02040503050406030204" pitchFamily="18" charset="0"/>
                                    </a:rPr>
                                    <m:t>𝐶</m:t>
                                  </m:r>
                                </m:sub>
                              </m:sSub>
                            </m:e>
                          </m:d>
                        </m:e>
                      </m:func>
                    </m:oMath>
                  </m:oMathPara>
                </a14:m>
                <a:endParaRPr lang="fr-FR" sz="1600" dirty="0" smtClean="0">
                  <a:latin typeface="Times New Roman" panose="02020603050405020304" pitchFamily="18" charset="0"/>
                  <a:cs typeface="Times New Roman" panose="02020603050405020304" pitchFamily="18" charset="0"/>
                </a:endParaRPr>
              </a:p>
              <a:p>
                <a:r>
                  <a:rPr lang="fr-FR" sz="1600" dirty="0" smtClean="0">
                    <a:latin typeface="Times New Roman" panose="02020603050405020304" pitchFamily="18" charset="0"/>
                    <a:cs typeface="Times New Roman" panose="02020603050405020304" pitchFamily="18" charset="0"/>
                  </a:rPr>
                  <a:t>avec</a:t>
                </a:r>
              </a:p>
              <a:p>
                <a14:m>
                  <m:oMath xmlns:m="http://schemas.openxmlformats.org/officeDocument/2006/math">
                    <m:sSub>
                      <m:sSubPr>
                        <m:ctrlPr>
                          <a:rPr lang="fr-FR" sz="1600" i="1">
                            <a:latin typeface="Cambria Math" panose="02040503050406030204" pitchFamily="18" charset="0"/>
                          </a:rPr>
                        </m:ctrlPr>
                      </m:sSubPr>
                      <m:e>
                        <m:r>
                          <a:rPr lang="fr-FR" sz="1600" i="1">
                            <a:latin typeface="Cambria Math" panose="02040503050406030204" pitchFamily="18" charset="0"/>
                          </a:rPr>
                          <m:t>𝐿</m:t>
                        </m:r>
                      </m:e>
                      <m:sub>
                        <m:r>
                          <a:rPr lang="fr-FR" sz="1600" i="1">
                            <a:latin typeface="Cambria Math" panose="02040503050406030204" pitchFamily="18" charset="0"/>
                          </a:rPr>
                          <m:t>𝑤</m:t>
                        </m:r>
                      </m:sub>
                    </m:sSub>
                  </m:oMath>
                </a14:m>
                <a:r>
                  <a:rPr lang="fr-FR" sz="1600" dirty="0" smtClean="0">
                    <a:latin typeface="Times New Roman" panose="02020603050405020304" pitchFamily="18" charset="0"/>
                    <a:cs typeface="Times New Roman" panose="02020603050405020304" pitchFamily="18" charset="0"/>
                  </a:rPr>
                  <a:t>: largueur du palier ; L: distance axiale; m: masse du disque ; </a:t>
                </a:r>
                <a14:m>
                  <m:oMath xmlns:m="http://schemas.openxmlformats.org/officeDocument/2006/math">
                    <m:sSub>
                      <m:sSubPr>
                        <m:ctrlPr>
                          <a:rPr lang="fr-FR" sz="1600" i="1">
                            <a:latin typeface="Cambria Math" panose="02040503050406030204" pitchFamily="18" charset="0"/>
                          </a:rPr>
                        </m:ctrlPr>
                      </m:sSubPr>
                      <m:e>
                        <m:r>
                          <a:rPr lang="fr-FR" sz="1600" i="1">
                            <a:latin typeface="Cambria Math" panose="02040503050406030204" pitchFamily="18" charset="0"/>
                          </a:rPr>
                          <m:t>𝛼</m:t>
                        </m:r>
                      </m:e>
                      <m:sub>
                        <m:r>
                          <a:rPr lang="fr-FR" sz="1600" i="1">
                            <a:latin typeface="Cambria Math" panose="02040503050406030204" pitchFamily="18" charset="0"/>
                          </a:rPr>
                          <m:t>𝐶</m:t>
                        </m:r>
                      </m:sub>
                    </m:sSub>
                  </m:oMath>
                </a14:m>
                <a:r>
                  <a:rPr lang="fr-FR" sz="1600" dirty="0" smtClean="0">
                    <a:latin typeface="Times New Roman" panose="02020603050405020304" pitchFamily="18" charset="0"/>
                    <a:cs typeface="Times New Roman" panose="02020603050405020304" pitchFamily="18" charset="0"/>
                  </a:rPr>
                  <a:t>: phase du balourd thermique; </a:t>
                </a:r>
                <a14:m>
                  <m:oMath xmlns:m="http://schemas.openxmlformats.org/officeDocument/2006/math">
                    <m:sSub>
                      <m:sSubPr>
                        <m:ctrlPr>
                          <a:rPr lang="fr-FR" sz="1600" i="1">
                            <a:latin typeface="Cambria Math" panose="02040503050406030204" pitchFamily="18" charset="0"/>
                          </a:rPr>
                        </m:ctrlPr>
                      </m:sSubPr>
                      <m:e>
                        <m:r>
                          <a:rPr lang="fr-FR" sz="1600" i="1">
                            <a:latin typeface="Cambria Math" panose="02040503050406030204" pitchFamily="18" charset="0"/>
                          </a:rPr>
                          <m:t>𝑅</m:t>
                        </m:r>
                      </m:e>
                      <m:sub>
                        <m:r>
                          <a:rPr lang="fr-FR" sz="1600" i="1">
                            <a:latin typeface="Cambria Math" panose="02040503050406030204" pitchFamily="18" charset="0"/>
                          </a:rPr>
                          <m:t>𝑟</m:t>
                        </m:r>
                      </m:sub>
                    </m:sSub>
                  </m:oMath>
                </a14:m>
                <a:r>
                  <a:rPr lang="fr-FR" sz="1600" dirty="0" smtClean="0">
                    <a:latin typeface="Times New Roman" panose="02020603050405020304" pitchFamily="18" charset="0"/>
                    <a:cs typeface="Times New Roman" panose="02020603050405020304" pitchFamily="18" charset="0"/>
                  </a:rPr>
                  <a:t>: rayon du rotor</a:t>
                </a:r>
                <a:endParaRPr lang="fr-FR" sz="1600" dirty="0">
                  <a:latin typeface="Times New Roman" panose="02020603050405020304" pitchFamily="18" charset="0"/>
                  <a:cs typeface="Times New Roman" panose="02020603050405020304" pitchFamily="18" charset="0"/>
                </a:endParaRPr>
              </a:p>
            </p:txBody>
          </p:sp>
        </mc:Choice>
        <mc:Fallback xmlns="">
          <p:sp>
            <p:nvSpPr>
              <p:cNvPr id="36" name="Rectangle 35"/>
              <p:cNvSpPr>
                <a:spLocks noRot="1" noChangeAspect="1" noMove="1" noResize="1" noEditPoints="1" noAdjustHandles="1" noChangeArrowheads="1" noChangeShapeType="1" noTextEdit="1"/>
              </p:cNvSpPr>
              <p:nvPr/>
            </p:nvSpPr>
            <p:spPr>
              <a:xfrm>
                <a:off x="2925677" y="4039398"/>
                <a:ext cx="3356644" cy="2594172"/>
              </a:xfrm>
              <a:prstGeom prst="rect">
                <a:avLst/>
              </a:prstGeom>
              <a:blipFill rotWithShape="0">
                <a:blip r:embed="rId13"/>
                <a:stretch>
                  <a:fillRect l="-1089" t="-1412" r="-1815" b="-2353"/>
                </a:stretch>
              </a:blipFill>
            </p:spPr>
            <p:txBody>
              <a:bodyPr/>
              <a:lstStyle/>
              <a:p>
                <a:r>
                  <a:rPr lang="fr-FR">
                    <a:noFill/>
                  </a:rPr>
                  <a:t> </a:t>
                </a:r>
              </a:p>
            </p:txBody>
          </p:sp>
        </mc:Fallback>
      </mc:AlternateContent>
      <p:sp>
        <p:nvSpPr>
          <p:cNvPr id="41" name="Accolade ouvrante 40"/>
          <p:cNvSpPr/>
          <p:nvPr/>
        </p:nvSpPr>
        <p:spPr>
          <a:xfrm>
            <a:off x="2526006" y="3254406"/>
            <a:ext cx="315311" cy="1120125"/>
          </a:xfrm>
          <a:prstGeom prst="leftBrace">
            <a:avLst>
              <a:gd name="adj1" fmla="val 41666"/>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42" name="Rectangle 41"/>
              <p:cNvSpPr/>
              <p:nvPr/>
            </p:nvSpPr>
            <p:spPr>
              <a:xfrm>
                <a:off x="8248560" y="4072752"/>
                <a:ext cx="4041080" cy="615553"/>
              </a:xfrm>
              <a:prstGeom prst="rect">
                <a:avLst/>
              </a:prstGeom>
            </p:spPr>
            <p:txBody>
              <a:bodyPr wrap="square">
                <a:spAutoFit/>
              </a:bodyPr>
              <a:lstStyle/>
              <a:p>
                <a14:m>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𝑼</m:t>
                        </m:r>
                      </m:e>
                      <m:sub>
                        <m:r>
                          <a:rPr lang="fr-FR" b="1" i="1">
                            <a:latin typeface="Cambria Math" panose="02040503050406030204" pitchFamily="18" charset="0"/>
                          </a:rPr>
                          <m:t>𝒕𝒉</m:t>
                        </m:r>
                      </m:sub>
                    </m:sSub>
                  </m:oMath>
                </a14:m>
                <a:r>
                  <a:rPr lang="fr-FR" dirty="0" smtClean="0"/>
                  <a:t>: </a:t>
                </a:r>
                <a:r>
                  <a:rPr lang="fr-FR" sz="1600" dirty="0">
                    <a:latin typeface="Times New Roman" panose="02020603050405020304" pitchFamily="18" charset="0"/>
                    <a:cs typeface="Times New Roman" panose="02020603050405020304" pitchFamily="18" charset="0"/>
                  </a:rPr>
                  <a:t>Déformation thermique calculée par un modèle thermomécanique du rotor.</a:t>
                </a:r>
              </a:p>
            </p:txBody>
          </p:sp>
        </mc:Choice>
        <mc:Fallback xmlns="">
          <p:sp>
            <p:nvSpPr>
              <p:cNvPr id="42" name="Rectangle 41"/>
              <p:cNvSpPr>
                <a:spLocks noRot="1" noChangeAspect="1" noMove="1" noResize="1" noEditPoints="1" noAdjustHandles="1" noChangeArrowheads="1" noChangeShapeType="1" noTextEdit="1"/>
              </p:cNvSpPr>
              <p:nvPr/>
            </p:nvSpPr>
            <p:spPr>
              <a:xfrm>
                <a:off x="8248560" y="4072752"/>
                <a:ext cx="4041080" cy="615553"/>
              </a:xfrm>
              <a:prstGeom prst="rect">
                <a:avLst/>
              </a:prstGeom>
              <a:blipFill rotWithShape="0">
                <a:blip r:embed="rId14"/>
                <a:stretch>
                  <a:fillRect l="-754" t="-4950" b="-11881"/>
                </a:stretch>
              </a:blipFill>
            </p:spPr>
            <p:txBody>
              <a:bodyPr/>
              <a:lstStyle/>
              <a:p>
                <a:r>
                  <a:rPr lang="fr-FR">
                    <a:noFill/>
                  </a:rPr>
                  <a:t> </a:t>
                </a:r>
              </a:p>
            </p:txBody>
          </p:sp>
        </mc:Fallback>
      </mc:AlternateContent>
      <p:sp>
        <p:nvSpPr>
          <p:cNvPr id="43" name="Accolade ouvrante 42"/>
          <p:cNvSpPr/>
          <p:nvPr/>
        </p:nvSpPr>
        <p:spPr>
          <a:xfrm>
            <a:off x="7848890" y="3287761"/>
            <a:ext cx="315311" cy="1127858"/>
          </a:xfrm>
          <a:prstGeom prst="leftBrace">
            <a:avLst>
              <a:gd name="adj1" fmla="val 41666"/>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40" name="Rectangle 39"/>
              <p:cNvSpPr/>
              <p:nvPr/>
            </p:nvSpPr>
            <p:spPr>
              <a:xfrm>
                <a:off x="1397067" y="3644243"/>
                <a:ext cx="1181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solidFill>
                                <a:schemeClr val="tx1"/>
                              </a:solidFill>
                              <a:latin typeface="Cambria Math" panose="02040503050406030204" pitchFamily="18" charset="0"/>
                            </a:rPr>
                          </m:ctrlPr>
                        </m:sSubPr>
                        <m:e>
                          <m:r>
                            <a:rPr lang="fr-FR" b="1" i="1" dirty="0" smtClean="0">
                              <a:solidFill>
                                <a:schemeClr val="tx1"/>
                              </a:solidFill>
                              <a:latin typeface="Cambria Math" panose="02040503050406030204" pitchFamily="18" charset="0"/>
                            </a:rPr>
                            <m:t>𝑼</m:t>
                          </m:r>
                        </m:e>
                        <m:sub>
                          <m:r>
                            <a:rPr lang="fr-FR" b="1" i="1" dirty="0" smtClean="0">
                              <a:solidFill>
                                <a:schemeClr val="tx1"/>
                              </a:solidFill>
                              <a:latin typeface="Cambria Math" panose="02040503050406030204" pitchFamily="18" charset="0"/>
                            </a:rPr>
                            <m:t>𝒕𝒉</m:t>
                          </m:r>
                        </m:sub>
                      </m:sSub>
                      <m:r>
                        <a:rPr lang="fr-FR" b="0" i="1" dirty="0" smtClean="0">
                          <a:solidFill>
                            <a:schemeClr val="tx1"/>
                          </a:solidFill>
                          <a:latin typeface="Cambria Math" panose="02040503050406030204" pitchFamily="18" charset="0"/>
                        </a:rPr>
                        <m:t>=</m:t>
                      </m:r>
                      <m:r>
                        <a:rPr lang="fr-FR" i="1" dirty="0">
                          <a:solidFill>
                            <a:srgbClr val="FF0000"/>
                          </a:solidFill>
                          <a:latin typeface="Cambria Math" panose="02040503050406030204" pitchFamily="18" charset="0"/>
                        </a:rPr>
                        <m:t>𝑪</m:t>
                      </m:r>
                      <m:r>
                        <a:rPr lang="fr-FR" i="1" dirty="0">
                          <a:latin typeface="Cambria Math" panose="02040503050406030204" pitchFamily="18" charset="0"/>
                        </a:rPr>
                        <m:t>𝑻</m:t>
                      </m:r>
                    </m:oMath>
                  </m:oMathPara>
                </a14:m>
                <a:endParaRPr lang="fr-FR" dirty="0"/>
              </a:p>
            </p:txBody>
          </p:sp>
        </mc:Choice>
        <mc:Fallback xmlns="">
          <p:sp>
            <p:nvSpPr>
              <p:cNvPr id="40" name="Rectangle 39"/>
              <p:cNvSpPr>
                <a:spLocks noRot="1" noChangeAspect="1" noMove="1" noResize="1" noEditPoints="1" noAdjustHandles="1" noChangeArrowheads="1" noChangeShapeType="1" noTextEdit="1"/>
              </p:cNvSpPr>
              <p:nvPr/>
            </p:nvSpPr>
            <p:spPr>
              <a:xfrm>
                <a:off x="1397067" y="3644243"/>
                <a:ext cx="1181670" cy="369332"/>
              </a:xfrm>
              <a:prstGeom prst="rect">
                <a:avLst/>
              </a:prstGeom>
              <a:blipFill rotWithShape="0">
                <a:blip r:embed="rId15"/>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6749785" y="3669604"/>
                <a:ext cx="1181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solidFill>
                                <a:schemeClr val="tx1"/>
                              </a:solidFill>
                              <a:latin typeface="Cambria Math" panose="02040503050406030204" pitchFamily="18" charset="0"/>
                            </a:rPr>
                          </m:ctrlPr>
                        </m:sSubPr>
                        <m:e>
                          <m:r>
                            <a:rPr lang="fr-FR" b="1" i="1" dirty="0" smtClean="0">
                              <a:solidFill>
                                <a:schemeClr val="tx1"/>
                              </a:solidFill>
                              <a:latin typeface="Cambria Math" panose="02040503050406030204" pitchFamily="18" charset="0"/>
                            </a:rPr>
                            <m:t>𝑼</m:t>
                          </m:r>
                        </m:e>
                        <m:sub>
                          <m:r>
                            <a:rPr lang="fr-FR" b="1" i="1" dirty="0" smtClean="0">
                              <a:solidFill>
                                <a:schemeClr val="tx1"/>
                              </a:solidFill>
                              <a:latin typeface="Cambria Math" panose="02040503050406030204" pitchFamily="18" charset="0"/>
                            </a:rPr>
                            <m:t>𝒕𝒉</m:t>
                          </m:r>
                        </m:sub>
                      </m:sSub>
                      <m:r>
                        <a:rPr lang="fr-FR" b="0" i="1" dirty="0" smtClean="0">
                          <a:solidFill>
                            <a:schemeClr val="tx1"/>
                          </a:solidFill>
                          <a:latin typeface="Cambria Math" panose="02040503050406030204" pitchFamily="18" charset="0"/>
                        </a:rPr>
                        <m:t>=</m:t>
                      </m:r>
                      <m:r>
                        <a:rPr lang="fr-FR" i="1" dirty="0">
                          <a:solidFill>
                            <a:srgbClr val="FF0000"/>
                          </a:solidFill>
                          <a:latin typeface="Cambria Math" panose="02040503050406030204" pitchFamily="18" charset="0"/>
                        </a:rPr>
                        <m:t>𝑪</m:t>
                      </m:r>
                      <m:r>
                        <a:rPr lang="fr-FR" i="1" dirty="0">
                          <a:latin typeface="Cambria Math" panose="02040503050406030204" pitchFamily="18" charset="0"/>
                        </a:rPr>
                        <m:t>𝑻</m:t>
                      </m:r>
                    </m:oMath>
                  </m:oMathPara>
                </a14:m>
                <a:endParaRPr lang="fr-FR" dirty="0"/>
              </a:p>
            </p:txBody>
          </p:sp>
        </mc:Choice>
        <mc:Fallback xmlns="">
          <p:sp>
            <p:nvSpPr>
              <p:cNvPr id="45" name="Rectangle 44"/>
              <p:cNvSpPr>
                <a:spLocks noRot="1" noChangeAspect="1" noMove="1" noResize="1" noEditPoints="1" noAdjustHandles="1" noChangeArrowheads="1" noChangeShapeType="1" noTextEdit="1"/>
              </p:cNvSpPr>
              <p:nvPr/>
            </p:nvSpPr>
            <p:spPr>
              <a:xfrm>
                <a:off x="6749785" y="3669604"/>
                <a:ext cx="1181670" cy="369332"/>
              </a:xfrm>
              <a:prstGeom prst="rect">
                <a:avLst/>
              </a:prstGeom>
              <a:blipFill rotWithShape="0">
                <a:blip r:embed="rId16"/>
                <a:stretch>
                  <a:fillRect/>
                </a:stretch>
              </a:blipFill>
            </p:spPr>
            <p:txBody>
              <a:bodyPr/>
              <a:lstStyle/>
              <a:p>
                <a:r>
                  <a:rPr lang="fr-FR">
                    <a:noFill/>
                  </a:rPr>
                  <a:t> </a:t>
                </a:r>
              </a:p>
            </p:txBody>
          </p:sp>
        </mc:Fallback>
      </mc:AlternateContent>
      <p:pic>
        <p:nvPicPr>
          <p:cNvPr id="47" name="Image 46"/>
          <p:cNvPicPr/>
          <p:nvPr/>
        </p:nvPicPr>
        <p:blipFill rotWithShape="1">
          <a:blip r:embed="rId17" cstate="print">
            <a:extLst>
              <a:ext uri="{28A0092B-C50C-407E-A947-70E740481C1C}">
                <a14:useLocalDpi xmlns:a14="http://schemas.microsoft.com/office/drawing/2010/main" val="0"/>
              </a:ext>
            </a:extLst>
          </a:blip>
          <a:srcRect r="68974"/>
          <a:stretch/>
        </p:blipFill>
        <p:spPr>
          <a:xfrm>
            <a:off x="8869941" y="4891226"/>
            <a:ext cx="2514033" cy="1447806"/>
          </a:xfrm>
          <a:prstGeom prst="rect">
            <a:avLst/>
          </a:prstGeom>
        </p:spPr>
      </p:pic>
    </p:spTree>
    <p:extLst>
      <p:ext uri="{BB962C8B-B14F-4D97-AF65-F5344CB8AC3E}">
        <p14:creationId xmlns:p14="http://schemas.microsoft.com/office/powerpoint/2010/main" val="33202804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9">
            <a:extLst>
              <a:ext uri="{FF2B5EF4-FFF2-40B4-BE49-F238E27FC236}">
                <a16:creationId xmlns:a16="http://schemas.microsoft.com/office/drawing/2014/main" xmlns="" id="{48914069-6DC7-4F12-A089-BDAC130B89A1}"/>
              </a:ext>
            </a:extLst>
          </p:cNvPr>
          <p:cNvSpPr txBox="1"/>
          <p:nvPr/>
        </p:nvSpPr>
        <p:spPr>
          <a:xfrm>
            <a:off x="77734" y="476638"/>
            <a:ext cx="1265367" cy="338554"/>
          </a:xfrm>
          <a:prstGeom prst="rect">
            <a:avLst/>
          </a:prstGeom>
          <a:noFill/>
        </p:spPr>
        <p:txBody>
          <a:bodyPr wrap="square" rtlCol="0">
            <a:spAutoFit/>
          </a:bodyPr>
          <a:lstStyle/>
          <a:p>
            <a:pPr algn="ctr"/>
            <a:r>
              <a:rPr lang="en-US" altLang="zh-CN" sz="1600" dirty="0" smtClean="0">
                <a:latin typeface="Times New Roman" panose="02020603050405020304" pitchFamily="18" charset="0"/>
                <a:cs typeface="Times New Roman" panose="02020603050405020304" pitchFamily="18" charset="0"/>
                <a:sym typeface="+mn-lt"/>
              </a:rPr>
              <a:t>PLAN</a:t>
            </a:r>
            <a:endParaRPr lang="zh-CN" altLang="en-US" sz="1600" dirty="0">
              <a:latin typeface="Times New Roman" panose="02020603050405020304" pitchFamily="18" charset="0"/>
              <a:cs typeface="Times New Roman" panose="02020603050405020304" pitchFamily="18" charset="0"/>
              <a:sym typeface="+mn-lt"/>
            </a:endParaRPr>
          </a:p>
        </p:txBody>
      </p:sp>
      <p:sp>
        <p:nvSpPr>
          <p:cNvPr id="9" name="矩形 14">
            <a:extLst>
              <a:ext uri="{FF2B5EF4-FFF2-40B4-BE49-F238E27FC236}">
                <a16:creationId xmlns:a16="http://schemas.microsoft.com/office/drawing/2014/main" xmlns="" id="{B86C440B-9681-404C-B39E-BD82912A3D72}"/>
              </a:ext>
            </a:extLst>
          </p:cNvPr>
          <p:cNvSpPr/>
          <p:nvPr/>
        </p:nvSpPr>
        <p:spPr>
          <a:xfrm>
            <a:off x="7034" y="1947722"/>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a:solidFill>
                  <a:srgbClr val="BFBFBF"/>
                </a:solidFill>
                <a:latin typeface="Times New Roman" panose="02020603050405020304" pitchFamily="18" charset="0"/>
                <a:cs typeface="Times New Roman" panose="02020603050405020304" pitchFamily="18" charset="0"/>
                <a:sym typeface="+mn-lt"/>
              </a:rPr>
              <a:t>Introduction</a:t>
            </a:r>
            <a:endParaRPr lang="zh-CN" altLang="en-US"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10" name="矩形 15">
            <a:extLst>
              <a:ext uri="{FF2B5EF4-FFF2-40B4-BE49-F238E27FC236}">
                <a16:creationId xmlns:a16="http://schemas.microsoft.com/office/drawing/2014/main" xmlns="" id="{7940FCFB-87E6-4174-841C-CE767F94A079}"/>
              </a:ext>
            </a:extLst>
          </p:cNvPr>
          <p:cNvSpPr/>
          <p:nvPr/>
        </p:nvSpPr>
        <p:spPr>
          <a:xfrm>
            <a:off x="7034" y="2598171"/>
            <a:ext cx="1406769" cy="650449"/>
          </a:xfrm>
          <a:prstGeom prst="rect">
            <a:avLst/>
          </a:prstGeom>
          <a:noFill/>
          <a:ln w="1270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smtClean="0">
                <a:solidFill>
                  <a:srgbClr val="BFBFBF"/>
                </a:solidFill>
                <a:latin typeface="Times New Roman" panose="02020603050405020304" pitchFamily="18" charset="0"/>
                <a:cs typeface="Times New Roman" panose="02020603050405020304" pitchFamily="18" charset="0"/>
                <a:sym typeface="+mn-lt"/>
              </a:rPr>
              <a:t>Modélisation</a:t>
            </a:r>
            <a:r>
              <a:rPr lang="en-US" altLang="zh-CN" sz="1600" b="1" dirty="0" smtClean="0">
                <a:solidFill>
                  <a:srgbClr val="BFBFBF"/>
                </a:solidFill>
                <a:latin typeface="Times New Roman" panose="02020603050405020304" pitchFamily="18" charset="0"/>
                <a:cs typeface="Times New Roman" panose="02020603050405020304" pitchFamily="18" charset="0"/>
                <a:sym typeface="+mn-lt"/>
              </a:rPr>
              <a:t> </a:t>
            </a:r>
            <a:r>
              <a:rPr lang="en-US" altLang="zh-CN" sz="1600" b="1" dirty="0">
                <a:solidFill>
                  <a:srgbClr val="BFBFBF"/>
                </a:solidFill>
                <a:latin typeface="Times New Roman" panose="02020603050405020304" pitchFamily="18" charset="0"/>
                <a:cs typeface="Times New Roman" panose="02020603050405020304" pitchFamily="18" charset="0"/>
                <a:sym typeface="+mn-lt"/>
              </a:rPr>
              <a:t>&amp; Validation </a:t>
            </a:r>
            <a:endParaRPr lang="zh-CN" altLang="en-US" sz="1600" b="1" dirty="0">
              <a:solidFill>
                <a:srgbClr val="BFBFBF"/>
              </a:solidFill>
              <a:latin typeface="Times New Roman" panose="02020603050405020304" pitchFamily="18" charset="0"/>
              <a:cs typeface="Times New Roman" panose="02020603050405020304" pitchFamily="18" charset="0"/>
              <a:sym typeface="+mn-lt"/>
            </a:endParaRPr>
          </a:p>
        </p:txBody>
      </p:sp>
      <p:sp>
        <p:nvSpPr>
          <p:cNvPr id="12" name="矩形 17">
            <a:extLst>
              <a:ext uri="{FF2B5EF4-FFF2-40B4-BE49-F238E27FC236}">
                <a16:creationId xmlns:a16="http://schemas.microsoft.com/office/drawing/2014/main" xmlns="" id="{2DA98111-0A62-43D1-BE97-78FB87111BA0}"/>
              </a:ext>
            </a:extLst>
          </p:cNvPr>
          <p:cNvSpPr/>
          <p:nvPr/>
        </p:nvSpPr>
        <p:spPr>
          <a:xfrm>
            <a:off x="7034" y="3899069"/>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Reproduction</a:t>
            </a:r>
          </a:p>
          <a:p>
            <a:pPr algn="ctr"/>
            <a:r>
              <a:rPr lang="en-US"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De </a:t>
            </a:r>
            <a:r>
              <a:rPr lang="en-US" altLang="zh-CN" sz="1600" b="1" dirty="0" smtClean="0">
                <a:solidFill>
                  <a:schemeClr val="bg1">
                    <a:lumMod val="65000"/>
                  </a:schemeClr>
                </a:solidFill>
                <a:latin typeface="Times New Roman" panose="02020603050405020304" pitchFamily="18" charset="0"/>
                <a:cs typeface="Times New Roman" panose="02020603050405020304" pitchFamily="18" charset="0"/>
                <a:sym typeface="+mn-lt"/>
              </a:rPr>
              <a:t>EM</a:t>
            </a:r>
            <a:r>
              <a:rPr lang="en-US"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 </a:t>
            </a:r>
            <a:endParaRPr lang="zh-CN" altLang="en-US"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13" name="矩形 18">
            <a:extLst>
              <a:ext uri="{FF2B5EF4-FFF2-40B4-BE49-F238E27FC236}">
                <a16:creationId xmlns:a16="http://schemas.microsoft.com/office/drawing/2014/main" xmlns="" id="{90F9E547-AE95-4696-B74B-59A26C4FFB0D}"/>
              </a:ext>
            </a:extLst>
          </p:cNvPr>
          <p:cNvSpPr/>
          <p:nvPr/>
        </p:nvSpPr>
        <p:spPr>
          <a:xfrm>
            <a:off x="7034" y="4549518"/>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rPr>
              <a:t>Conclusions &amp; </a:t>
            </a:r>
            <a:r>
              <a:rPr lang="en-US"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Perspectives</a:t>
            </a:r>
            <a:endPar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6" name="矩形 12">
            <a:extLst>
              <a:ext uri="{FF2B5EF4-FFF2-40B4-BE49-F238E27FC236}">
                <a16:creationId xmlns:a16="http://schemas.microsoft.com/office/drawing/2014/main" xmlns="" id="{896C436B-6F27-4E00-A173-736945DE81DA}"/>
              </a:ext>
            </a:extLst>
          </p:cNvPr>
          <p:cNvSpPr/>
          <p:nvPr/>
        </p:nvSpPr>
        <p:spPr>
          <a:xfrm>
            <a:off x="7034" y="0"/>
            <a:ext cx="1406769" cy="66294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D4D97516-1223-410C-B738-7A34155C9BBA}"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矩形 16">
            <a:extLst>
              <a:ext uri="{FF2B5EF4-FFF2-40B4-BE49-F238E27FC236}">
                <a16:creationId xmlns:a16="http://schemas.microsoft.com/office/drawing/2014/main" xmlns="" id="{761BC6FE-745A-4EC4-8CB2-A57E813F49BD}"/>
              </a:ext>
            </a:extLst>
          </p:cNvPr>
          <p:cNvSpPr/>
          <p:nvPr/>
        </p:nvSpPr>
        <p:spPr>
          <a:xfrm>
            <a:off x="7034" y="3248620"/>
            <a:ext cx="1406769" cy="65044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smtClean="0">
                <a:solidFill>
                  <a:schemeClr val="tx1"/>
                </a:solidFill>
                <a:latin typeface="Times New Roman" panose="02020603050405020304" pitchFamily="18" charset="0"/>
                <a:cs typeface="Times New Roman" panose="02020603050405020304" pitchFamily="18" charset="0"/>
                <a:sym typeface="+mn-lt"/>
              </a:rPr>
              <a:t>Analyse de  stabilité </a:t>
            </a:r>
            <a:r>
              <a:rPr lang="fr-FR" altLang="zh-CN" sz="1600" b="1" dirty="0" smtClean="0">
                <a:solidFill>
                  <a:schemeClr val="tx1"/>
                </a:solidFill>
                <a:latin typeface="Times New Roman" panose="02020603050405020304" pitchFamily="18" charset="0"/>
                <a:cs typeface="Times New Roman" panose="02020603050405020304" pitchFamily="18" charset="0"/>
                <a:sym typeface="+mn-lt"/>
              </a:rPr>
              <a:t>EM</a:t>
            </a:r>
            <a:endParaRPr lang="fr-FR" altLang="zh-CN" sz="1600" b="1" dirty="0">
              <a:solidFill>
                <a:schemeClr val="tx1"/>
              </a:solidFill>
              <a:latin typeface="Times New Roman" panose="02020603050405020304" pitchFamily="18" charset="0"/>
              <a:cs typeface="Times New Roman" panose="02020603050405020304" pitchFamily="18" charset="0"/>
              <a:sym typeface="+mn-lt"/>
            </a:endParaRPr>
          </a:p>
        </p:txBody>
      </p:sp>
      <p:sp>
        <p:nvSpPr>
          <p:cNvPr id="14" name="ZoneTexte 13"/>
          <p:cNvSpPr txBox="1"/>
          <p:nvPr/>
        </p:nvSpPr>
        <p:spPr>
          <a:xfrm>
            <a:off x="1541225" y="461249"/>
            <a:ext cx="9126775" cy="369332"/>
          </a:xfrm>
          <a:prstGeom prst="rect">
            <a:avLst/>
          </a:prstGeom>
          <a:noFill/>
        </p:spPr>
        <p:txBody>
          <a:bodyPr wrap="square" rtlCol="0">
            <a:spAutoFit/>
          </a:bodyPr>
          <a:lstStyle/>
          <a:p>
            <a:pPr marL="285750" indent="-285750">
              <a:buFont typeface="Wingdings" panose="05000000000000000000" pitchFamily="2" charset="2"/>
              <a:buChar char="Ø"/>
            </a:pPr>
            <a:r>
              <a:rPr lang="fr-FR" dirty="0" smtClean="0">
                <a:latin typeface="Times New Roman" panose="02020603050405020304" pitchFamily="18" charset="0"/>
                <a:cs typeface="Times New Roman" panose="02020603050405020304" pitchFamily="18" charset="0"/>
              </a:rPr>
              <a:t>Analyse de la stabilité de  l’effet Morton du BEM rotor court de 430mm</a:t>
            </a:r>
            <a:endParaRPr lang="fr-FR" dirty="0">
              <a:latin typeface="Times New Roman" panose="02020603050405020304" pitchFamily="18" charset="0"/>
              <a:cs typeface="Times New Roman" panose="02020603050405020304" pitchFamily="18" charset="0"/>
            </a:endParaRPr>
          </a:p>
        </p:txBody>
      </p:sp>
      <p:graphicFrame>
        <p:nvGraphicFramePr>
          <p:cNvPr id="133" name="Tableau 132"/>
          <p:cNvGraphicFramePr>
            <a:graphicFrameLocks noGrp="1"/>
          </p:cNvGraphicFramePr>
          <p:nvPr>
            <p:extLst/>
          </p:nvPr>
        </p:nvGraphicFramePr>
        <p:xfrm>
          <a:off x="9247870" y="-3373"/>
          <a:ext cx="2944130" cy="274320"/>
        </p:xfrm>
        <a:graphic>
          <a:graphicData uri="http://schemas.openxmlformats.org/drawingml/2006/table">
            <a:tbl>
              <a:tblPr firstRow="1" bandRow="1">
                <a:tableStyleId>{5940675A-B579-460E-94D1-54222C63F5DA}</a:tableStyleId>
              </a:tblPr>
              <a:tblGrid>
                <a:gridCol w="900851">
                  <a:extLst>
                    <a:ext uri="{9D8B030D-6E8A-4147-A177-3AD203B41FA5}">
                      <a16:colId xmlns:a16="http://schemas.microsoft.com/office/drawing/2014/main" xmlns="" val="20000"/>
                    </a:ext>
                  </a:extLst>
                </a:gridCol>
                <a:gridCol w="1066800">
                  <a:extLst>
                    <a:ext uri="{9D8B030D-6E8A-4147-A177-3AD203B41FA5}">
                      <a16:colId xmlns:a16="http://schemas.microsoft.com/office/drawing/2014/main" xmlns="" val="20003"/>
                    </a:ext>
                  </a:extLst>
                </a:gridCol>
                <a:gridCol w="976479">
                  <a:extLst>
                    <a:ext uri="{9D8B030D-6E8A-4147-A177-3AD203B41FA5}">
                      <a16:colId xmlns:a16="http://schemas.microsoft.com/office/drawing/2014/main" xmlns="" val="20004"/>
                    </a:ext>
                  </a:extLst>
                </a:gridCol>
              </a:tblGrid>
              <a:tr h="265225">
                <a:tc>
                  <a:txBody>
                    <a:bodyPr/>
                    <a:lstStyle/>
                    <a:p>
                      <a:pPr algn="ctr"/>
                      <a:r>
                        <a:rPr lang="fr-FR" altLang="zh-CN" sz="1200" b="1" noProof="0" dirty="0" smtClean="0">
                          <a:solidFill>
                            <a:srgbClr val="BFBFBF"/>
                          </a:solidFill>
                          <a:latin typeface="Times New Roman" panose="02020603050405020304" pitchFamily="18" charset="0"/>
                          <a:cs typeface="Times New Roman" panose="02020603050405020304" pitchFamily="18" charset="0"/>
                        </a:rPr>
                        <a:t>Méthode</a:t>
                      </a:r>
                      <a:endParaRPr lang="fr-FR" sz="1200" b="1" noProof="0" dirty="0">
                        <a:solidFill>
                          <a:srgbClr val="BFBFBF"/>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Times New Roman" panose="02020603050405020304" pitchFamily="18" charset="0"/>
                          <a:cs typeface="Times New Roman" panose="02020603050405020304" pitchFamily="18" charset="0"/>
                        </a:rPr>
                        <a:t>Application</a:t>
                      </a:r>
                      <a:endParaRPr lang="fr-FR" sz="1200" b="1"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noProof="0" dirty="0" smtClean="0">
                          <a:solidFill>
                            <a:srgbClr val="BFBFBF"/>
                          </a:solidFill>
                          <a:latin typeface="Times New Roman" panose="02020603050405020304" pitchFamily="18" charset="0"/>
                          <a:cs typeface="Times New Roman" panose="02020603050405020304" pitchFamily="18" charset="0"/>
                        </a:rPr>
                        <a:t>Résumé</a:t>
                      </a:r>
                      <a:endParaRPr lang="fr-FR" sz="1200" b="1" noProof="0" dirty="0">
                        <a:solidFill>
                          <a:srgbClr val="BFBFBF"/>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pSp>
        <p:nvGrpSpPr>
          <p:cNvPr id="29" name="Groupe 28"/>
          <p:cNvGrpSpPr/>
          <p:nvPr/>
        </p:nvGrpSpPr>
        <p:grpSpPr>
          <a:xfrm>
            <a:off x="1615440" y="1073433"/>
            <a:ext cx="4285555" cy="2451109"/>
            <a:chOff x="1615440" y="1073433"/>
            <a:chExt cx="4285555" cy="2451109"/>
          </a:xfrm>
        </p:grpSpPr>
        <p:pic>
          <p:nvPicPr>
            <p:cNvPr id="19" name="Image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5440" y="1073433"/>
              <a:ext cx="4285555" cy="2451109"/>
            </a:xfrm>
            <a:prstGeom prst="rect">
              <a:avLst/>
            </a:prstGeom>
            <a:noFill/>
          </p:spPr>
        </p:pic>
        <mc:AlternateContent xmlns:mc="http://schemas.openxmlformats.org/markup-compatibility/2006" xmlns:a14="http://schemas.microsoft.com/office/drawing/2010/main">
          <mc:Choice Requires="a14">
            <p:sp>
              <p:nvSpPr>
                <p:cNvPr id="2" name="ZoneTexte 1"/>
                <p:cNvSpPr txBox="1"/>
                <p:nvPr/>
              </p:nvSpPr>
              <p:spPr>
                <a:xfrm>
                  <a:off x="2309839" y="1142898"/>
                  <a:ext cx="1332288" cy="338554"/>
                </a:xfrm>
                <a:prstGeom prst="rect">
                  <a:avLst/>
                </a:prstGeom>
                <a:noFill/>
              </p:spPr>
              <p:txBody>
                <a:bodyPr wrap="none" rtlCol="0">
                  <a:spAutoFit/>
                </a:bodyPr>
                <a:lstStyle/>
                <a:p>
                  <a:r>
                    <a:rPr lang="fr-FR" sz="1600" dirty="0">
                      <a:latin typeface="Times New Roman" panose="02020603050405020304" pitchFamily="18" charset="0"/>
                      <a:cs typeface="Times New Roman" panose="02020603050405020304" pitchFamily="18" charset="0"/>
                    </a:rPr>
                    <a:t>Coefficient </a:t>
                  </a:r>
                  <a14:m>
                    <m:oMath xmlns:m="http://schemas.openxmlformats.org/officeDocument/2006/math">
                      <m:r>
                        <a:rPr lang="fr-FR" sz="1600" b="1" i="1" dirty="0" smtClean="0">
                          <a:latin typeface="Cambria Math" panose="02040503050406030204" pitchFamily="18" charset="0"/>
                          <a:cs typeface="Times New Roman" panose="02020603050405020304" pitchFamily="18" charset="0"/>
                        </a:rPr>
                        <m:t>𝑨</m:t>
                      </m:r>
                    </m:oMath>
                  </a14:m>
                  <a:endParaRPr lang="fr-FR" sz="1600" b="1" dirty="0">
                    <a:latin typeface="Times New Roman" panose="02020603050405020304" pitchFamily="18" charset="0"/>
                    <a:cs typeface="Times New Roman" panose="02020603050405020304" pitchFamily="18" charset="0"/>
                  </a:endParaRPr>
                </a:p>
              </p:txBody>
            </p:sp>
          </mc:Choice>
          <mc:Fallback xmlns="">
            <p:sp>
              <p:nvSpPr>
                <p:cNvPr id="2" name="ZoneTexte 1"/>
                <p:cNvSpPr txBox="1">
                  <a:spLocks noRot="1" noChangeAspect="1" noMove="1" noResize="1" noEditPoints="1" noAdjustHandles="1" noChangeArrowheads="1" noChangeShapeType="1" noTextEdit="1"/>
                </p:cNvSpPr>
                <p:nvPr/>
              </p:nvSpPr>
              <p:spPr>
                <a:xfrm>
                  <a:off x="2309839" y="1142898"/>
                  <a:ext cx="1332288" cy="338554"/>
                </a:xfrm>
                <a:prstGeom prst="rect">
                  <a:avLst/>
                </a:prstGeom>
                <a:blipFill rotWithShape="0">
                  <a:blip r:embed="rId4"/>
                  <a:stretch>
                    <a:fillRect l="-2752" t="-5357" b="-21429"/>
                  </a:stretch>
                </a:blipFill>
              </p:spPr>
              <p:txBody>
                <a:bodyPr/>
                <a:lstStyle/>
                <a:p>
                  <a:r>
                    <a:rPr lang="fr-FR">
                      <a:noFill/>
                    </a:rPr>
                    <a:t> </a:t>
                  </a:r>
                </a:p>
              </p:txBody>
            </p:sp>
          </mc:Fallback>
        </mc:AlternateContent>
      </p:grpSp>
      <p:grpSp>
        <p:nvGrpSpPr>
          <p:cNvPr id="30" name="Groupe 29"/>
          <p:cNvGrpSpPr/>
          <p:nvPr/>
        </p:nvGrpSpPr>
        <p:grpSpPr>
          <a:xfrm>
            <a:off x="1600200" y="3821597"/>
            <a:ext cx="4290737" cy="2456291"/>
            <a:chOff x="1600200" y="3821597"/>
            <a:chExt cx="4290737" cy="2456291"/>
          </a:xfrm>
        </p:grpSpPr>
        <p:pic>
          <p:nvPicPr>
            <p:cNvPr id="20" name="Image 1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3821597"/>
              <a:ext cx="4290737" cy="2456291"/>
            </a:xfrm>
            <a:prstGeom prst="rect">
              <a:avLst/>
            </a:prstGeom>
            <a:noFill/>
          </p:spPr>
        </p:pic>
        <mc:AlternateContent xmlns:mc="http://schemas.openxmlformats.org/markup-compatibility/2006" xmlns:a14="http://schemas.microsoft.com/office/drawing/2010/main">
          <mc:Choice Requires="a14">
            <p:sp>
              <p:nvSpPr>
                <p:cNvPr id="21" name="ZoneTexte 20"/>
                <p:cNvSpPr txBox="1"/>
                <p:nvPr/>
              </p:nvSpPr>
              <p:spPr>
                <a:xfrm>
                  <a:off x="2309839" y="3948053"/>
                  <a:ext cx="1332288"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Coefficient </a:t>
                  </a:r>
                  <a14:m>
                    <m:oMath xmlns:m="http://schemas.openxmlformats.org/officeDocument/2006/math">
                      <m:r>
                        <a:rPr lang="fr-FR" sz="1600" b="1" i="1" dirty="0" smtClean="0">
                          <a:latin typeface="Cambria Math" panose="02040503050406030204" pitchFamily="18" charset="0"/>
                          <a:cs typeface="Times New Roman" panose="02020603050405020304" pitchFamily="18" charset="0"/>
                        </a:rPr>
                        <m:t>𝑩</m:t>
                      </m:r>
                    </m:oMath>
                  </a14:m>
                  <a:endParaRPr lang="fr-FR" sz="1600" b="1" dirty="0">
                    <a:latin typeface="Times New Roman" panose="02020603050405020304" pitchFamily="18" charset="0"/>
                    <a:cs typeface="Times New Roman" panose="02020603050405020304" pitchFamily="18" charset="0"/>
                  </a:endParaRPr>
                </a:p>
              </p:txBody>
            </p:sp>
          </mc:Choice>
          <mc:Fallback xmlns="">
            <p:sp>
              <p:nvSpPr>
                <p:cNvPr id="21" name="ZoneTexte 20"/>
                <p:cNvSpPr txBox="1">
                  <a:spLocks noRot="1" noChangeAspect="1" noMove="1" noResize="1" noEditPoints="1" noAdjustHandles="1" noChangeArrowheads="1" noChangeShapeType="1" noTextEdit="1"/>
                </p:cNvSpPr>
                <p:nvPr/>
              </p:nvSpPr>
              <p:spPr>
                <a:xfrm>
                  <a:off x="2309839" y="3948053"/>
                  <a:ext cx="1332288" cy="338554"/>
                </a:xfrm>
                <a:prstGeom prst="rect">
                  <a:avLst/>
                </a:prstGeom>
                <a:blipFill rotWithShape="0">
                  <a:blip r:embed="rId6"/>
                  <a:stretch>
                    <a:fillRect l="-2752" t="-5455" b="-23636"/>
                  </a:stretch>
                </a:blipFill>
              </p:spPr>
              <p:txBody>
                <a:bodyPr/>
                <a:lstStyle/>
                <a:p>
                  <a:r>
                    <a:rPr lang="fr-FR">
                      <a:noFill/>
                    </a:rPr>
                    <a:t> </a:t>
                  </a:r>
                </a:p>
              </p:txBody>
            </p:sp>
          </mc:Fallback>
        </mc:AlternateContent>
      </p:grpSp>
      <p:grpSp>
        <p:nvGrpSpPr>
          <p:cNvPr id="31" name="Groupe 30"/>
          <p:cNvGrpSpPr/>
          <p:nvPr/>
        </p:nvGrpSpPr>
        <p:grpSpPr>
          <a:xfrm>
            <a:off x="6925837" y="973621"/>
            <a:ext cx="4470968" cy="1478533"/>
            <a:chOff x="6925837" y="973621"/>
            <a:chExt cx="4470968" cy="1478533"/>
          </a:xfrm>
        </p:grpSpPr>
        <mc:AlternateContent xmlns:mc="http://schemas.openxmlformats.org/markup-compatibility/2006" xmlns:a14="http://schemas.microsoft.com/office/drawing/2010/main">
          <mc:Choice Requires="a14">
            <p:sp>
              <p:nvSpPr>
                <p:cNvPr id="22" name="ZoneTexte 21"/>
                <p:cNvSpPr txBox="1"/>
                <p:nvPr/>
              </p:nvSpPr>
              <p:spPr>
                <a:xfrm>
                  <a:off x="8495177" y="973621"/>
                  <a:ext cx="1332288" cy="338554"/>
                </a:xfrm>
                <a:prstGeom prst="rect">
                  <a:avLst/>
                </a:prstGeom>
                <a:noFill/>
              </p:spPr>
              <p:txBody>
                <a:bodyPr wrap="none" rtlCol="0">
                  <a:spAutoFit/>
                </a:bodyPr>
                <a:lstStyle/>
                <a:p>
                  <a:r>
                    <a:rPr lang="fr-FR" sz="1600" dirty="0">
                      <a:latin typeface="Times New Roman" panose="02020603050405020304" pitchFamily="18" charset="0"/>
                      <a:cs typeface="Times New Roman" panose="02020603050405020304" pitchFamily="18" charset="0"/>
                    </a:rPr>
                    <a:t>Coefficient </a:t>
                  </a:r>
                  <a14:m>
                    <m:oMath xmlns:m="http://schemas.openxmlformats.org/officeDocument/2006/math">
                      <m:r>
                        <a:rPr lang="fr-FR" sz="1600" b="1" i="1" dirty="0">
                          <a:latin typeface="Cambria Math" panose="02040503050406030204" pitchFamily="18" charset="0"/>
                          <a:cs typeface="Times New Roman" panose="02020603050405020304" pitchFamily="18" charset="0"/>
                        </a:rPr>
                        <m:t>𝑪</m:t>
                      </m:r>
                    </m:oMath>
                  </a14:m>
                  <a:endParaRPr lang="fr-FR" sz="1600" b="1" dirty="0">
                    <a:latin typeface="Times New Roman" panose="02020603050405020304" pitchFamily="18" charset="0"/>
                    <a:cs typeface="Times New Roman" panose="02020603050405020304" pitchFamily="18" charset="0"/>
                  </a:endParaRPr>
                </a:p>
              </p:txBody>
            </p:sp>
          </mc:Choice>
          <mc:Fallback xmlns="">
            <p:sp>
              <p:nvSpPr>
                <p:cNvPr id="22" name="ZoneTexte 21"/>
                <p:cNvSpPr txBox="1">
                  <a:spLocks noRot="1" noChangeAspect="1" noMove="1" noResize="1" noEditPoints="1" noAdjustHandles="1" noChangeArrowheads="1" noChangeShapeType="1" noTextEdit="1"/>
                </p:cNvSpPr>
                <p:nvPr/>
              </p:nvSpPr>
              <p:spPr>
                <a:xfrm>
                  <a:off x="8495177" y="973621"/>
                  <a:ext cx="1332288" cy="338554"/>
                </a:xfrm>
                <a:prstGeom prst="rect">
                  <a:avLst/>
                </a:prstGeom>
                <a:blipFill rotWithShape="0">
                  <a:blip r:embed="rId7"/>
                  <a:stretch>
                    <a:fillRect l="-2752" t="-5455" b="-23636"/>
                  </a:stretch>
                </a:blipFill>
              </p:spPr>
              <p:txBody>
                <a:bodyPr/>
                <a:lstStyle/>
                <a:p>
                  <a:r>
                    <a:rPr lang="fr-FR">
                      <a:noFill/>
                    </a:rPr>
                    <a:t> </a:t>
                  </a:r>
                </a:p>
              </p:txBody>
            </p:sp>
          </mc:Fallback>
        </mc:AlternateContent>
        <p:grpSp>
          <p:nvGrpSpPr>
            <p:cNvPr id="24" name="Groupe 23"/>
            <p:cNvGrpSpPr/>
            <p:nvPr/>
          </p:nvGrpSpPr>
          <p:grpSpPr>
            <a:xfrm>
              <a:off x="6925837" y="1622497"/>
              <a:ext cx="4470968" cy="829657"/>
              <a:chOff x="6358760" y="1443289"/>
              <a:chExt cx="4470968" cy="829657"/>
            </a:xfrm>
          </p:grpSpPr>
          <mc:AlternateContent xmlns:mc="http://schemas.openxmlformats.org/markup-compatibility/2006" xmlns:a14="http://schemas.microsoft.com/office/drawing/2010/main">
            <mc:Choice Requires="a14">
              <p:sp>
                <p:nvSpPr>
                  <p:cNvPr id="23" name="Rectangle 22"/>
                  <p:cNvSpPr/>
                  <p:nvPr/>
                </p:nvSpPr>
                <p:spPr>
                  <a:xfrm>
                    <a:off x="6358760" y="1443289"/>
                    <a:ext cx="4245444" cy="338554"/>
                  </a:xfrm>
                  <a:prstGeom prst="rect">
                    <a:avLst/>
                  </a:prstGeom>
                </p:spPr>
                <p:txBody>
                  <a:bodyPr wrap="square">
                    <a:spAutoFit/>
                  </a:bodyPr>
                  <a:lstStyle/>
                  <a:p>
                    <a:pPr marL="285750" indent="-285750">
                      <a:buFont typeface="Arial" panose="020B0604020202020204" pitchFamily="34" charset="0"/>
                      <a:buChar char="•"/>
                    </a:pPr>
                    <a:r>
                      <a:rPr lang="fr-FR" sz="1600" dirty="0" smtClean="0">
                        <a:latin typeface="Times New Roman" panose="02020603050405020304" pitchFamily="18" charset="0"/>
                        <a:cs typeface="Times New Roman" panose="02020603050405020304" pitchFamily="18" charset="0"/>
                      </a:rPr>
                      <a:t>Approche Lorenz </a:t>
                    </a:r>
                    <a:r>
                      <a:rPr lang="fr-FR" sz="1600" dirty="0">
                        <a:latin typeface="Times New Roman" panose="02020603050405020304" pitchFamily="18" charset="0"/>
                        <a:cs typeface="Times New Roman" panose="02020603050405020304" pitchFamily="18" charset="0"/>
                      </a:rPr>
                      <a:t>et </a:t>
                    </a:r>
                    <a:r>
                      <a:rPr lang="fr-FR" sz="1600" dirty="0" smtClean="0">
                        <a:latin typeface="Times New Roman" panose="02020603050405020304" pitchFamily="18" charset="0"/>
                        <a:cs typeface="Times New Roman" panose="02020603050405020304" pitchFamily="18" charset="0"/>
                      </a:rPr>
                      <a:t>Murphy : </a:t>
                    </a:r>
                    <a14:m>
                      <m:oMath xmlns:m="http://schemas.openxmlformats.org/officeDocument/2006/math">
                        <m:r>
                          <a:rPr lang="fr-FR" sz="1600" dirty="0">
                            <a:latin typeface="Cambria Math" panose="02040503050406030204" pitchFamily="18" charset="0"/>
                            <a:cs typeface="Times New Roman" panose="02020603050405020304" pitchFamily="18" charset="0"/>
                          </a:rPr>
                          <m:t>0.63</m:t>
                        </m:r>
                        <m:r>
                          <a:rPr lang="fr-FR" sz="1600">
                            <a:latin typeface="Cambria Math" panose="02040503050406030204" pitchFamily="18" charset="0"/>
                            <a:cs typeface="Times New Roman" panose="02020603050405020304" pitchFamily="18" charset="0"/>
                          </a:rPr>
                          <m:t> </m:t>
                        </m:r>
                        <m:r>
                          <m:rPr>
                            <m:sty m:val="p"/>
                          </m:rPr>
                          <a:rPr lang="fr-FR" sz="1600">
                            <a:latin typeface="Cambria Math" panose="02040503050406030204" pitchFamily="18" charset="0"/>
                            <a:cs typeface="Times New Roman" panose="02020603050405020304" pitchFamily="18" charset="0"/>
                          </a:rPr>
                          <m:t>gmm</m:t>
                        </m:r>
                        <m:r>
                          <a:rPr lang="fr-FR" sz="1600">
                            <a:latin typeface="Cambria Math" panose="02040503050406030204" pitchFamily="18" charset="0"/>
                            <a:cs typeface="Times New Roman" panose="02020603050405020304" pitchFamily="18" charset="0"/>
                          </a:rPr>
                          <m:t>/°</m:t>
                        </m:r>
                        <m:r>
                          <m:rPr>
                            <m:sty m:val="p"/>
                          </m:rPr>
                          <a:rPr lang="fr-FR" sz="1600">
                            <a:latin typeface="Cambria Math" panose="02040503050406030204" pitchFamily="18" charset="0"/>
                            <a:cs typeface="Times New Roman" panose="02020603050405020304" pitchFamily="18" charset="0"/>
                          </a:rPr>
                          <m:t>C</m:t>
                        </m:r>
                        <m:r>
                          <a:rPr lang="fr-FR" sz="1600">
                            <a:latin typeface="Cambria Math" panose="02040503050406030204" pitchFamily="18" charset="0"/>
                            <a:cs typeface="Times New Roman" panose="02020603050405020304" pitchFamily="18" charset="0"/>
                          </a:rPr>
                          <m:t> </m:t>
                        </m:r>
                      </m:oMath>
                    </a14:m>
                    <a:endParaRPr lang="fr-FR" sz="1600" dirty="0">
                      <a:latin typeface="Times New Roman" panose="02020603050405020304" pitchFamily="18" charset="0"/>
                      <a:cs typeface="Times New Roman" panose="02020603050405020304" pitchFamily="18"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6358760" y="1443289"/>
                    <a:ext cx="4245444" cy="338554"/>
                  </a:xfrm>
                  <a:prstGeom prst="rect">
                    <a:avLst/>
                  </a:prstGeom>
                  <a:blipFill rotWithShape="0">
                    <a:blip r:embed="rId8"/>
                    <a:stretch>
                      <a:fillRect l="-574" t="-5357" b="-2142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6358760" y="1934392"/>
                    <a:ext cx="4470968" cy="338554"/>
                  </a:xfrm>
                  <a:prstGeom prst="rect">
                    <a:avLst/>
                  </a:prstGeom>
                </p:spPr>
                <p:txBody>
                  <a:bodyPr wrap="none">
                    <a:spAutoFit/>
                  </a:bodyPr>
                  <a:lstStyle/>
                  <a:p>
                    <a:pPr marL="285750" indent="-285750">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Approche Analytique </a:t>
                    </a:r>
                    <a:r>
                      <a:rPr lang="fr-FR" sz="1600" dirty="0" smtClean="0">
                        <a:latin typeface="Times New Roman" panose="02020603050405020304" pitchFamily="18" charset="0"/>
                        <a:cs typeface="Times New Roman" panose="02020603050405020304" pitchFamily="18" charset="0"/>
                      </a:rPr>
                      <a:t>améliorée : </a:t>
                    </a:r>
                    <a14:m>
                      <m:oMath xmlns:m="http://schemas.openxmlformats.org/officeDocument/2006/math">
                        <m:r>
                          <a:rPr lang="fr-FR" sz="1600" dirty="0">
                            <a:latin typeface="Cambria Math" panose="02040503050406030204" pitchFamily="18" charset="0"/>
                            <a:cs typeface="Times New Roman" panose="02020603050405020304" pitchFamily="18" charset="0"/>
                          </a:rPr>
                          <m:t>1.24</m:t>
                        </m:r>
                        <m:r>
                          <a:rPr lang="fr-FR" sz="1600">
                            <a:latin typeface="Cambria Math" panose="02040503050406030204" pitchFamily="18" charset="0"/>
                            <a:cs typeface="Times New Roman" panose="02020603050405020304" pitchFamily="18" charset="0"/>
                          </a:rPr>
                          <m:t> </m:t>
                        </m:r>
                        <m:r>
                          <m:rPr>
                            <m:sty m:val="p"/>
                          </m:rPr>
                          <a:rPr lang="fr-FR" sz="1600">
                            <a:latin typeface="Cambria Math" panose="02040503050406030204" pitchFamily="18" charset="0"/>
                            <a:cs typeface="Times New Roman" panose="02020603050405020304" pitchFamily="18" charset="0"/>
                          </a:rPr>
                          <m:t>gmm</m:t>
                        </m:r>
                        <m:r>
                          <a:rPr lang="fr-FR" sz="1600">
                            <a:latin typeface="Cambria Math" panose="02040503050406030204" pitchFamily="18" charset="0"/>
                            <a:cs typeface="Times New Roman" panose="02020603050405020304" pitchFamily="18" charset="0"/>
                          </a:rPr>
                          <m:t>/°</m:t>
                        </m:r>
                        <m:r>
                          <m:rPr>
                            <m:sty m:val="p"/>
                          </m:rPr>
                          <a:rPr lang="fr-FR" sz="1600">
                            <a:latin typeface="Cambria Math" panose="02040503050406030204" pitchFamily="18" charset="0"/>
                            <a:cs typeface="Times New Roman" panose="02020603050405020304" pitchFamily="18" charset="0"/>
                          </a:rPr>
                          <m:t>C</m:t>
                        </m:r>
                        <m:r>
                          <a:rPr lang="fr-FR" sz="1600">
                            <a:latin typeface="Cambria Math" panose="02040503050406030204" pitchFamily="18" charset="0"/>
                            <a:cs typeface="Times New Roman" panose="02020603050405020304" pitchFamily="18" charset="0"/>
                          </a:rPr>
                          <m:t> </m:t>
                        </m:r>
                      </m:oMath>
                    </a14:m>
                    <a:endParaRPr lang="fr-FR" sz="1600" dirty="0">
                      <a:latin typeface="Times New Roman" panose="02020603050405020304" pitchFamily="18" charset="0"/>
                      <a:cs typeface="Times New Roman" panose="02020603050405020304" pitchFamily="18" charset="0"/>
                    </a:endParaRPr>
                  </a:p>
                </p:txBody>
              </p:sp>
            </mc:Choice>
            <mc:Fallback xmlns="">
              <p:sp>
                <p:nvSpPr>
                  <p:cNvPr id="25" name="Rectangle 24"/>
                  <p:cNvSpPr>
                    <a:spLocks noRot="1" noChangeAspect="1" noMove="1" noResize="1" noEditPoints="1" noAdjustHandles="1" noChangeArrowheads="1" noChangeShapeType="1" noTextEdit="1"/>
                  </p:cNvSpPr>
                  <p:nvPr/>
                </p:nvSpPr>
                <p:spPr>
                  <a:xfrm>
                    <a:off x="6358760" y="1934392"/>
                    <a:ext cx="4470968" cy="338554"/>
                  </a:xfrm>
                  <a:prstGeom prst="rect">
                    <a:avLst/>
                  </a:prstGeom>
                  <a:blipFill rotWithShape="0">
                    <a:blip r:embed="rId9"/>
                    <a:stretch>
                      <a:fillRect l="-545" t="-5455" b="-23636"/>
                    </a:stretch>
                  </a:blipFill>
                </p:spPr>
                <p:txBody>
                  <a:bodyPr/>
                  <a:lstStyle/>
                  <a:p>
                    <a:r>
                      <a:rPr lang="fr-FR">
                        <a:noFill/>
                      </a:rPr>
                      <a:t> </a:t>
                    </a:r>
                  </a:p>
                </p:txBody>
              </p:sp>
            </mc:Fallback>
          </mc:AlternateContent>
        </p:grpSp>
      </p:grpSp>
      <p:grpSp>
        <p:nvGrpSpPr>
          <p:cNvPr id="28" name="Groupe 27"/>
          <p:cNvGrpSpPr/>
          <p:nvPr/>
        </p:nvGrpSpPr>
        <p:grpSpPr>
          <a:xfrm>
            <a:off x="6323194" y="3090256"/>
            <a:ext cx="5676254" cy="3187632"/>
            <a:chOff x="6161707" y="3000179"/>
            <a:chExt cx="5676254" cy="3187632"/>
          </a:xfrm>
        </p:grpSpPr>
        <p:pic>
          <p:nvPicPr>
            <p:cNvPr id="27" name="Image 26"/>
            <p:cNvPicPr/>
            <p:nvPr/>
          </p:nvPicPr>
          <p:blipFill>
            <a:blip r:embed="rId10"/>
            <a:stretch>
              <a:fillRect/>
            </a:stretch>
          </p:blipFill>
          <p:spPr>
            <a:xfrm>
              <a:off x="6161707" y="3154828"/>
              <a:ext cx="5676254" cy="3032983"/>
            </a:xfrm>
            <a:prstGeom prst="rect">
              <a:avLst/>
            </a:prstGeom>
          </p:spPr>
        </p:pic>
        <mc:AlternateContent xmlns:mc="http://schemas.openxmlformats.org/markup-compatibility/2006" xmlns:a14="http://schemas.microsoft.com/office/drawing/2010/main">
          <mc:Choice Requires="a14">
            <p:sp>
              <p:nvSpPr>
                <p:cNvPr id="26" name="Rectangle 25"/>
                <p:cNvSpPr/>
                <p:nvPr/>
              </p:nvSpPr>
              <p:spPr>
                <a:xfrm>
                  <a:off x="7954477" y="3000179"/>
                  <a:ext cx="2930610" cy="338554"/>
                </a:xfrm>
                <a:prstGeom prst="rect">
                  <a:avLst/>
                </a:prstGeom>
              </p:spPr>
              <p:txBody>
                <a:bodyPr wrap="none">
                  <a:spAutoFit/>
                </a:bodyPr>
                <a:lstStyle/>
                <a:p>
                  <a:r>
                    <a:rPr lang="fr-FR" sz="1600" dirty="0">
                      <a:latin typeface="Times New Roman" panose="02020603050405020304" pitchFamily="18" charset="0"/>
                      <a:cs typeface="Times New Roman" panose="02020603050405020304" pitchFamily="18" charset="0"/>
                    </a:rPr>
                    <a:t>R</a:t>
                  </a:r>
                  <a14:m>
                    <m:oMath xmlns:m="http://schemas.openxmlformats.org/officeDocument/2006/math">
                      <m:r>
                        <a:rPr lang="fr-FR" sz="1600" dirty="0">
                          <a:latin typeface="Cambria Math" panose="02040503050406030204" pitchFamily="18" charset="0"/>
                          <a:cs typeface="Times New Roman" panose="02020603050405020304" pitchFamily="18" charset="0"/>
                        </a:rPr>
                        <m:t>é</m:t>
                      </m:r>
                      <m:r>
                        <m:rPr>
                          <m:sty m:val="p"/>
                        </m:rPr>
                        <a:rPr lang="fr-FR" sz="1600" dirty="0">
                          <a:latin typeface="Cambria Math" panose="02040503050406030204" pitchFamily="18" charset="0"/>
                          <a:cs typeface="Times New Roman" panose="02020603050405020304" pitchFamily="18" charset="0"/>
                        </a:rPr>
                        <m:t>sultat</m:t>
                      </m:r>
                    </m:oMath>
                  </a14:m>
                  <a:r>
                    <a:rPr lang="fr-FR" sz="1600" dirty="0">
                      <a:latin typeface="Times New Roman" panose="02020603050405020304" pitchFamily="18" charset="0"/>
                      <a:cs typeface="Times New Roman" panose="02020603050405020304" pitchFamily="18" charset="0"/>
                    </a:rPr>
                    <a:t> de </a:t>
                  </a:r>
                  <a:r>
                    <a:rPr lang="fr-FR" sz="1600" dirty="0" smtClean="0">
                      <a:latin typeface="Times New Roman" panose="02020603050405020304" pitchFamily="18" charset="0"/>
                      <a:cs typeface="Times New Roman" panose="02020603050405020304" pitchFamily="18" charset="0"/>
                    </a:rPr>
                    <a:t>l’indicateur de </a:t>
                  </a:r>
                  <a:r>
                    <a:rPr lang="fr-FR" sz="1600" b="1" dirty="0" smtClean="0">
                      <a:latin typeface="Times New Roman" panose="02020603050405020304" pitchFamily="18" charset="0"/>
                      <a:cs typeface="Times New Roman" panose="02020603050405020304" pitchFamily="18" charset="0"/>
                    </a:rPr>
                    <a:t>EM</a:t>
                  </a:r>
                  <a:r>
                    <a:rPr lang="fr-FR" sz="1600" dirty="0" smtClean="0">
                      <a:latin typeface="Times New Roman" panose="02020603050405020304" pitchFamily="18" charset="0"/>
                      <a:cs typeface="Times New Roman" panose="02020603050405020304" pitchFamily="18" charset="0"/>
                    </a:rPr>
                    <a:t> </a:t>
                  </a:r>
                  <a14:m>
                    <m:oMath xmlns:m="http://schemas.openxmlformats.org/officeDocument/2006/math">
                      <m:r>
                        <a:rPr lang="fr-FR" sz="1600">
                          <a:latin typeface="Cambria Math" panose="02040503050406030204" pitchFamily="18" charset="0"/>
                          <a:cs typeface="Times New Roman" panose="02020603050405020304" pitchFamily="18" charset="0"/>
                        </a:rPr>
                        <m:t>𝜍</m:t>
                      </m:r>
                    </m:oMath>
                  </a14:m>
                  <a:endParaRPr lang="fr-FR" sz="1600" dirty="0">
                    <a:latin typeface="Times New Roman" panose="02020603050405020304" pitchFamily="18" charset="0"/>
                    <a:cs typeface="Times New Roman" panose="02020603050405020304" pitchFamily="18" charset="0"/>
                  </a:endParaRPr>
                </a:p>
              </p:txBody>
            </p:sp>
          </mc:Choice>
          <mc:Fallback xmlns="">
            <p:sp>
              <p:nvSpPr>
                <p:cNvPr id="26" name="Rectangle 25"/>
                <p:cNvSpPr>
                  <a:spLocks noRot="1" noChangeAspect="1" noMove="1" noResize="1" noEditPoints="1" noAdjustHandles="1" noChangeArrowheads="1" noChangeShapeType="1" noTextEdit="1"/>
                </p:cNvSpPr>
                <p:nvPr/>
              </p:nvSpPr>
              <p:spPr>
                <a:xfrm>
                  <a:off x="7954477" y="3000179"/>
                  <a:ext cx="2930610" cy="338554"/>
                </a:xfrm>
                <a:prstGeom prst="rect">
                  <a:avLst/>
                </a:prstGeom>
                <a:blipFill rotWithShape="0">
                  <a:blip r:embed="rId11"/>
                  <a:stretch>
                    <a:fillRect l="-1040" t="-5455" b="-23636"/>
                  </a:stretch>
                </a:blipFill>
              </p:spPr>
              <p:txBody>
                <a:bodyPr/>
                <a:lstStyle/>
                <a:p>
                  <a:r>
                    <a:rPr lang="fr-FR">
                      <a:noFill/>
                    </a:rPr>
                    <a:t> </a:t>
                  </a:r>
                </a:p>
              </p:txBody>
            </p:sp>
          </mc:Fallback>
        </mc:AlternateContent>
      </p:grpSp>
      <p:grpSp>
        <p:nvGrpSpPr>
          <p:cNvPr id="33" name="Groupe 32"/>
          <p:cNvGrpSpPr/>
          <p:nvPr/>
        </p:nvGrpSpPr>
        <p:grpSpPr>
          <a:xfrm>
            <a:off x="5943380" y="2688625"/>
            <a:ext cx="2130199" cy="1640238"/>
            <a:chOff x="5943380" y="2688625"/>
            <a:chExt cx="2130199" cy="1640238"/>
          </a:xfrm>
        </p:grpSpPr>
        <p:sp>
          <p:nvSpPr>
            <p:cNvPr id="34" name="Ellipse 33"/>
            <p:cNvSpPr/>
            <p:nvPr/>
          </p:nvSpPr>
          <p:spPr>
            <a:xfrm>
              <a:off x="6489658" y="3090256"/>
              <a:ext cx="872358" cy="12386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p:cNvSpPr txBox="1"/>
            <p:nvPr/>
          </p:nvSpPr>
          <p:spPr>
            <a:xfrm>
              <a:off x="5943380" y="2688625"/>
              <a:ext cx="2130199" cy="338554"/>
            </a:xfrm>
            <a:prstGeom prst="rect">
              <a:avLst/>
            </a:prstGeom>
            <a:noFill/>
          </p:spPr>
          <p:txBody>
            <a:bodyPr wrap="none" rtlCol="0">
              <a:spAutoFit/>
            </a:bodyPr>
            <a:lstStyle/>
            <a:p>
              <a:r>
                <a:rPr lang="fr-FR" sz="1600" dirty="0">
                  <a:solidFill>
                    <a:srgbClr val="FF0000"/>
                  </a:solidFill>
                  <a:latin typeface="Times New Roman" panose="02020603050405020304" pitchFamily="18" charset="0"/>
                  <a:cs typeface="Times New Roman" panose="02020603050405020304" pitchFamily="18" charset="0"/>
                </a:rPr>
                <a:t>Largement inférieur à 1</a:t>
              </a:r>
            </a:p>
          </p:txBody>
        </p:sp>
      </p:grpSp>
      <p:pic>
        <p:nvPicPr>
          <p:cNvPr id="32" name="Image 31"/>
          <p:cNvPicPr>
            <a:picLocks noChangeAspect="1"/>
          </p:cNvPicPr>
          <p:nvPr/>
        </p:nvPicPr>
        <p:blipFill>
          <a:blip r:embed="rId12"/>
          <a:stretch>
            <a:fillRect/>
          </a:stretch>
        </p:blipFill>
        <p:spPr>
          <a:xfrm>
            <a:off x="8127849" y="2718051"/>
            <a:ext cx="604696" cy="327847"/>
          </a:xfrm>
          <a:prstGeom prst="rect">
            <a:avLst/>
          </a:prstGeom>
        </p:spPr>
      </p:pic>
      <p:sp>
        <p:nvSpPr>
          <p:cNvPr id="37" name="ZoneTexte 36"/>
          <p:cNvSpPr txBox="1"/>
          <p:nvPr/>
        </p:nvSpPr>
        <p:spPr>
          <a:xfrm>
            <a:off x="8798960" y="2704739"/>
            <a:ext cx="3348481" cy="338554"/>
          </a:xfrm>
          <a:prstGeom prst="rect">
            <a:avLst/>
          </a:prstGeom>
          <a:noFill/>
        </p:spPr>
        <p:txBody>
          <a:bodyPr wrap="none" rtlCol="0">
            <a:spAutoFit/>
          </a:bodyPr>
          <a:lstStyle/>
          <a:p>
            <a:r>
              <a:rPr lang="fr-FR" sz="1600" dirty="0" smtClean="0">
                <a:solidFill>
                  <a:srgbClr val="FF0000"/>
                </a:solidFill>
                <a:latin typeface="Times New Roman" panose="02020603050405020304" pitchFamily="18" charset="0"/>
                <a:cs typeface="Times New Roman" panose="02020603050405020304" pitchFamily="18" charset="0"/>
              </a:rPr>
              <a:t>Effet Morton stable pour le rotor court</a:t>
            </a:r>
            <a:endParaRPr lang="fr-FR" sz="1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60992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smtClean="0">
                <a:cs typeface="Arial" panose="020B0604020202020204" pitchFamily="34" charset="0"/>
              </a:rPr>
              <a:t>Analyse modale du </a:t>
            </a:r>
            <a:r>
              <a:rPr lang="fr-FR" sz="3200" dirty="0">
                <a:cs typeface="Arial" panose="020B0604020202020204" pitchFamily="34" charset="0"/>
              </a:rPr>
              <a:t>rotor court de 430mm</a:t>
            </a:r>
          </a:p>
        </p:txBody>
      </p:sp>
      <p:sp>
        <p:nvSpPr>
          <p:cNvPr id="9" name="Rectangle 8"/>
          <p:cNvSpPr/>
          <p:nvPr/>
        </p:nvSpPr>
        <p:spPr>
          <a:xfrm>
            <a:off x="512434" y="1151224"/>
            <a:ext cx="6464300" cy="369332"/>
          </a:xfrm>
          <a:prstGeom prst="rect">
            <a:avLst/>
          </a:prstGeom>
        </p:spPr>
        <p:txBody>
          <a:bodyPr wrap="square">
            <a:spAutoFit/>
          </a:bodyPr>
          <a:lstStyle/>
          <a:p>
            <a:pPr marL="285750" indent="-285750">
              <a:buFont typeface="Wingdings" panose="05000000000000000000" pitchFamily="2" charset="2"/>
              <a:buChar char="q"/>
            </a:pPr>
            <a:r>
              <a:rPr lang="fr-FR" dirty="0">
                <a:cs typeface="Times New Roman" panose="02020603050405020304" pitchFamily="18" charset="0"/>
              </a:rPr>
              <a:t>Analyses effectuées avec le modèle dynamique du rotor à </a:t>
            </a:r>
            <a:r>
              <a:rPr lang="fr-FR" dirty="0" smtClean="0">
                <a:cs typeface="Times New Roman" panose="02020603050405020304" pitchFamily="18" charset="0"/>
              </a:rPr>
              <a:t>NDDL</a:t>
            </a:r>
            <a:endParaRPr lang="fr-FR" dirty="0">
              <a:cs typeface="Times New Roman" panose="02020603050405020304" pitchFamily="18" charset="0"/>
            </a:endParaRPr>
          </a:p>
        </p:txBody>
      </p:sp>
      <p:grpSp>
        <p:nvGrpSpPr>
          <p:cNvPr id="71" name="Groupe 70"/>
          <p:cNvGrpSpPr/>
          <p:nvPr/>
        </p:nvGrpSpPr>
        <p:grpSpPr>
          <a:xfrm>
            <a:off x="982363" y="2108593"/>
            <a:ext cx="6075428" cy="2100525"/>
            <a:chOff x="1893584" y="1808075"/>
            <a:chExt cx="5065782" cy="1751449"/>
          </a:xfrm>
        </p:grpSpPr>
        <p:pic>
          <p:nvPicPr>
            <p:cNvPr id="72" name="Image 71"/>
            <p:cNvPicPr>
              <a:picLocks noChangeAspect="1"/>
            </p:cNvPicPr>
            <p:nvPr/>
          </p:nvPicPr>
          <p:blipFill rotWithShape="1">
            <a:blip r:embed="rId3" cstate="print">
              <a:extLst>
                <a:ext uri="{28A0092B-C50C-407E-A947-70E740481C1C}">
                  <a14:useLocalDpi xmlns:a14="http://schemas.microsoft.com/office/drawing/2010/main" val="0"/>
                </a:ext>
              </a:extLst>
            </a:blip>
            <a:srcRect l="5267" t="35572" r="11140" b="35817"/>
            <a:stretch/>
          </p:blipFill>
          <p:spPr>
            <a:xfrm>
              <a:off x="1893584" y="2622093"/>
              <a:ext cx="5065782" cy="937431"/>
            </a:xfrm>
            <a:prstGeom prst="rect">
              <a:avLst/>
            </a:prstGeom>
          </p:spPr>
        </p:pic>
        <p:cxnSp>
          <p:nvCxnSpPr>
            <p:cNvPr id="73" name="Connecteur droit avec flèche 72"/>
            <p:cNvCxnSpPr>
              <a:endCxn id="75" idx="2"/>
            </p:cNvCxnSpPr>
            <p:nvPr/>
          </p:nvCxnSpPr>
          <p:spPr>
            <a:xfrm flipV="1">
              <a:off x="3009900" y="2272946"/>
              <a:ext cx="0" cy="8178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5" name="ZoneTexte 74"/>
                <p:cNvSpPr txBox="1"/>
                <p:nvPr/>
              </p:nvSpPr>
              <p:spPr>
                <a:xfrm>
                  <a:off x="2068296" y="1840520"/>
                  <a:ext cx="1883208" cy="4324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FR" b="0" i="1" dirty="0" smtClean="0">
                                <a:latin typeface="Cambria Math" panose="02040503050406030204" pitchFamily="18" charset="0"/>
                              </a:rPr>
                            </m:ctrlPr>
                          </m:sSubSupPr>
                          <m:e>
                            <m:r>
                              <a:rPr lang="fr-FR" b="0" i="1" dirty="0" smtClean="0">
                                <a:latin typeface="Cambria Math" panose="02040503050406030204" pitchFamily="18" charset="0"/>
                              </a:rPr>
                              <m:t>𝐹</m:t>
                            </m:r>
                          </m:e>
                          <m:sub>
                            <m:r>
                              <a:rPr lang="fr-FR" b="0" i="1" dirty="0" smtClean="0">
                                <a:latin typeface="Cambria Math" panose="02040503050406030204" pitchFamily="18" charset="0"/>
                              </a:rPr>
                              <m:t>𝑟𝑙𝑚𝑡</m:t>
                            </m:r>
                          </m:sub>
                          <m:sup>
                            <m:r>
                              <a:rPr lang="fr-FR" b="0" i="1" dirty="0" smtClean="0">
                                <a:latin typeface="Cambria Math" panose="02040503050406030204" pitchFamily="18" charset="0"/>
                              </a:rPr>
                              <m:t>𝑠𝑡𝑎𝑡𝑖𝑞𝑢𝑒</m:t>
                            </m:r>
                          </m:sup>
                        </m:sSubSup>
                        <m:r>
                          <a:rPr lang="fr-FR" b="0" i="1" dirty="0" smtClean="0">
                            <a:latin typeface="Cambria Math" panose="02040503050406030204" pitchFamily="18" charset="0"/>
                          </a:rPr>
                          <m:t>=3.3</m:t>
                        </m:r>
                        <m:r>
                          <a:rPr lang="fr-FR" b="0" i="1" dirty="0" smtClean="0">
                            <a:latin typeface="Cambria Math" panose="02040503050406030204" pitchFamily="18" charset="0"/>
                          </a:rPr>
                          <m:t>𝑁</m:t>
                        </m:r>
                      </m:oMath>
                    </m:oMathPara>
                  </a14:m>
                  <a:endParaRPr lang="fr-FR"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068296" y="1840520"/>
                  <a:ext cx="1883208" cy="432426"/>
                </a:xfrm>
                <a:prstGeom prst="rect">
                  <a:avLst/>
                </a:prstGeom>
                <a:blipFill rotWithShape="0">
                  <a:blip r:embed="rId4"/>
                  <a:stretch>
                    <a:fillRect b="-4225"/>
                  </a:stretch>
                </a:blipFill>
              </p:spPr>
              <p:txBody>
                <a:bodyPr/>
                <a:lstStyle/>
                <a:p>
                  <a:r>
                    <a:rPr lang="fr-FR">
                      <a:noFill/>
                    </a:rPr>
                    <a:t> </a:t>
                  </a:r>
                </a:p>
              </p:txBody>
            </p:sp>
          </mc:Fallback>
        </mc:AlternateContent>
        <p:cxnSp>
          <p:nvCxnSpPr>
            <p:cNvPr id="78" name="Connecteur droit avec flèche 77"/>
            <p:cNvCxnSpPr>
              <a:endCxn id="79" idx="2"/>
            </p:cNvCxnSpPr>
            <p:nvPr/>
          </p:nvCxnSpPr>
          <p:spPr>
            <a:xfrm flipH="1" flipV="1">
              <a:off x="5202701" y="2272946"/>
              <a:ext cx="12597" cy="8035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9" name="ZoneTexte 78"/>
                <p:cNvSpPr txBox="1"/>
                <p:nvPr/>
              </p:nvSpPr>
              <p:spPr>
                <a:xfrm>
                  <a:off x="4196977" y="1808075"/>
                  <a:ext cx="2011448" cy="464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FR" b="0" i="1" dirty="0" smtClean="0">
                                <a:latin typeface="Cambria Math" panose="02040503050406030204" pitchFamily="18" charset="0"/>
                              </a:rPr>
                            </m:ctrlPr>
                          </m:sSubSupPr>
                          <m:e>
                            <m:r>
                              <a:rPr lang="fr-FR" b="0" i="1" dirty="0" smtClean="0">
                                <a:latin typeface="Cambria Math" panose="02040503050406030204" pitchFamily="18" charset="0"/>
                              </a:rPr>
                              <m:t>𝐹</m:t>
                            </m:r>
                          </m:e>
                          <m:sub>
                            <m:r>
                              <a:rPr lang="fr-FR" b="0" i="1" dirty="0" smtClean="0">
                                <a:latin typeface="Cambria Math" panose="02040503050406030204" pitchFamily="18" charset="0"/>
                              </a:rPr>
                              <m:t>𝑝𝑎𝑙𝑖𝑒𝑟</m:t>
                            </m:r>
                          </m:sub>
                          <m:sup>
                            <m:r>
                              <a:rPr lang="fr-FR" b="0" i="1" dirty="0" smtClean="0">
                                <a:latin typeface="Cambria Math" panose="02040503050406030204" pitchFamily="18" charset="0"/>
                              </a:rPr>
                              <m:t>𝑠𝑡𝑎𝑡𝑖𝑞𝑢𝑒</m:t>
                            </m:r>
                          </m:sup>
                        </m:sSubSup>
                        <m:r>
                          <a:rPr lang="fr-FR" b="0" i="1" dirty="0" smtClean="0">
                            <a:latin typeface="Cambria Math" panose="02040503050406030204" pitchFamily="18" charset="0"/>
                          </a:rPr>
                          <m:t>=24.5</m:t>
                        </m:r>
                        <m:r>
                          <a:rPr lang="fr-FR" b="0" i="1" dirty="0" smtClean="0">
                            <a:latin typeface="Cambria Math" panose="02040503050406030204" pitchFamily="18" charset="0"/>
                          </a:rPr>
                          <m:t>𝑁</m:t>
                        </m:r>
                      </m:oMath>
                    </m:oMathPara>
                  </a14:m>
                  <a:endParaRPr lang="fr-FR" dirty="0"/>
                </a:p>
              </p:txBody>
            </p:sp>
          </mc:Choice>
          <mc:Fallback xmlns="">
            <p:sp>
              <p:nvSpPr>
                <p:cNvPr id="51" name="ZoneTexte 50"/>
                <p:cNvSpPr txBox="1">
                  <a:spLocks noRot="1" noChangeAspect="1" noMove="1" noResize="1" noEditPoints="1" noAdjustHandles="1" noChangeArrowheads="1" noChangeShapeType="1" noTextEdit="1"/>
                </p:cNvSpPr>
                <p:nvPr/>
              </p:nvSpPr>
              <p:spPr>
                <a:xfrm>
                  <a:off x="4196977" y="1808075"/>
                  <a:ext cx="2011448" cy="464871"/>
                </a:xfrm>
                <a:prstGeom prst="rect">
                  <a:avLst/>
                </a:prstGeom>
                <a:blipFill rotWithShape="0">
                  <a:blip r:embed="rId5"/>
                  <a:stretch>
                    <a:fillRect b="-6579"/>
                  </a:stretch>
                </a:blipFill>
              </p:spPr>
              <p:txBody>
                <a:bodyPr/>
                <a:lstStyle/>
                <a:p>
                  <a:r>
                    <a:rPr lang="fr-FR">
                      <a:noFill/>
                    </a:rPr>
                    <a:t> </a:t>
                  </a:r>
                </a:p>
              </p:txBody>
            </p:sp>
          </mc:Fallback>
        </mc:AlternateContent>
      </p:grpSp>
      <mc:AlternateContent xmlns:mc="http://schemas.openxmlformats.org/markup-compatibility/2006">
        <mc:Choice xmlns:a14="http://schemas.microsoft.com/office/drawing/2010/main" Requires="a14">
          <p:graphicFrame>
            <p:nvGraphicFramePr>
              <p:cNvPr id="80" name="Tableau 79"/>
              <p:cNvGraphicFramePr>
                <a:graphicFrameLocks noGrp="1"/>
              </p:cNvGraphicFramePr>
              <p:nvPr>
                <p:extLst/>
              </p:nvPr>
            </p:nvGraphicFramePr>
            <p:xfrm>
              <a:off x="673983" y="4663788"/>
              <a:ext cx="2271547" cy="822960"/>
            </p:xfrm>
            <a:graphic>
              <a:graphicData uri="http://schemas.openxmlformats.org/drawingml/2006/table">
                <a:tbl>
                  <a:tblPr firstRow="1" bandRow="1">
                    <a:tableStyleId>{5C22544A-7EE6-4342-B048-85BDC9FD1C3A}</a:tableStyleId>
                  </a:tblPr>
                  <a:tblGrid>
                    <a:gridCol w="1274182">
                      <a:extLst>
                        <a:ext uri="{9D8B030D-6E8A-4147-A177-3AD203B41FA5}">
                          <a16:colId xmlns:a16="http://schemas.microsoft.com/office/drawing/2014/main" xmlns="" val="20000"/>
                        </a:ext>
                      </a:extLst>
                    </a:gridCol>
                    <a:gridCol w="997365">
                      <a:extLst>
                        <a:ext uri="{9D8B030D-6E8A-4147-A177-3AD203B41FA5}">
                          <a16:colId xmlns:a16="http://schemas.microsoft.com/office/drawing/2014/main" xmlns="" val="20001"/>
                        </a:ext>
                      </a:extLst>
                    </a:gridCol>
                  </a:tblGrid>
                  <a:tr h="264866">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bg1"/>
                              </a:solidFill>
                              <a:latin typeface="Times New Roman" panose="02020603050405020304" pitchFamily="18" charset="0"/>
                              <a:ea typeface="+mn-ea"/>
                              <a:cs typeface="Times New Roman" panose="02020603050405020304" pitchFamily="18" charset="0"/>
                            </a:rPr>
                            <a:t>Roulement</a:t>
                          </a:r>
                        </a:p>
                      </a:txBody>
                      <a:tcPr/>
                    </a:tc>
                    <a:tc hMerge="1">
                      <a:txBody>
                        <a:bodyPr/>
                        <a:lstStyle/>
                        <a:p>
                          <a:endParaRPr lang="fr-FR" dirty="0"/>
                        </a:p>
                      </a:txBody>
                      <a:tcPr/>
                    </a:tc>
                    <a:extLst>
                      <a:ext uri="{0D108BD9-81ED-4DB2-BD59-A6C34878D82A}">
                        <a16:rowId xmlns:a16="http://schemas.microsoft.com/office/drawing/2014/main" xmlns="" val="10000"/>
                      </a:ext>
                    </a:extLst>
                  </a:tr>
                  <a:tr h="229669">
                    <a:tc>
                      <a:txBody>
                        <a:bodyPr/>
                        <a:lstStyle/>
                        <a:p>
                          <a:pPr algn="ctr"/>
                          <a:r>
                            <a:rPr lang="fr-FR" sz="1200" dirty="0" smtClean="0">
                              <a:latin typeface="Times New Roman" panose="02020603050405020304" pitchFamily="18" charset="0"/>
                              <a:cs typeface="Times New Roman" panose="02020603050405020304" pitchFamily="18" charset="0"/>
                            </a:rPr>
                            <a:t>Raideur isotrope </a:t>
                          </a:r>
                          <a:endParaRPr lang="fr-FR"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fr-FR" sz="1200" b="0" i="0" dirty="0" smtClean="0">
                                    <a:latin typeface="Cambria Math" panose="02040503050406030204" pitchFamily="18" charset="0"/>
                                    <a:cs typeface="Times New Roman" panose="02020603050405020304" pitchFamily="18" charset="0"/>
                                  </a:rPr>
                                  <m:t>3</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10</m:t>
                                    </m:r>
                                  </m:e>
                                  <m:sup>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8</m:t>
                                    </m:r>
                                  </m:sup>
                                </m:sSup>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𝑁</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𝑚</m:t>
                                </m:r>
                              </m:oMath>
                            </m:oMathPara>
                          </a14:m>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r h="229669">
                    <a:tc>
                      <a:txBody>
                        <a:bodyPr/>
                        <a:lstStyle/>
                        <a:p>
                          <a:pPr algn="ctr"/>
                          <a:r>
                            <a:rPr lang="fr-FR" sz="1200" dirty="0" smtClean="0">
                              <a:latin typeface="Times New Roman" panose="02020603050405020304" pitchFamily="18" charset="0"/>
                              <a:cs typeface="Times New Roman" panose="02020603050405020304" pitchFamily="18" charset="0"/>
                            </a:rPr>
                            <a:t>Amortissement</a:t>
                          </a:r>
                          <a:endParaRPr lang="fr-FR" sz="1200" dirty="0">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fr-FR" sz="1200" b="0" i="0" smtClean="0">
                                    <a:latin typeface="Cambria Math" panose="02040503050406030204" pitchFamily="18" charset="0"/>
                                    <a:cs typeface="Times New Roman" panose="02020603050405020304" pitchFamily="18" charset="0"/>
                                  </a:rPr>
                                  <m:t>0</m:t>
                                </m:r>
                              </m:oMath>
                            </m:oMathPara>
                          </a14:m>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2"/>
                      </a:ext>
                    </a:extLst>
                  </a:tr>
                </a:tbl>
              </a:graphicData>
            </a:graphic>
          </p:graphicFrame>
        </mc:Choice>
        <mc:Fallback>
          <p:graphicFrame>
            <p:nvGraphicFramePr>
              <p:cNvPr id="80" name="Tableau 79"/>
              <p:cNvGraphicFramePr>
                <a:graphicFrameLocks noGrp="1"/>
              </p:cNvGraphicFramePr>
              <p:nvPr>
                <p:extLst/>
              </p:nvPr>
            </p:nvGraphicFramePr>
            <p:xfrm>
              <a:off x="673983" y="4663788"/>
              <a:ext cx="2271547" cy="822960"/>
            </p:xfrm>
            <a:graphic>
              <a:graphicData uri="http://schemas.openxmlformats.org/drawingml/2006/table">
                <a:tbl>
                  <a:tblPr firstRow="1" bandRow="1">
                    <a:tableStyleId>{5C22544A-7EE6-4342-B048-85BDC9FD1C3A}</a:tableStyleId>
                  </a:tblPr>
                  <a:tblGrid>
                    <a:gridCol w="1274182">
                      <a:extLst>
                        <a:ext uri="{9D8B030D-6E8A-4147-A177-3AD203B41FA5}">
                          <a16:colId xmlns:a16="http://schemas.microsoft.com/office/drawing/2014/main" xmlns="" xmlns:a14="http://schemas.microsoft.com/office/drawing/2010/main" val="20000"/>
                        </a:ext>
                      </a:extLst>
                    </a:gridCol>
                    <a:gridCol w="997365">
                      <a:extLst>
                        <a:ext uri="{9D8B030D-6E8A-4147-A177-3AD203B41FA5}">
                          <a16:colId xmlns:a16="http://schemas.microsoft.com/office/drawing/2014/main" xmlns="" xmlns:a14="http://schemas.microsoft.com/office/drawing/2010/main" val="20001"/>
                        </a:ext>
                      </a:extLst>
                    </a:gridCol>
                  </a:tblGrid>
                  <a:tr h="27432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bg1"/>
                              </a:solidFill>
                              <a:latin typeface="Times New Roman" panose="02020603050405020304" pitchFamily="18" charset="0"/>
                              <a:ea typeface="+mn-ea"/>
                              <a:cs typeface="Times New Roman" panose="02020603050405020304" pitchFamily="18" charset="0"/>
                            </a:rPr>
                            <a:t>Roulement</a:t>
                          </a:r>
                        </a:p>
                      </a:txBody>
                      <a:tcPr/>
                    </a:tc>
                    <a:tc hMerge="1">
                      <a:txBody>
                        <a:bodyPr/>
                        <a:lstStyle/>
                        <a:p>
                          <a:endParaRPr lang="fr-FR" dirty="0"/>
                        </a:p>
                      </a:txBody>
                      <a:tcPr/>
                    </a:tc>
                    <a:extLst>
                      <a:ext uri="{0D108BD9-81ED-4DB2-BD59-A6C34878D82A}">
                        <a16:rowId xmlns:a16="http://schemas.microsoft.com/office/drawing/2014/main" xmlns="" xmlns:a14="http://schemas.microsoft.com/office/drawing/2010/main" val="10000"/>
                      </a:ext>
                    </a:extLst>
                  </a:tr>
                  <a:tr h="274320">
                    <a:tc>
                      <a:txBody>
                        <a:bodyPr/>
                        <a:lstStyle/>
                        <a:p>
                          <a:pPr algn="ctr"/>
                          <a:r>
                            <a:rPr lang="fr-FR" sz="1200" dirty="0" smtClean="0">
                              <a:latin typeface="Times New Roman" panose="02020603050405020304" pitchFamily="18" charset="0"/>
                              <a:cs typeface="Times New Roman" panose="02020603050405020304" pitchFamily="18" charset="0"/>
                            </a:rPr>
                            <a:t>Raideur isotrope </a:t>
                          </a:r>
                          <a:endParaRPr lang="fr-FR" sz="1200" dirty="0">
                            <a:latin typeface="Times New Roman" panose="02020603050405020304" pitchFamily="18" charset="0"/>
                            <a:cs typeface="Times New Roman" panose="02020603050405020304" pitchFamily="18" charset="0"/>
                          </a:endParaRPr>
                        </a:p>
                      </a:txBody>
                      <a:tcPr/>
                    </a:tc>
                    <a:tc>
                      <a:txBody>
                        <a:bodyPr/>
                        <a:lstStyle/>
                        <a:p>
                          <a:endParaRPr lang="fr-FR"/>
                        </a:p>
                      </a:txBody>
                      <a:tcPr>
                        <a:blipFill rotWithShape="0">
                          <a:blip r:embed="rId6"/>
                          <a:stretch>
                            <a:fillRect l="-128659" t="-100000" r="-2439" b="-113043"/>
                          </a:stretch>
                        </a:blipFill>
                      </a:tcPr>
                    </a:tc>
                    <a:extLst>
                      <a:ext uri="{0D108BD9-81ED-4DB2-BD59-A6C34878D82A}">
                        <a16:rowId xmlns:a16="http://schemas.microsoft.com/office/drawing/2014/main" xmlns="" xmlns:a14="http://schemas.microsoft.com/office/drawing/2010/main" val="10001"/>
                      </a:ext>
                    </a:extLst>
                  </a:tr>
                  <a:tr h="274320">
                    <a:tc>
                      <a:txBody>
                        <a:bodyPr/>
                        <a:lstStyle/>
                        <a:p>
                          <a:pPr algn="ctr"/>
                          <a:r>
                            <a:rPr lang="fr-FR" sz="1200" dirty="0" smtClean="0">
                              <a:latin typeface="Times New Roman" panose="02020603050405020304" pitchFamily="18" charset="0"/>
                              <a:cs typeface="Times New Roman" panose="02020603050405020304" pitchFamily="18" charset="0"/>
                            </a:rPr>
                            <a:t>Amortissement</a:t>
                          </a:r>
                          <a:endParaRPr lang="fr-FR" sz="1200" dirty="0">
                            <a:latin typeface="Times New Roman" panose="02020603050405020304" pitchFamily="18" charset="0"/>
                            <a:cs typeface="Times New Roman" panose="02020603050405020304" pitchFamily="18" charset="0"/>
                          </a:endParaRPr>
                        </a:p>
                      </a:txBody>
                      <a:tcPr/>
                    </a:tc>
                    <a:tc>
                      <a:txBody>
                        <a:bodyPr/>
                        <a:lstStyle/>
                        <a:p>
                          <a:endParaRPr lang="fr-FR"/>
                        </a:p>
                      </a:txBody>
                      <a:tcPr>
                        <a:blipFill rotWithShape="0">
                          <a:blip r:embed="rId6"/>
                          <a:stretch>
                            <a:fillRect l="-128659" t="-204444" r="-2439" b="-15556"/>
                          </a:stretch>
                        </a:blipFill>
                      </a:tcPr>
                    </a:tc>
                    <a:extLst>
                      <a:ext uri="{0D108BD9-81ED-4DB2-BD59-A6C34878D82A}">
                        <a16:rowId xmlns:a16="http://schemas.microsoft.com/office/drawing/2014/main" xmlns="" xmlns:a14="http://schemas.microsoft.com/office/drawing/2010/main" val="10002"/>
                      </a:ext>
                    </a:extLst>
                  </a:tr>
                </a:tbl>
              </a:graphicData>
            </a:graphic>
          </p:graphicFrame>
        </mc:Fallback>
      </mc:AlternateContent>
      <p:sp>
        <p:nvSpPr>
          <p:cNvPr id="81" name="Flèche vers le haut 80"/>
          <p:cNvSpPr/>
          <p:nvPr/>
        </p:nvSpPr>
        <p:spPr>
          <a:xfrm rot="1808631">
            <a:off x="1987240" y="4090465"/>
            <a:ext cx="266700" cy="4858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Flèche vers le haut 81"/>
          <p:cNvSpPr/>
          <p:nvPr/>
        </p:nvSpPr>
        <p:spPr>
          <a:xfrm rot="20968266">
            <a:off x="5038488" y="4188254"/>
            <a:ext cx="266700" cy="4528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mc:Choice xmlns:a14="http://schemas.microsoft.com/office/drawing/2010/main" Requires="a14">
          <p:sp>
            <p:nvSpPr>
              <p:cNvPr id="83" name="ZoneTexte 82"/>
              <p:cNvSpPr txBox="1"/>
              <p:nvPr/>
            </p:nvSpPr>
            <p:spPr>
              <a:xfrm>
                <a:off x="4130366" y="4756783"/>
                <a:ext cx="2393091" cy="636969"/>
              </a:xfrm>
              <a:prstGeom prst="rect">
                <a:avLst/>
              </a:prstGeom>
              <a:noFill/>
            </p:spPr>
            <p:txBody>
              <a:bodyPr wrap="none" rtlCol="0">
                <a:spAutoFit/>
              </a:bodyPr>
              <a:lstStyle/>
              <a:p>
                <a:r>
                  <a:rPr lang="fr-FR" sz="1600" dirty="0">
                    <a:latin typeface="Times New Roman" panose="02020603050405020304" pitchFamily="18" charset="0"/>
                    <a:cs typeface="Times New Roman" panose="02020603050405020304" pitchFamily="18" charset="0"/>
                  </a:rPr>
                  <a:t>Coefficients dynamiques : </a:t>
                </a:r>
              </a:p>
              <a:p>
                <a:pPr/>
                <a14:m>
                  <m:oMathPara xmlns:m="http://schemas.openxmlformats.org/officeDocument/2006/math">
                    <m:oMathParaPr>
                      <m:jc m:val="centerGroup"/>
                    </m:oMathParaPr>
                    <m:oMath xmlns:m="http://schemas.openxmlformats.org/officeDocument/2006/math">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𝐾</m:t>
                          </m:r>
                        </m:e>
                        <m:sub>
                          <m:r>
                            <a:rPr lang="fr-FR" b="0" i="1" dirty="0" smtClean="0">
                              <a:latin typeface="Cambria Math" panose="02040503050406030204" pitchFamily="18" charset="0"/>
                            </a:rPr>
                            <m:t>𝑝𝑎𝑙𝑖𝑒𝑟</m:t>
                          </m:r>
                        </m:sub>
                      </m:sSub>
                      <m:r>
                        <a:rPr lang="fr-FR" i="1" dirty="0" smtClean="0">
                          <a:latin typeface="Cambria Math" panose="02040503050406030204" pitchFamily="18" charset="0"/>
                        </a:rPr>
                        <m:t>, </m:t>
                      </m:r>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𝐶</m:t>
                          </m:r>
                        </m:e>
                        <m:sub>
                          <m:r>
                            <a:rPr lang="fr-FR" b="0" i="1" dirty="0" smtClean="0">
                              <a:latin typeface="Cambria Math" panose="02040503050406030204" pitchFamily="18" charset="0"/>
                            </a:rPr>
                            <m:t>𝑝𝑎𝑙𝑖𝑒𝑟</m:t>
                          </m:r>
                        </m:sub>
                      </m:sSub>
                    </m:oMath>
                  </m:oMathPara>
                </a14:m>
                <a:endParaRPr lang="fr-FR" dirty="0" smtClean="0"/>
              </a:p>
            </p:txBody>
          </p:sp>
        </mc:Choice>
        <mc:Fallback>
          <p:sp>
            <p:nvSpPr>
              <p:cNvPr id="83" name="ZoneTexte 82"/>
              <p:cNvSpPr txBox="1">
                <a:spLocks noRot="1" noChangeAspect="1" noMove="1" noResize="1" noEditPoints="1" noAdjustHandles="1" noChangeArrowheads="1" noChangeShapeType="1" noTextEdit="1"/>
              </p:cNvSpPr>
              <p:nvPr/>
            </p:nvSpPr>
            <p:spPr>
              <a:xfrm>
                <a:off x="4130366" y="4756783"/>
                <a:ext cx="2393091" cy="636969"/>
              </a:xfrm>
              <a:prstGeom prst="rect">
                <a:avLst/>
              </a:prstGeom>
              <a:blipFill rotWithShape="0">
                <a:blip r:embed="rId7"/>
                <a:stretch>
                  <a:fillRect l="-1531" t="-2857" r="-510" b="-4762"/>
                </a:stretch>
              </a:blipFill>
            </p:spPr>
            <p:txBody>
              <a:bodyPr/>
              <a:lstStyle/>
              <a:p>
                <a:r>
                  <a:rPr lang="fr-FR">
                    <a:noFill/>
                  </a:rPr>
                  <a:t> </a:t>
                </a:r>
              </a:p>
            </p:txBody>
          </p:sp>
        </mc:Fallback>
      </mc:AlternateContent>
      <p:cxnSp>
        <p:nvCxnSpPr>
          <p:cNvPr id="84" name="直接连接符 27"/>
          <p:cNvCxnSpPr/>
          <p:nvPr/>
        </p:nvCxnSpPr>
        <p:spPr>
          <a:xfrm>
            <a:off x="7347500" y="966558"/>
            <a:ext cx="0" cy="53981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848629" y="781892"/>
            <a:ext cx="4215517" cy="369332"/>
          </a:xfrm>
          <a:prstGeom prst="rect">
            <a:avLst/>
          </a:prstGeom>
        </p:spPr>
        <p:txBody>
          <a:bodyPr wrap="square">
            <a:spAutoFit/>
          </a:bodyPr>
          <a:lstStyle/>
          <a:p>
            <a:pPr marL="285750" indent="-285750">
              <a:buFont typeface="Wingdings" panose="05000000000000000000" pitchFamily="2" charset="2"/>
              <a:buChar char="q"/>
            </a:pPr>
            <a:r>
              <a:rPr lang="fr-FR" dirty="0">
                <a:cs typeface="Times New Roman" panose="02020603050405020304" pitchFamily="18" charset="0"/>
              </a:rPr>
              <a:t>Résultats des coefficients </a:t>
            </a:r>
            <a:r>
              <a:rPr lang="fr-FR" dirty="0" smtClean="0">
                <a:cs typeface="Times New Roman" panose="02020603050405020304" pitchFamily="18" charset="0"/>
              </a:rPr>
              <a:t>dynamiques</a:t>
            </a:r>
            <a:endParaRPr lang="fr-FR" dirty="0">
              <a:cs typeface="Times New Roman" panose="02020603050405020304" pitchFamily="18" charset="0"/>
            </a:endParaRPr>
          </a:p>
        </p:txBody>
      </p:sp>
      <p:pic>
        <p:nvPicPr>
          <p:cNvPr id="86" name="Image 85"/>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3164" y="1157588"/>
            <a:ext cx="3944278" cy="2595921"/>
          </a:xfrm>
          <a:prstGeom prst="rect">
            <a:avLst/>
          </a:prstGeom>
          <a:noFill/>
        </p:spPr>
      </p:pic>
      <p:pic>
        <p:nvPicPr>
          <p:cNvPr id="87" name="Image 86"/>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59255" y="3742839"/>
            <a:ext cx="4043862" cy="2698444"/>
          </a:xfrm>
          <a:prstGeom prst="rect">
            <a:avLst/>
          </a:prstGeom>
          <a:noFill/>
        </p:spPr>
      </p:pic>
    </p:spTree>
    <p:extLst>
      <p:ext uri="{BB962C8B-B14F-4D97-AF65-F5344CB8AC3E}">
        <p14:creationId xmlns:p14="http://schemas.microsoft.com/office/powerpoint/2010/main" val="29914841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smtClean="0">
                <a:cs typeface="Arial" panose="020B0604020202020204" pitchFamily="34" charset="0"/>
              </a:rPr>
              <a:t>Analyse modale du </a:t>
            </a:r>
            <a:r>
              <a:rPr lang="fr-FR" sz="3200" dirty="0">
                <a:cs typeface="Arial" panose="020B0604020202020204" pitchFamily="34" charset="0"/>
              </a:rPr>
              <a:t>rotor court de </a:t>
            </a:r>
            <a:r>
              <a:rPr lang="fr-FR" sz="3200" dirty="0" smtClean="0">
                <a:cs typeface="Arial" panose="020B0604020202020204" pitchFamily="34" charset="0"/>
              </a:rPr>
              <a:t>430mm : Résultat</a:t>
            </a:r>
            <a:endParaRPr lang="fr-FR" sz="3200" dirty="0">
              <a:cs typeface="Arial" panose="020B0604020202020204" pitchFamily="34" charset="0"/>
            </a:endParaRPr>
          </a:p>
        </p:txBody>
      </p:sp>
      <p:grpSp>
        <p:nvGrpSpPr>
          <p:cNvPr id="6" name="Groupe 5"/>
          <p:cNvGrpSpPr/>
          <p:nvPr/>
        </p:nvGrpSpPr>
        <p:grpSpPr>
          <a:xfrm>
            <a:off x="169555" y="1059267"/>
            <a:ext cx="5588925" cy="3175986"/>
            <a:chOff x="169555" y="1059267"/>
            <a:chExt cx="5588925" cy="3175986"/>
          </a:xfrm>
        </p:grpSpPr>
        <p:pic>
          <p:nvPicPr>
            <p:cNvPr id="21" name="Image 20"/>
            <p:cNvPicPr/>
            <p:nvPr/>
          </p:nvPicPr>
          <p:blipFill>
            <a:blip r:embed="rId3"/>
            <a:stretch>
              <a:fillRect/>
            </a:stretch>
          </p:blipFill>
          <p:spPr>
            <a:xfrm>
              <a:off x="169555" y="1243933"/>
              <a:ext cx="5588925" cy="2991320"/>
            </a:xfrm>
            <a:prstGeom prst="rect">
              <a:avLst/>
            </a:prstGeom>
          </p:spPr>
        </p:pic>
        <p:sp>
          <p:nvSpPr>
            <p:cNvPr id="2" name="Rectangle 1"/>
            <p:cNvSpPr/>
            <p:nvPr/>
          </p:nvSpPr>
          <p:spPr>
            <a:xfrm>
              <a:off x="1947493" y="1059267"/>
              <a:ext cx="2505814" cy="369332"/>
            </a:xfrm>
            <a:prstGeom prst="rect">
              <a:avLst/>
            </a:prstGeom>
          </p:spPr>
          <p:txBody>
            <a:bodyPr wrap="none">
              <a:spAutoFit/>
            </a:bodyPr>
            <a:lstStyle/>
            <a:p>
              <a:r>
                <a:rPr lang="fr-FR" dirty="0">
                  <a:latin typeface="Times New Roman" panose="02020603050405020304" pitchFamily="18" charset="0"/>
                  <a:cs typeface="Times New Roman" panose="02020603050405020304" pitchFamily="18" charset="0"/>
                </a:rPr>
                <a:t>Diagramme de Campbell</a:t>
              </a:r>
            </a:p>
          </p:txBody>
        </p:sp>
      </p:grpSp>
      <p:grpSp>
        <p:nvGrpSpPr>
          <p:cNvPr id="8" name="Groupe 7"/>
          <p:cNvGrpSpPr/>
          <p:nvPr/>
        </p:nvGrpSpPr>
        <p:grpSpPr>
          <a:xfrm>
            <a:off x="6044590" y="1059267"/>
            <a:ext cx="5817210" cy="3290969"/>
            <a:chOff x="6044590" y="1059267"/>
            <a:chExt cx="5817210" cy="3290969"/>
          </a:xfrm>
        </p:grpSpPr>
        <p:pic>
          <p:nvPicPr>
            <p:cNvPr id="22" name="Image 21"/>
            <p:cNvPicPr/>
            <p:nvPr/>
          </p:nvPicPr>
          <p:blipFill>
            <a:blip r:embed="rId4"/>
            <a:stretch>
              <a:fillRect/>
            </a:stretch>
          </p:blipFill>
          <p:spPr>
            <a:xfrm>
              <a:off x="6044590" y="1243933"/>
              <a:ext cx="5817210" cy="3106303"/>
            </a:xfrm>
            <a:prstGeom prst="rect">
              <a:avLst/>
            </a:prstGeom>
          </p:spPr>
        </p:pic>
        <p:sp>
          <p:nvSpPr>
            <p:cNvPr id="7" name="Rectangle 6"/>
            <p:cNvSpPr/>
            <p:nvPr/>
          </p:nvSpPr>
          <p:spPr>
            <a:xfrm>
              <a:off x="8062198" y="1059267"/>
              <a:ext cx="2339102" cy="369332"/>
            </a:xfrm>
            <a:prstGeom prst="rect">
              <a:avLst/>
            </a:prstGeom>
          </p:spPr>
          <p:txBody>
            <a:bodyPr wrap="none">
              <a:spAutoFit/>
            </a:bodyPr>
            <a:lstStyle/>
            <a:p>
              <a:r>
                <a:rPr lang="fr-FR" dirty="0">
                  <a:latin typeface="Times New Roman" panose="02020603050405020304" pitchFamily="18" charset="0"/>
                  <a:cs typeface="Times New Roman" panose="02020603050405020304" pitchFamily="18" charset="0"/>
                </a:rPr>
                <a:t>Diagramme de stabilité</a:t>
              </a:r>
            </a:p>
          </p:txBody>
        </p:sp>
      </p:grpSp>
      <p:sp>
        <p:nvSpPr>
          <p:cNvPr id="27" name="ZoneTexte 26"/>
          <p:cNvSpPr txBox="1"/>
          <p:nvPr/>
        </p:nvSpPr>
        <p:spPr>
          <a:xfrm>
            <a:off x="346724" y="4888753"/>
            <a:ext cx="5697866" cy="1200329"/>
          </a:xfrm>
          <a:prstGeom prst="rect">
            <a:avLst/>
          </a:prstGeom>
          <a:noFill/>
        </p:spPr>
        <p:txBody>
          <a:bodyPr wrap="square" rtlCol="0">
            <a:spAutoFit/>
          </a:bodyPr>
          <a:lstStyle/>
          <a:p>
            <a:pPr marL="285750" indent="-285750">
              <a:buFont typeface="Arial" panose="020B0604020202020204" pitchFamily="34" charset="0"/>
              <a:buChar char="•"/>
            </a:pPr>
            <a:r>
              <a:rPr lang="fr-FR" dirty="0" smtClean="0">
                <a:cs typeface="Times New Roman" panose="02020603050405020304" pitchFamily="18" charset="0"/>
              </a:rPr>
              <a:t>Fréquence </a:t>
            </a:r>
            <a:r>
              <a:rPr lang="fr-FR" dirty="0" smtClean="0">
                <a:cs typeface="Times New Roman" panose="02020603050405020304" pitchFamily="18" charset="0"/>
              </a:rPr>
              <a:t>du premier mode de flexion vers 600HZ (36000 tr/min) &gt;&gt; 166 Hz (10000 tr/min</a:t>
            </a:r>
            <a:r>
              <a:rPr lang="fr-FR" dirty="0" smtClean="0">
                <a:cs typeface="Times New Roman" panose="02020603050405020304" pitchFamily="18" charset="0"/>
              </a:rPr>
              <a:t>)</a:t>
            </a:r>
          </a:p>
          <a:p>
            <a:r>
              <a:rPr lang="fr-FR" dirty="0" smtClean="0">
                <a:cs typeface="Times New Roman" panose="02020603050405020304" pitchFamily="18" charset="0"/>
              </a:rPr>
              <a:t> </a:t>
            </a:r>
          </a:p>
          <a:p>
            <a:pPr marL="285750" indent="-285750">
              <a:buFont typeface="Arial" panose="020B0604020202020204" pitchFamily="34" charset="0"/>
              <a:buChar char="•"/>
            </a:pPr>
            <a:r>
              <a:rPr lang="fr-FR" dirty="0">
                <a:cs typeface="Times New Roman" panose="02020603050405020304" pitchFamily="18" charset="0"/>
              </a:rPr>
              <a:t>Possible d’utiliser le modèle dynamique du rotor à </a:t>
            </a:r>
            <a:r>
              <a:rPr lang="fr-FR" dirty="0" smtClean="0">
                <a:cs typeface="Times New Roman" panose="02020603050405020304" pitchFamily="18" charset="0"/>
              </a:rPr>
              <a:t>4DDL</a:t>
            </a:r>
          </a:p>
        </p:txBody>
      </p:sp>
      <p:sp>
        <p:nvSpPr>
          <p:cNvPr id="10" name="Rectangle 9"/>
          <p:cNvSpPr/>
          <p:nvPr/>
        </p:nvSpPr>
        <p:spPr>
          <a:xfrm>
            <a:off x="6183749" y="4771333"/>
            <a:ext cx="5678051" cy="1754326"/>
          </a:xfrm>
          <a:prstGeom prst="rect">
            <a:avLst/>
          </a:prstGeom>
        </p:spPr>
        <p:txBody>
          <a:bodyPr wrap="square">
            <a:spAutoFit/>
          </a:bodyPr>
          <a:lstStyle/>
          <a:p>
            <a:pPr marL="285750" indent="-285750">
              <a:buFont typeface="Arial" panose="020B0604020202020204" pitchFamily="34" charset="0"/>
              <a:buChar char="•"/>
            </a:pPr>
            <a:r>
              <a:rPr lang="fr-FR" dirty="0">
                <a:cs typeface="Times New Roman" panose="02020603050405020304" pitchFamily="18" charset="0"/>
              </a:rPr>
              <a:t>Facteur d’amortissement devient négative à partir de 3000 tr/min. </a:t>
            </a:r>
            <a:endParaRPr lang="fr-FR" dirty="0" smtClean="0">
              <a:cs typeface="Times New Roman" panose="02020603050405020304" pitchFamily="18" charset="0"/>
            </a:endParaRPr>
          </a:p>
          <a:p>
            <a:pPr marL="285750" indent="-285750">
              <a:buFont typeface="Arial" panose="020B0604020202020204" pitchFamily="34" charset="0"/>
              <a:buChar char="•"/>
            </a:pPr>
            <a:r>
              <a:rPr lang="fr-FR" dirty="0">
                <a:cs typeface="Times New Roman" panose="02020603050405020304" pitchFamily="18" charset="0"/>
              </a:rPr>
              <a:t>Une instabilité traduite par vibrations sous-synchrones à cause de l’instabilité du palier </a:t>
            </a:r>
            <a:r>
              <a:rPr lang="fr-FR" dirty="0" smtClean="0">
                <a:cs typeface="Times New Roman" panose="02020603050405020304" pitchFamily="18" charset="0"/>
              </a:rPr>
              <a:t>circulaire</a:t>
            </a:r>
            <a:endParaRPr lang="fr-F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b="1" dirty="0">
                <a:solidFill>
                  <a:srgbClr val="00B050"/>
                </a:solidFill>
                <a:latin typeface="Times New Roman" panose="02020603050405020304" pitchFamily="18" charset="0"/>
                <a:cs typeface="Times New Roman" panose="02020603050405020304" pitchFamily="18" charset="0"/>
              </a:rPr>
              <a:t>Augmentation de la charge dynamique a réussi à stabiliser le </a:t>
            </a:r>
            <a:r>
              <a:rPr lang="fr-FR" b="1" dirty="0" smtClean="0">
                <a:solidFill>
                  <a:srgbClr val="00B050"/>
                </a:solidFill>
                <a:latin typeface="Times New Roman" panose="02020603050405020304" pitchFamily="18" charset="0"/>
                <a:cs typeface="Times New Roman" panose="02020603050405020304" pitchFamily="18" charset="0"/>
              </a:rPr>
              <a:t>rotor à 7000 tr/min</a:t>
            </a:r>
            <a:endParaRPr lang="fr-FR" b="1"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42379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7">
            <a:extLst>
              <a:ext uri="{FF2B5EF4-FFF2-40B4-BE49-F238E27FC236}">
                <a16:creationId xmlns="" xmlns:a16="http://schemas.microsoft.com/office/drawing/2014/main" id="{2DA98111-0A62-43D1-BE97-78FB87111BA0}"/>
              </a:ext>
            </a:extLst>
          </p:cNvPr>
          <p:cNvSpPr/>
          <p:nvPr/>
        </p:nvSpPr>
        <p:spPr>
          <a:xfrm>
            <a:off x="7034" y="3899069"/>
            <a:ext cx="1406769" cy="650449"/>
          </a:xfrm>
          <a:prstGeom prst="rect">
            <a:avLst/>
          </a:prstGeom>
          <a:noFill/>
          <a:ln w="1270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rgbClr val="BFBFBF"/>
                </a:solidFill>
                <a:latin typeface="Times New Roman" panose="02020603050405020304" pitchFamily="18" charset="0"/>
                <a:cs typeface="Times New Roman" panose="02020603050405020304" pitchFamily="18" charset="0"/>
                <a:sym typeface="+mn-lt"/>
              </a:rPr>
              <a:t>Reproduction</a:t>
            </a:r>
          </a:p>
          <a:p>
            <a:pPr algn="ctr"/>
            <a:r>
              <a:rPr lang="en-US" altLang="zh-CN" sz="1600" dirty="0" smtClean="0">
                <a:solidFill>
                  <a:srgbClr val="BFBFBF"/>
                </a:solidFill>
                <a:latin typeface="Times New Roman" panose="02020603050405020304" pitchFamily="18" charset="0"/>
                <a:cs typeface="Times New Roman" panose="02020603050405020304" pitchFamily="18" charset="0"/>
                <a:sym typeface="+mn-lt"/>
              </a:rPr>
              <a:t>De </a:t>
            </a:r>
            <a:r>
              <a:rPr lang="en-US" altLang="zh-CN" sz="1600" b="1" dirty="0" smtClean="0">
                <a:solidFill>
                  <a:srgbClr val="BFBFBF"/>
                </a:solidFill>
                <a:latin typeface="Times New Roman" panose="02020603050405020304" pitchFamily="18" charset="0"/>
                <a:cs typeface="Times New Roman" panose="02020603050405020304" pitchFamily="18" charset="0"/>
                <a:sym typeface="+mn-lt"/>
              </a:rPr>
              <a:t>EM</a:t>
            </a:r>
            <a:r>
              <a:rPr lang="en-US" altLang="zh-CN" sz="1600" dirty="0" smtClean="0">
                <a:solidFill>
                  <a:srgbClr val="BFBFBF"/>
                </a:solidFill>
                <a:latin typeface="Times New Roman" panose="02020603050405020304" pitchFamily="18" charset="0"/>
                <a:cs typeface="Times New Roman" panose="02020603050405020304" pitchFamily="18" charset="0"/>
                <a:sym typeface="+mn-lt"/>
              </a:rPr>
              <a:t> </a:t>
            </a:r>
            <a:endParaRPr lang="zh-CN" altLang="en-US" sz="1600" dirty="0">
              <a:solidFill>
                <a:srgbClr val="BFBFBF"/>
              </a:solidFill>
              <a:latin typeface="Times New Roman" panose="02020603050405020304" pitchFamily="18" charset="0"/>
              <a:cs typeface="Times New Roman" panose="02020603050405020304" pitchFamily="18" charset="0"/>
              <a:sym typeface="+mn-lt"/>
            </a:endParaRPr>
          </a:p>
        </p:txBody>
      </p:sp>
      <p:sp>
        <p:nvSpPr>
          <p:cNvPr id="11" name="矩形 16">
            <a:extLst>
              <a:ext uri="{FF2B5EF4-FFF2-40B4-BE49-F238E27FC236}">
                <a16:creationId xmlns="" xmlns:a16="http://schemas.microsoft.com/office/drawing/2014/main" id="{761BC6FE-745A-4EC4-8CB2-A57E813F49BD}"/>
              </a:ext>
            </a:extLst>
          </p:cNvPr>
          <p:cNvSpPr/>
          <p:nvPr/>
        </p:nvSpPr>
        <p:spPr>
          <a:xfrm>
            <a:off x="7034" y="3248620"/>
            <a:ext cx="1406769" cy="650449"/>
          </a:xfrm>
          <a:prstGeom prst="rect">
            <a:avLst/>
          </a:prstGeom>
          <a:noFill/>
          <a:ln w="1270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smtClean="0">
                <a:solidFill>
                  <a:srgbClr val="BFBFBF"/>
                </a:solidFill>
                <a:latin typeface="Times New Roman" panose="02020603050405020304" pitchFamily="18" charset="0"/>
                <a:cs typeface="Times New Roman" panose="02020603050405020304" pitchFamily="18" charset="0"/>
                <a:sym typeface="+mn-lt"/>
              </a:rPr>
              <a:t>Analyse de  stabilité </a:t>
            </a:r>
            <a:r>
              <a:rPr lang="fr-FR" altLang="zh-CN" sz="1600" b="1" dirty="0" smtClean="0">
                <a:solidFill>
                  <a:srgbClr val="BFBFBF"/>
                </a:solidFill>
                <a:latin typeface="Times New Roman" panose="02020603050405020304" pitchFamily="18" charset="0"/>
                <a:cs typeface="Times New Roman" panose="02020603050405020304" pitchFamily="18" charset="0"/>
                <a:sym typeface="+mn-lt"/>
              </a:rPr>
              <a:t>EM</a:t>
            </a:r>
            <a:endParaRPr lang="fr-FR" altLang="zh-CN" sz="1600" b="1" dirty="0">
              <a:solidFill>
                <a:srgbClr val="BFBFBF"/>
              </a:solidFill>
              <a:latin typeface="Times New Roman" panose="02020603050405020304" pitchFamily="18" charset="0"/>
              <a:cs typeface="Times New Roman" panose="02020603050405020304" pitchFamily="18" charset="0"/>
              <a:sym typeface="+mn-lt"/>
            </a:endParaRPr>
          </a:p>
        </p:txBody>
      </p:sp>
      <p:sp>
        <p:nvSpPr>
          <p:cNvPr id="7" name="文本框 19">
            <a:extLst>
              <a:ext uri="{FF2B5EF4-FFF2-40B4-BE49-F238E27FC236}">
                <a16:creationId xmlns="" xmlns:a16="http://schemas.microsoft.com/office/drawing/2014/main" id="{48914069-6DC7-4F12-A089-BDAC130B89A1}"/>
              </a:ext>
            </a:extLst>
          </p:cNvPr>
          <p:cNvSpPr txBox="1"/>
          <p:nvPr/>
        </p:nvSpPr>
        <p:spPr>
          <a:xfrm>
            <a:off x="77734" y="476638"/>
            <a:ext cx="1265367" cy="338554"/>
          </a:xfrm>
          <a:prstGeom prst="rect">
            <a:avLst/>
          </a:prstGeom>
          <a:noFill/>
        </p:spPr>
        <p:txBody>
          <a:bodyPr wrap="square" rtlCol="0">
            <a:spAutoFit/>
          </a:bodyPr>
          <a:lstStyle/>
          <a:p>
            <a:pPr algn="ctr"/>
            <a:r>
              <a:rPr lang="en-US" altLang="zh-CN" sz="1600" dirty="0" smtClean="0">
                <a:latin typeface="Times New Roman" panose="02020603050405020304" pitchFamily="18" charset="0"/>
                <a:cs typeface="Times New Roman" panose="02020603050405020304" pitchFamily="18" charset="0"/>
                <a:sym typeface="+mn-lt"/>
              </a:rPr>
              <a:t>PLAN</a:t>
            </a:r>
            <a:endParaRPr lang="zh-CN" altLang="en-US" sz="1600" dirty="0">
              <a:latin typeface="Times New Roman" panose="02020603050405020304" pitchFamily="18" charset="0"/>
              <a:cs typeface="Times New Roman" panose="02020603050405020304" pitchFamily="18" charset="0"/>
              <a:sym typeface="+mn-lt"/>
            </a:endParaRPr>
          </a:p>
        </p:txBody>
      </p:sp>
      <p:sp>
        <p:nvSpPr>
          <p:cNvPr id="9" name="矩形 14">
            <a:extLst>
              <a:ext uri="{FF2B5EF4-FFF2-40B4-BE49-F238E27FC236}">
                <a16:creationId xmlns="" xmlns:a16="http://schemas.microsoft.com/office/drawing/2014/main" id="{B86C440B-9681-404C-B39E-BD82912A3D72}"/>
              </a:ext>
            </a:extLst>
          </p:cNvPr>
          <p:cNvSpPr/>
          <p:nvPr/>
        </p:nvSpPr>
        <p:spPr>
          <a:xfrm>
            <a:off x="7034" y="1947722"/>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a:solidFill>
                  <a:srgbClr val="BFBFBF"/>
                </a:solidFill>
                <a:latin typeface="Times New Roman" panose="02020603050405020304" pitchFamily="18" charset="0"/>
                <a:cs typeface="Times New Roman" panose="02020603050405020304" pitchFamily="18" charset="0"/>
                <a:sym typeface="+mn-lt"/>
              </a:rPr>
              <a:t>Introduction</a:t>
            </a:r>
            <a:endParaRPr lang="zh-CN" altLang="en-US"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10" name="矩形 15">
            <a:extLst>
              <a:ext uri="{FF2B5EF4-FFF2-40B4-BE49-F238E27FC236}">
                <a16:creationId xmlns="" xmlns:a16="http://schemas.microsoft.com/office/drawing/2014/main" id="{7940FCFB-87E6-4174-841C-CE767F94A079}"/>
              </a:ext>
            </a:extLst>
          </p:cNvPr>
          <p:cNvSpPr/>
          <p:nvPr/>
        </p:nvSpPr>
        <p:spPr>
          <a:xfrm>
            <a:off x="7034" y="2598171"/>
            <a:ext cx="1406769" cy="650449"/>
          </a:xfrm>
          <a:prstGeom prst="rect">
            <a:avLst/>
          </a:prstGeom>
          <a:noFill/>
          <a:ln w="1270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smtClean="0">
                <a:solidFill>
                  <a:srgbClr val="BFBFBF"/>
                </a:solidFill>
                <a:latin typeface="Times New Roman" panose="02020603050405020304" pitchFamily="18" charset="0"/>
                <a:cs typeface="Times New Roman" panose="02020603050405020304" pitchFamily="18" charset="0"/>
                <a:sym typeface="+mn-lt"/>
              </a:rPr>
              <a:t>Modélisation</a:t>
            </a:r>
            <a:r>
              <a:rPr lang="en-US" altLang="zh-CN" sz="1600" b="1" dirty="0" smtClean="0">
                <a:solidFill>
                  <a:srgbClr val="BFBFBF"/>
                </a:solidFill>
                <a:latin typeface="Times New Roman" panose="02020603050405020304" pitchFamily="18" charset="0"/>
                <a:cs typeface="Times New Roman" panose="02020603050405020304" pitchFamily="18" charset="0"/>
                <a:sym typeface="+mn-lt"/>
              </a:rPr>
              <a:t> </a:t>
            </a:r>
            <a:r>
              <a:rPr lang="en-US" altLang="zh-CN" sz="1600" b="1" dirty="0">
                <a:solidFill>
                  <a:srgbClr val="BFBFBF"/>
                </a:solidFill>
                <a:latin typeface="Times New Roman" panose="02020603050405020304" pitchFamily="18" charset="0"/>
                <a:cs typeface="Times New Roman" panose="02020603050405020304" pitchFamily="18" charset="0"/>
                <a:sym typeface="+mn-lt"/>
              </a:rPr>
              <a:t>&amp; Validation </a:t>
            </a:r>
            <a:endParaRPr lang="zh-CN" altLang="en-US" sz="1600" b="1" dirty="0">
              <a:solidFill>
                <a:srgbClr val="BFBFBF"/>
              </a:solidFill>
              <a:latin typeface="Times New Roman" panose="02020603050405020304" pitchFamily="18" charset="0"/>
              <a:cs typeface="Times New Roman" panose="02020603050405020304" pitchFamily="18" charset="0"/>
              <a:sym typeface="+mn-lt"/>
            </a:endParaRPr>
          </a:p>
        </p:txBody>
      </p:sp>
      <p:sp>
        <p:nvSpPr>
          <p:cNvPr id="6" name="矩形 12">
            <a:extLst>
              <a:ext uri="{FF2B5EF4-FFF2-40B4-BE49-F238E27FC236}">
                <a16:creationId xmlns="" xmlns:a16="http://schemas.microsoft.com/office/drawing/2014/main" id="{896C436B-6F27-4E00-A173-736945DE81DA}"/>
              </a:ext>
            </a:extLst>
          </p:cNvPr>
          <p:cNvSpPr/>
          <p:nvPr/>
        </p:nvSpPr>
        <p:spPr>
          <a:xfrm>
            <a:off x="7034" y="0"/>
            <a:ext cx="1406769" cy="66294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837F286B-740C-47E1-826C-03413C050EC1}" type="datetime1">
              <a:rPr lang="fr-FR" sz="1300" smtClean="0">
                <a:solidFill>
                  <a:schemeClr val="lt1"/>
                </a:solidFill>
                <a:latin typeface="Times New Roman" panose="02020603050405020304" pitchFamily="18" charset="0"/>
                <a:cs typeface="Times New Roman" panose="02020603050405020304" pitchFamily="18" charset="0"/>
              </a:rPr>
              <a:t>14/03/2019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18">
            <a:extLst>
              <a:ext uri="{FF2B5EF4-FFF2-40B4-BE49-F238E27FC236}">
                <a16:creationId xmlns="" xmlns:a16="http://schemas.microsoft.com/office/drawing/2014/main" id="{90F9E547-AE95-4696-B74B-59A26C4FFB0D}"/>
              </a:ext>
            </a:extLst>
          </p:cNvPr>
          <p:cNvSpPr/>
          <p:nvPr/>
        </p:nvSpPr>
        <p:spPr>
          <a:xfrm>
            <a:off x="0" y="4549518"/>
            <a:ext cx="1413804" cy="65044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Times New Roman" panose="02020603050405020304" pitchFamily="18" charset="0"/>
                <a:cs typeface="Times New Roman" panose="02020603050405020304" pitchFamily="18" charset="0"/>
                <a:sym typeface="+mn-lt"/>
              </a:rPr>
              <a:t>Conclusions &amp; </a:t>
            </a:r>
            <a:r>
              <a:rPr lang="en-US" altLang="zh-CN" sz="1400" b="1" dirty="0" smtClean="0">
                <a:solidFill>
                  <a:schemeClr val="tx1"/>
                </a:solidFill>
                <a:latin typeface="Times New Roman" panose="02020603050405020304" pitchFamily="18" charset="0"/>
                <a:cs typeface="Times New Roman" panose="02020603050405020304" pitchFamily="18" charset="0"/>
                <a:sym typeface="+mn-lt"/>
              </a:rPr>
              <a:t>Perspectives</a:t>
            </a:r>
            <a:endParaRPr lang="en-US" altLang="zh-CN" sz="1400" b="1" dirty="0">
              <a:solidFill>
                <a:schemeClr val="tx1"/>
              </a:solidFill>
              <a:latin typeface="Times New Roman" panose="02020603050405020304" pitchFamily="18" charset="0"/>
              <a:cs typeface="Times New Roman" panose="02020603050405020304" pitchFamily="18" charset="0"/>
              <a:sym typeface="+mn-lt"/>
            </a:endParaRPr>
          </a:p>
        </p:txBody>
      </p:sp>
      <p:sp>
        <p:nvSpPr>
          <p:cNvPr id="14" name="ZoneTexte 13"/>
          <p:cNvSpPr txBox="1"/>
          <p:nvPr/>
        </p:nvSpPr>
        <p:spPr>
          <a:xfrm>
            <a:off x="1554310" y="456715"/>
            <a:ext cx="5735490" cy="369332"/>
          </a:xfrm>
          <a:prstGeom prst="rect">
            <a:avLst/>
          </a:prstGeom>
          <a:noFill/>
        </p:spPr>
        <p:txBody>
          <a:bodyPr wrap="square" rtlCol="0">
            <a:spAutoFit/>
          </a:bodyPr>
          <a:lstStyle/>
          <a:p>
            <a:pPr marL="285750" indent="-285750">
              <a:buFont typeface="Wingdings" panose="05000000000000000000" pitchFamily="2" charset="2"/>
              <a:buChar char="Ø"/>
            </a:pPr>
            <a:r>
              <a:rPr lang="fr-FR" b="1" dirty="0" smtClean="0">
                <a:latin typeface="Times New Roman" panose="02020603050405020304" pitchFamily="18" charset="0"/>
                <a:cs typeface="Times New Roman" panose="02020603050405020304" pitchFamily="18" charset="0"/>
              </a:rPr>
              <a:t>Contributions marquantes pendant ces trois ans</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27446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6">
            <a:extLst>
              <a:ext uri="{FF2B5EF4-FFF2-40B4-BE49-F238E27FC236}">
                <a16:creationId xmlns="" xmlns:a16="http://schemas.microsoft.com/office/drawing/2014/main" id="{761BC6FE-745A-4EC4-8CB2-A57E813F49BD}"/>
              </a:ext>
            </a:extLst>
          </p:cNvPr>
          <p:cNvSpPr/>
          <p:nvPr/>
        </p:nvSpPr>
        <p:spPr>
          <a:xfrm>
            <a:off x="7034" y="3248620"/>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Analyse de  stabilité </a:t>
            </a:r>
            <a:r>
              <a:rPr lang="fr-FR" altLang="zh-CN" sz="1600" b="1" dirty="0" smtClean="0">
                <a:solidFill>
                  <a:schemeClr val="bg1">
                    <a:lumMod val="65000"/>
                  </a:schemeClr>
                </a:solidFill>
                <a:latin typeface="Times New Roman" panose="02020603050405020304" pitchFamily="18" charset="0"/>
                <a:cs typeface="Times New Roman" panose="02020603050405020304" pitchFamily="18" charset="0"/>
                <a:sym typeface="+mn-lt"/>
              </a:rPr>
              <a:t>EM</a:t>
            </a:r>
            <a:endParaRPr lang="fr-FR" altLang="zh-CN" sz="1600" b="1"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7" name="文本框 19">
            <a:extLst>
              <a:ext uri="{FF2B5EF4-FFF2-40B4-BE49-F238E27FC236}">
                <a16:creationId xmlns="" xmlns:a16="http://schemas.microsoft.com/office/drawing/2014/main" id="{48914069-6DC7-4F12-A089-BDAC130B89A1}"/>
              </a:ext>
            </a:extLst>
          </p:cNvPr>
          <p:cNvSpPr txBox="1"/>
          <p:nvPr/>
        </p:nvSpPr>
        <p:spPr>
          <a:xfrm>
            <a:off x="77734" y="476638"/>
            <a:ext cx="1265367" cy="338554"/>
          </a:xfrm>
          <a:prstGeom prst="rect">
            <a:avLst/>
          </a:prstGeom>
          <a:noFill/>
        </p:spPr>
        <p:txBody>
          <a:bodyPr wrap="square" rtlCol="0">
            <a:spAutoFit/>
          </a:bodyPr>
          <a:lstStyle/>
          <a:p>
            <a:pPr algn="ctr"/>
            <a:r>
              <a:rPr lang="en-US" altLang="zh-CN" sz="1600" dirty="0" smtClean="0">
                <a:latin typeface="Times New Roman" panose="02020603050405020304" pitchFamily="18" charset="0"/>
                <a:cs typeface="Times New Roman" panose="02020603050405020304" pitchFamily="18" charset="0"/>
                <a:sym typeface="+mn-lt"/>
              </a:rPr>
              <a:t>PLAN</a:t>
            </a:r>
            <a:endParaRPr lang="zh-CN" altLang="en-US" sz="1600" dirty="0">
              <a:latin typeface="Times New Roman" panose="02020603050405020304" pitchFamily="18" charset="0"/>
              <a:cs typeface="Times New Roman" panose="02020603050405020304" pitchFamily="18" charset="0"/>
              <a:sym typeface="+mn-lt"/>
            </a:endParaRPr>
          </a:p>
        </p:txBody>
      </p:sp>
      <p:sp>
        <p:nvSpPr>
          <p:cNvPr id="9" name="矩形 14">
            <a:extLst>
              <a:ext uri="{FF2B5EF4-FFF2-40B4-BE49-F238E27FC236}">
                <a16:creationId xmlns="" xmlns:a16="http://schemas.microsoft.com/office/drawing/2014/main" id="{B86C440B-9681-404C-B39E-BD82912A3D72}"/>
              </a:ext>
            </a:extLst>
          </p:cNvPr>
          <p:cNvSpPr/>
          <p:nvPr/>
        </p:nvSpPr>
        <p:spPr>
          <a:xfrm>
            <a:off x="7034" y="1947722"/>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a:solidFill>
                  <a:srgbClr val="BFBFBF"/>
                </a:solidFill>
                <a:latin typeface="Times New Roman" panose="02020603050405020304" pitchFamily="18" charset="0"/>
                <a:cs typeface="Times New Roman" panose="02020603050405020304" pitchFamily="18" charset="0"/>
                <a:sym typeface="+mn-lt"/>
              </a:rPr>
              <a:t>Introduction</a:t>
            </a:r>
            <a:endParaRPr lang="zh-CN" altLang="en-US"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10" name="矩形 15">
            <a:extLst>
              <a:ext uri="{FF2B5EF4-FFF2-40B4-BE49-F238E27FC236}">
                <a16:creationId xmlns="" xmlns:a16="http://schemas.microsoft.com/office/drawing/2014/main" id="{7940FCFB-87E6-4174-841C-CE767F94A079}"/>
              </a:ext>
            </a:extLst>
          </p:cNvPr>
          <p:cNvSpPr/>
          <p:nvPr/>
        </p:nvSpPr>
        <p:spPr>
          <a:xfrm>
            <a:off x="7034" y="2598171"/>
            <a:ext cx="1406769" cy="6504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smtClean="0">
                <a:solidFill>
                  <a:schemeClr val="tx1"/>
                </a:solidFill>
                <a:latin typeface="Times New Roman" panose="02020603050405020304" pitchFamily="18" charset="0"/>
                <a:cs typeface="Times New Roman" panose="02020603050405020304" pitchFamily="18" charset="0"/>
                <a:sym typeface="+mn-lt"/>
              </a:rPr>
              <a:t>Modélisation</a:t>
            </a:r>
            <a:r>
              <a:rPr lang="en-US" altLang="zh-CN" sz="1600" b="1" dirty="0" smtClean="0">
                <a:solidFill>
                  <a:schemeClr val="tx1"/>
                </a:solidFill>
                <a:latin typeface="Times New Roman" panose="02020603050405020304" pitchFamily="18" charset="0"/>
                <a:cs typeface="Times New Roman" panose="02020603050405020304" pitchFamily="18" charset="0"/>
                <a:sym typeface="+mn-lt"/>
              </a:rPr>
              <a:t> </a:t>
            </a:r>
            <a:r>
              <a:rPr lang="en-US" altLang="zh-CN" sz="1600" b="1" dirty="0">
                <a:solidFill>
                  <a:schemeClr val="tx1"/>
                </a:solidFill>
                <a:latin typeface="Times New Roman" panose="02020603050405020304" pitchFamily="18" charset="0"/>
                <a:cs typeface="Times New Roman" panose="02020603050405020304" pitchFamily="18" charset="0"/>
                <a:sym typeface="+mn-lt"/>
              </a:rPr>
              <a:t>&amp; Validation </a:t>
            </a:r>
            <a:endParaRPr lang="zh-CN" altLang="en-US" sz="1600" b="1" dirty="0">
              <a:solidFill>
                <a:schemeClr val="tx1"/>
              </a:solidFill>
              <a:latin typeface="Times New Roman" panose="02020603050405020304" pitchFamily="18" charset="0"/>
              <a:cs typeface="Times New Roman" panose="02020603050405020304" pitchFamily="18" charset="0"/>
              <a:sym typeface="+mn-lt"/>
            </a:endParaRPr>
          </a:p>
        </p:txBody>
      </p:sp>
      <p:sp>
        <p:nvSpPr>
          <p:cNvPr id="12" name="矩形 17">
            <a:extLst>
              <a:ext uri="{FF2B5EF4-FFF2-40B4-BE49-F238E27FC236}">
                <a16:creationId xmlns="" xmlns:a16="http://schemas.microsoft.com/office/drawing/2014/main" id="{2DA98111-0A62-43D1-BE97-78FB87111BA0}"/>
              </a:ext>
            </a:extLst>
          </p:cNvPr>
          <p:cNvSpPr/>
          <p:nvPr/>
        </p:nvSpPr>
        <p:spPr>
          <a:xfrm>
            <a:off x="7034" y="3899069"/>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rPr>
              <a:t>Reproduction</a:t>
            </a:r>
          </a:p>
          <a:p>
            <a:pPr algn="ctr"/>
            <a:r>
              <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rPr>
              <a:t>De </a:t>
            </a:r>
            <a:r>
              <a:rPr lang="en-US" altLang="zh-CN" sz="1600" b="1" dirty="0">
                <a:solidFill>
                  <a:schemeClr val="bg1">
                    <a:lumMod val="65000"/>
                  </a:schemeClr>
                </a:solidFill>
                <a:latin typeface="Times New Roman" panose="02020603050405020304" pitchFamily="18" charset="0"/>
                <a:cs typeface="Times New Roman" panose="02020603050405020304" pitchFamily="18" charset="0"/>
                <a:sym typeface="+mn-lt"/>
              </a:rPr>
              <a:t>EM</a:t>
            </a:r>
            <a:endParaRPr lang="zh-CN" altLang="en-US"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13" name="矩形 18">
            <a:extLst>
              <a:ext uri="{FF2B5EF4-FFF2-40B4-BE49-F238E27FC236}">
                <a16:creationId xmlns="" xmlns:a16="http://schemas.microsoft.com/office/drawing/2014/main" id="{90F9E547-AE95-4696-B74B-59A26C4FFB0D}"/>
              </a:ext>
            </a:extLst>
          </p:cNvPr>
          <p:cNvSpPr/>
          <p:nvPr/>
        </p:nvSpPr>
        <p:spPr>
          <a:xfrm>
            <a:off x="7034" y="4549518"/>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rPr>
              <a:t>Conclusions &amp; </a:t>
            </a:r>
            <a:r>
              <a:rPr lang="en-US"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Perspectives</a:t>
            </a:r>
            <a:endPar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6" name="矩形 12">
            <a:extLst>
              <a:ext uri="{FF2B5EF4-FFF2-40B4-BE49-F238E27FC236}">
                <a16:creationId xmlns="" xmlns:a16="http://schemas.microsoft.com/office/drawing/2014/main" id="{896C436B-6F27-4E00-A173-736945DE81DA}"/>
              </a:ext>
            </a:extLst>
          </p:cNvPr>
          <p:cNvSpPr/>
          <p:nvPr/>
        </p:nvSpPr>
        <p:spPr>
          <a:xfrm>
            <a:off x="7034" y="0"/>
            <a:ext cx="1406769" cy="66294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303F70A-B858-4E8B-9F99-D9553CC56624}" type="datetime1">
              <a:rPr lang="fr-FR" sz="1300" smtClean="0">
                <a:solidFill>
                  <a:schemeClr val="lt1"/>
                </a:solidFill>
                <a:latin typeface="Times New Roman" panose="02020603050405020304" pitchFamily="18" charset="0"/>
                <a:cs typeface="Times New Roman" panose="02020603050405020304" pitchFamily="18" charset="0"/>
              </a:rPr>
              <a:t>14/03/2019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5" name="ZoneTexte 14"/>
          <p:cNvSpPr txBox="1"/>
          <p:nvPr/>
        </p:nvSpPr>
        <p:spPr>
          <a:xfrm>
            <a:off x="1541225" y="461249"/>
            <a:ext cx="4301310" cy="369332"/>
          </a:xfrm>
          <a:prstGeom prst="rect">
            <a:avLst/>
          </a:prstGeom>
          <a:noFill/>
        </p:spPr>
        <p:txBody>
          <a:bodyPr wrap="square" rtlCol="0">
            <a:spAutoFit/>
          </a:bodyPr>
          <a:lstStyle/>
          <a:p>
            <a:pPr marL="285750" indent="-285750">
              <a:buFont typeface="Wingdings" panose="05000000000000000000" pitchFamily="2" charset="2"/>
              <a:buChar char="Ø"/>
            </a:pPr>
            <a:r>
              <a:rPr lang="fr-FR" altLang="zh-CN" dirty="0" smtClean="0">
                <a:latin typeface="Times New Roman" panose="02020603050405020304" pitchFamily="18" charset="0"/>
                <a:cs typeface="Times New Roman" panose="02020603050405020304" pitchFamily="18" charset="0"/>
              </a:rPr>
              <a:t>Module              :  </a:t>
            </a:r>
            <a:r>
              <a:rPr lang="fr-FR" altLang="zh-CN" b="1" dirty="0" smtClean="0">
                <a:latin typeface="Times New Roman" panose="02020603050405020304" pitchFamily="18" charset="0"/>
                <a:cs typeface="Times New Roman" panose="02020603050405020304" pitchFamily="18" charset="0"/>
              </a:rPr>
              <a:t>Dynamique</a:t>
            </a:r>
            <a:r>
              <a:rPr lang="fr-FR" altLang="zh-CN" dirty="0" smtClean="0">
                <a:latin typeface="Times New Roman" panose="02020603050405020304" pitchFamily="18" charset="0"/>
                <a:cs typeface="Times New Roman" panose="02020603050405020304" pitchFamily="18" charset="0"/>
              </a:rPr>
              <a:t> des rotors</a:t>
            </a:r>
            <a:endParaRPr lang="en-US" dirty="0">
              <a:latin typeface="Times New Roman" panose="02020603050405020304" pitchFamily="18" charset="0"/>
              <a:cs typeface="Times New Roman" panose="02020603050405020304" pitchFamily="18" charset="0"/>
            </a:endParaRPr>
          </a:p>
        </p:txBody>
      </p:sp>
      <p:grpSp>
        <p:nvGrpSpPr>
          <p:cNvPr id="19" name="Groupe 18"/>
          <p:cNvGrpSpPr/>
          <p:nvPr/>
        </p:nvGrpSpPr>
        <p:grpSpPr>
          <a:xfrm>
            <a:off x="2761083" y="405963"/>
            <a:ext cx="528166" cy="479903"/>
            <a:chOff x="4938618" y="350678"/>
            <a:chExt cx="528166" cy="479903"/>
          </a:xfrm>
        </p:grpSpPr>
        <p:sp>
          <p:nvSpPr>
            <p:cNvPr id="20" name="Organigramme : Processus 19"/>
            <p:cNvSpPr/>
            <p:nvPr/>
          </p:nvSpPr>
          <p:spPr>
            <a:xfrm>
              <a:off x="4938618" y="350678"/>
              <a:ext cx="528166" cy="479903"/>
            </a:xfrm>
            <a:prstGeom prst="flowChartProcess">
              <a:avLst/>
            </a:prstGeom>
            <a:ln>
              <a:solidFill>
                <a:srgbClr val="2E75B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21" name="Image 20"/>
            <p:cNvPicPr>
              <a:picLocks noChangeAspect="1"/>
            </p:cNvPicPr>
            <p:nvPr/>
          </p:nvPicPr>
          <p:blipFill>
            <a:blip r:embed="rId3"/>
            <a:stretch>
              <a:fillRect/>
            </a:stretch>
          </p:blipFill>
          <p:spPr>
            <a:xfrm>
              <a:off x="4990834" y="484186"/>
              <a:ext cx="438239" cy="268247"/>
            </a:xfrm>
            <a:prstGeom prst="rect">
              <a:avLst/>
            </a:prstGeom>
          </p:spPr>
        </p:pic>
      </p:grpSp>
      <p:graphicFrame>
        <p:nvGraphicFramePr>
          <p:cNvPr id="18" name="Tableau 17"/>
          <p:cNvGraphicFramePr>
            <a:graphicFrameLocks noGrp="1"/>
          </p:cNvGraphicFramePr>
          <p:nvPr>
            <p:extLst/>
          </p:nvPr>
        </p:nvGraphicFramePr>
        <p:xfrm>
          <a:off x="6073541" y="0"/>
          <a:ext cx="6118459" cy="274320"/>
        </p:xfrm>
        <a:graphic>
          <a:graphicData uri="http://schemas.openxmlformats.org/drawingml/2006/table">
            <a:tbl>
              <a:tblPr firstRow="1" bandRow="1">
                <a:tableStyleId>{5940675A-B579-460E-94D1-54222C63F5DA}</a:tableStyleId>
              </a:tblPr>
              <a:tblGrid>
                <a:gridCol w="1315231">
                  <a:extLst>
                    <a:ext uri="{9D8B030D-6E8A-4147-A177-3AD203B41FA5}">
                      <a16:colId xmlns="" xmlns:a16="http://schemas.microsoft.com/office/drawing/2014/main" val="20000"/>
                    </a:ext>
                  </a:extLst>
                </a:gridCol>
                <a:gridCol w="989480">
                  <a:extLst>
                    <a:ext uri="{9D8B030D-6E8A-4147-A177-3AD203B41FA5}">
                      <a16:colId xmlns="" xmlns:a16="http://schemas.microsoft.com/office/drawing/2014/main" val="20001"/>
                    </a:ext>
                  </a:extLst>
                </a:gridCol>
                <a:gridCol w="1461022">
                  <a:extLst>
                    <a:ext uri="{9D8B030D-6E8A-4147-A177-3AD203B41FA5}">
                      <a16:colId xmlns="" xmlns:a16="http://schemas.microsoft.com/office/drawing/2014/main" val="20002"/>
                    </a:ext>
                  </a:extLst>
                </a:gridCol>
                <a:gridCol w="1100886">
                  <a:extLst>
                    <a:ext uri="{9D8B030D-6E8A-4147-A177-3AD203B41FA5}">
                      <a16:colId xmlns="" xmlns:a16="http://schemas.microsoft.com/office/drawing/2014/main" val="20003"/>
                    </a:ext>
                  </a:extLst>
                </a:gridCol>
                <a:gridCol w="1251840">
                  <a:extLst>
                    <a:ext uri="{9D8B030D-6E8A-4147-A177-3AD203B41FA5}">
                      <a16:colId xmlns="" xmlns:a16="http://schemas.microsoft.com/office/drawing/2014/main" val="20004"/>
                    </a:ext>
                  </a:extLst>
                </a:gridCol>
              </a:tblGrid>
              <a:tr h="265225">
                <a:tc>
                  <a:txBody>
                    <a:bodyPr/>
                    <a:lstStyle/>
                    <a:p>
                      <a:pPr algn="ctr"/>
                      <a:r>
                        <a:rPr lang="fr-FR" sz="1200" b="0" baseline="0" noProof="0" dirty="0" smtClean="0">
                          <a:solidFill>
                            <a:srgbClr val="BFBFBF"/>
                          </a:solidFill>
                          <a:latin typeface="Times New Roman" panose="02020603050405020304" pitchFamily="18" charset="0"/>
                          <a:cs typeface="Times New Roman" panose="02020603050405020304" pitchFamily="18" charset="0"/>
                        </a:rPr>
                        <a:t>Hydrodynamique</a:t>
                      </a:r>
                      <a:endParaRPr lang="fr-FR" sz="1200" b="1" noProof="0" dirty="0">
                        <a:solidFill>
                          <a:srgbClr val="BFBFBF"/>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altLang="zh-CN" sz="1200" b="1" noProof="0" dirty="0" smtClean="0">
                          <a:solidFill>
                            <a:schemeClr val="tx1"/>
                          </a:solidFill>
                          <a:latin typeface="Times New Roman" panose="02020603050405020304" pitchFamily="18" charset="0"/>
                          <a:cs typeface="Times New Roman" panose="02020603050405020304" pitchFamily="18" charset="0"/>
                        </a:rPr>
                        <a:t>Dynamique</a:t>
                      </a:r>
                      <a:endParaRPr lang="fr-FR" sz="1200" b="0" noProof="0" dirty="0">
                        <a:solidFill>
                          <a:srgbClr val="BFBFBF"/>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solidFill>
                            <a:schemeClr val="bg1">
                              <a:lumMod val="75000"/>
                            </a:schemeClr>
                          </a:solidFill>
                          <a:latin typeface="Times New Roman" panose="02020603050405020304" pitchFamily="18" charset="0"/>
                          <a:cs typeface="Times New Roman" panose="02020603050405020304" pitchFamily="18" charset="0"/>
                        </a:rPr>
                        <a:t>Thermomécanique</a:t>
                      </a:r>
                      <a:endParaRPr lang="en-US" sz="1200" dirty="0">
                        <a:solidFill>
                          <a:schemeClr val="bg1">
                            <a:lumMod val="75000"/>
                          </a:schemeClr>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aseline="0" noProof="0" dirty="0" smtClean="0">
                          <a:solidFill>
                            <a:schemeClr val="bg1">
                              <a:lumMod val="75000"/>
                            </a:schemeClr>
                          </a:solidFill>
                          <a:latin typeface="Times New Roman" panose="02020603050405020304" pitchFamily="18" charset="0"/>
                          <a:cs typeface="Times New Roman" panose="02020603050405020304" pitchFamily="18" charset="0"/>
                        </a:rPr>
                        <a:t>couplage</a:t>
                      </a:r>
                      <a:endParaRPr lang="fr-FR" sz="1200" noProof="0" dirty="0">
                        <a:solidFill>
                          <a:schemeClr val="bg1">
                            <a:lumMod val="75000"/>
                          </a:schemeClr>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noProof="0" dirty="0" smtClean="0">
                          <a:solidFill>
                            <a:schemeClr val="bg1">
                              <a:lumMod val="75000"/>
                            </a:schemeClr>
                          </a:solidFill>
                          <a:latin typeface="Times New Roman" panose="02020603050405020304" pitchFamily="18" charset="0"/>
                          <a:cs typeface="Times New Roman" panose="02020603050405020304" pitchFamily="18" charset="0"/>
                        </a:rPr>
                        <a:t>Validation</a:t>
                      </a:r>
                      <a:endParaRPr lang="fr-FR" sz="1200" noProof="0" dirty="0">
                        <a:solidFill>
                          <a:schemeClr val="bg1">
                            <a:lumMod val="75000"/>
                          </a:schemeClr>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12956554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6">
            <a:extLst>
              <a:ext uri="{FF2B5EF4-FFF2-40B4-BE49-F238E27FC236}">
                <a16:creationId xmlns="" xmlns:a16="http://schemas.microsoft.com/office/drawing/2014/main" id="{761BC6FE-745A-4EC4-8CB2-A57E813F49BD}"/>
              </a:ext>
            </a:extLst>
          </p:cNvPr>
          <p:cNvSpPr/>
          <p:nvPr/>
        </p:nvSpPr>
        <p:spPr>
          <a:xfrm>
            <a:off x="7034" y="3248620"/>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Analyse de  stabilité </a:t>
            </a:r>
            <a:r>
              <a:rPr lang="fr-FR" altLang="zh-CN" sz="1600" b="1" dirty="0" smtClean="0">
                <a:solidFill>
                  <a:schemeClr val="bg1">
                    <a:lumMod val="65000"/>
                  </a:schemeClr>
                </a:solidFill>
                <a:latin typeface="Times New Roman" panose="02020603050405020304" pitchFamily="18" charset="0"/>
                <a:cs typeface="Times New Roman" panose="02020603050405020304" pitchFamily="18" charset="0"/>
                <a:sym typeface="+mn-lt"/>
              </a:rPr>
              <a:t>EM</a:t>
            </a:r>
            <a:endParaRPr lang="fr-FR" altLang="zh-CN" sz="1600" b="1"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7" name="文本框 19">
            <a:extLst>
              <a:ext uri="{FF2B5EF4-FFF2-40B4-BE49-F238E27FC236}">
                <a16:creationId xmlns="" xmlns:a16="http://schemas.microsoft.com/office/drawing/2014/main" id="{48914069-6DC7-4F12-A089-BDAC130B89A1}"/>
              </a:ext>
            </a:extLst>
          </p:cNvPr>
          <p:cNvSpPr txBox="1"/>
          <p:nvPr/>
        </p:nvSpPr>
        <p:spPr>
          <a:xfrm>
            <a:off x="77734" y="476638"/>
            <a:ext cx="1265367" cy="338554"/>
          </a:xfrm>
          <a:prstGeom prst="rect">
            <a:avLst/>
          </a:prstGeom>
          <a:noFill/>
        </p:spPr>
        <p:txBody>
          <a:bodyPr wrap="square" rtlCol="0">
            <a:spAutoFit/>
          </a:bodyPr>
          <a:lstStyle/>
          <a:p>
            <a:pPr algn="ctr"/>
            <a:r>
              <a:rPr lang="en-US" altLang="zh-CN" sz="1600" dirty="0" smtClean="0">
                <a:latin typeface="Times New Roman" panose="02020603050405020304" pitchFamily="18" charset="0"/>
                <a:cs typeface="Times New Roman" panose="02020603050405020304" pitchFamily="18" charset="0"/>
                <a:sym typeface="+mn-lt"/>
              </a:rPr>
              <a:t>PLAN</a:t>
            </a:r>
            <a:endParaRPr lang="zh-CN" altLang="en-US" sz="1600" dirty="0">
              <a:latin typeface="Times New Roman" panose="02020603050405020304" pitchFamily="18" charset="0"/>
              <a:cs typeface="Times New Roman" panose="02020603050405020304" pitchFamily="18" charset="0"/>
              <a:sym typeface="+mn-lt"/>
            </a:endParaRPr>
          </a:p>
        </p:txBody>
      </p:sp>
      <p:sp>
        <p:nvSpPr>
          <p:cNvPr id="9" name="矩形 14">
            <a:extLst>
              <a:ext uri="{FF2B5EF4-FFF2-40B4-BE49-F238E27FC236}">
                <a16:creationId xmlns="" xmlns:a16="http://schemas.microsoft.com/office/drawing/2014/main" id="{B86C440B-9681-404C-B39E-BD82912A3D72}"/>
              </a:ext>
            </a:extLst>
          </p:cNvPr>
          <p:cNvSpPr/>
          <p:nvPr/>
        </p:nvSpPr>
        <p:spPr>
          <a:xfrm>
            <a:off x="7034" y="1947722"/>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a:solidFill>
                  <a:srgbClr val="BFBFBF"/>
                </a:solidFill>
                <a:latin typeface="Times New Roman" panose="02020603050405020304" pitchFamily="18" charset="0"/>
                <a:cs typeface="Times New Roman" panose="02020603050405020304" pitchFamily="18" charset="0"/>
                <a:sym typeface="+mn-lt"/>
              </a:rPr>
              <a:t>Introduction</a:t>
            </a:r>
            <a:endParaRPr lang="zh-CN" altLang="en-US"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10" name="矩形 15">
            <a:extLst>
              <a:ext uri="{FF2B5EF4-FFF2-40B4-BE49-F238E27FC236}">
                <a16:creationId xmlns="" xmlns:a16="http://schemas.microsoft.com/office/drawing/2014/main" id="{7940FCFB-87E6-4174-841C-CE767F94A079}"/>
              </a:ext>
            </a:extLst>
          </p:cNvPr>
          <p:cNvSpPr/>
          <p:nvPr/>
        </p:nvSpPr>
        <p:spPr>
          <a:xfrm>
            <a:off x="7034" y="2598171"/>
            <a:ext cx="1406769" cy="6504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smtClean="0">
                <a:solidFill>
                  <a:schemeClr val="tx1"/>
                </a:solidFill>
                <a:latin typeface="Times New Roman" panose="02020603050405020304" pitchFamily="18" charset="0"/>
                <a:cs typeface="Times New Roman" panose="02020603050405020304" pitchFamily="18" charset="0"/>
                <a:sym typeface="+mn-lt"/>
              </a:rPr>
              <a:t>Modélisation</a:t>
            </a:r>
            <a:r>
              <a:rPr lang="en-US" altLang="zh-CN" sz="1600" b="1" dirty="0" smtClean="0">
                <a:solidFill>
                  <a:schemeClr val="tx1"/>
                </a:solidFill>
                <a:latin typeface="Times New Roman" panose="02020603050405020304" pitchFamily="18" charset="0"/>
                <a:cs typeface="Times New Roman" panose="02020603050405020304" pitchFamily="18" charset="0"/>
                <a:sym typeface="+mn-lt"/>
              </a:rPr>
              <a:t> </a:t>
            </a:r>
            <a:r>
              <a:rPr lang="en-US" altLang="zh-CN" sz="1600" b="1" dirty="0">
                <a:solidFill>
                  <a:schemeClr val="tx1"/>
                </a:solidFill>
                <a:latin typeface="Times New Roman" panose="02020603050405020304" pitchFamily="18" charset="0"/>
                <a:cs typeface="Times New Roman" panose="02020603050405020304" pitchFamily="18" charset="0"/>
                <a:sym typeface="+mn-lt"/>
              </a:rPr>
              <a:t>&amp; Validation </a:t>
            </a:r>
            <a:endParaRPr lang="zh-CN" altLang="en-US" sz="1600" b="1" dirty="0">
              <a:solidFill>
                <a:schemeClr val="tx1"/>
              </a:solidFill>
              <a:latin typeface="Times New Roman" panose="02020603050405020304" pitchFamily="18" charset="0"/>
              <a:cs typeface="Times New Roman" panose="02020603050405020304" pitchFamily="18" charset="0"/>
              <a:sym typeface="+mn-lt"/>
            </a:endParaRPr>
          </a:p>
        </p:txBody>
      </p:sp>
      <p:sp>
        <p:nvSpPr>
          <p:cNvPr id="12" name="矩形 17">
            <a:extLst>
              <a:ext uri="{FF2B5EF4-FFF2-40B4-BE49-F238E27FC236}">
                <a16:creationId xmlns="" xmlns:a16="http://schemas.microsoft.com/office/drawing/2014/main" id="{2DA98111-0A62-43D1-BE97-78FB87111BA0}"/>
              </a:ext>
            </a:extLst>
          </p:cNvPr>
          <p:cNvSpPr/>
          <p:nvPr/>
        </p:nvSpPr>
        <p:spPr>
          <a:xfrm>
            <a:off x="7034" y="3899069"/>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rPr>
              <a:t>Reproduction </a:t>
            </a:r>
            <a:endParaRPr lang="zh-CN" altLang="en-US"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13" name="矩形 18">
            <a:extLst>
              <a:ext uri="{FF2B5EF4-FFF2-40B4-BE49-F238E27FC236}">
                <a16:creationId xmlns="" xmlns:a16="http://schemas.microsoft.com/office/drawing/2014/main" id="{90F9E547-AE95-4696-B74B-59A26C4FFB0D}"/>
              </a:ext>
            </a:extLst>
          </p:cNvPr>
          <p:cNvSpPr/>
          <p:nvPr/>
        </p:nvSpPr>
        <p:spPr>
          <a:xfrm>
            <a:off x="7034" y="4549518"/>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rPr>
              <a:t>Conclusions &amp; </a:t>
            </a:r>
            <a:r>
              <a:rPr lang="en-US"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Perspectives</a:t>
            </a:r>
            <a:endPar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6" name="矩形 12">
            <a:extLst>
              <a:ext uri="{FF2B5EF4-FFF2-40B4-BE49-F238E27FC236}">
                <a16:creationId xmlns="" xmlns:a16="http://schemas.microsoft.com/office/drawing/2014/main" id="{896C436B-6F27-4E00-A173-736945DE81DA}"/>
              </a:ext>
            </a:extLst>
          </p:cNvPr>
          <p:cNvSpPr/>
          <p:nvPr/>
        </p:nvSpPr>
        <p:spPr>
          <a:xfrm>
            <a:off x="7034" y="0"/>
            <a:ext cx="1406769" cy="66294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CB5B7822-A7EF-4B3E-B5A8-83194D9ED811}" type="datetime1">
              <a:rPr lang="fr-FR" sz="1300" smtClean="0">
                <a:solidFill>
                  <a:schemeClr val="lt1"/>
                </a:solidFill>
                <a:latin typeface="Times New Roman" panose="02020603050405020304" pitchFamily="18" charset="0"/>
                <a:cs typeface="Times New Roman" panose="02020603050405020304" pitchFamily="18" charset="0"/>
              </a:rPr>
              <a:t>14/03/2019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5" name="ZoneTexte 14"/>
          <p:cNvSpPr txBox="1"/>
          <p:nvPr/>
        </p:nvSpPr>
        <p:spPr>
          <a:xfrm>
            <a:off x="1541225" y="461249"/>
            <a:ext cx="4753160" cy="369332"/>
          </a:xfrm>
          <a:prstGeom prst="rect">
            <a:avLst/>
          </a:prstGeom>
          <a:noFill/>
        </p:spPr>
        <p:txBody>
          <a:bodyPr wrap="square" rtlCol="0">
            <a:spAutoFit/>
          </a:bodyPr>
          <a:lstStyle/>
          <a:p>
            <a:pPr marL="285750" indent="-285750">
              <a:buFont typeface="Wingdings" panose="05000000000000000000" pitchFamily="2" charset="2"/>
              <a:buChar char="Ø"/>
            </a:pPr>
            <a:r>
              <a:rPr lang="fr-FR" altLang="zh-CN" dirty="0" smtClean="0">
                <a:latin typeface="Times New Roman" panose="02020603050405020304" pitchFamily="18" charset="0"/>
                <a:cs typeface="Times New Roman" panose="02020603050405020304" pitchFamily="18" charset="0"/>
              </a:rPr>
              <a:t>Module            :  Palier </a:t>
            </a:r>
            <a:r>
              <a:rPr lang="fr-FR" altLang="zh-CN" b="1" dirty="0" smtClean="0">
                <a:latin typeface="Times New Roman" panose="02020603050405020304" pitchFamily="18" charset="0"/>
                <a:cs typeface="Times New Roman" panose="02020603050405020304" pitchFamily="18" charset="0"/>
              </a:rPr>
              <a:t>hydrodynamique</a:t>
            </a:r>
            <a:endParaRPr lang="en-US" b="1" dirty="0">
              <a:latin typeface="Times New Roman" panose="02020603050405020304" pitchFamily="18" charset="0"/>
              <a:cs typeface="Times New Roman" panose="02020603050405020304" pitchFamily="18" charset="0"/>
            </a:endParaRPr>
          </a:p>
        </p:txBody>
      </p:sp>
      <p:graphicFrame>
        <p:nvGraphicFramePr>
          <p:cNvPr id="16" name="Tableau 15"/>
          <p:cNvGraphicFramePr>
            <a:graphicFrameLocks noGrp="1"/>
          </p:cNvGraphicFramePr>
          <p:nvPr>
            <p:extLst/>
          </p:nvPr>
        </p:nvGraphicFramePr>
        <p:xfrm>
          <a:off x="6073541" y="0"/>
          <a:ext cx="6118459" cy="274320"/>
        </p:xfrm>
        <a:graphic>
          <a:graphicData uri="http://schemas.openxmlformats.org/drawingml/2006/table">
            <a:tbl>
              <a:tblPr firstRow="1" bandRow="1">
                <a:tableStyleId>{5940675A-B579-460E-94D1-54222C63F5DA}</a:tableStyleId>
              </a:tblPr>
              <a:tblGrid>
                <a:gridCol w="972976">
                  <a:extLst>
                    <a:ext uri="{9D8B030D-6E8A-4147-A177-3AD203B41FA5}">
                      <a16:colId xmlns="" xmlns:a16="http://schemas.microsoft.com/office/drawing/2014/main" val="20000"/>
                    </a:ext>
                  </a:extLst>
                </a:gridCol>
                <a:gridCol w="1331735">
                  <a:extLst>
                    <a:ext uri="{9D8B030D-6E8A-4147-A177-3AD203B41FA5}">
                      <a16:colId xmlns="" xmlns:a16="http://schemas.microsoft.com/office/drawing/2014/main" val="20001"/>
                    </a:ext>
                  </a:extLst>
                </a:gridCol>
                <a:gridCol w="1461022">
                  <a:extLst>
                    <a:ext uri="{9D8B030D-6E8A-4147-A177-3AD203B41FA5}">
                      <a16:colId xmlns="" xmlns:a16="http://schemas.microsoft.com/office/drawing/2014/main" val="20002"/>
                    </a:ext>
                  </a:extLst>
                </a:gridCol>
                <a:gridCol w="1100886">
                  <a:extLst>
                    <a:ext uri="{9D8B030D-6E8A-4147-A177-3AD203B41FA5}">
                      <a16:colId xmlns="" xmlns:a16="http://schemas.microsoft.com/office/drawing/2014/main" val="20003"/>
                    </a:ext>
                  </a:extLst>
                </a:gridCol>
                <a:gridCol w="1251840">
                  <a:extLst>
                    <a:ext uri="{9D8B030D-6E8A-4147-A177-3AD203B41FA5}">
                      <a16:colId xmlns="" xmlns:a16="http://schemas.microsoft.com/office/drawing/2014/main" val="20004"/>
                    </a:ext>
                  </a:extLst>
                </a:gridCol>
              </a:tblGrid>
              <a:tr h="265225">
                <a:tc>
                  <a:txBody>
                    <a:bodyPr/>
                    <a:lstStyle/>
                    <a:p>
                      <a:pPr algn="ctr"/>
                      <a:r>
                        <a:rPr lang="en-US" altLang="zh-CN" sz="1200" b="1" dirty="0" smtClean="0">
                          <a:solidFill>
                            <a:schemeClr val="tx1"/>
                          </a:solidFill>
                          <a:latin typeface="Times New Roman" panose="02020603050405020304" pitchFamily="18" charset="0"/>
                          <a:cs typeface="Times New Roman" panose="02020603050405020304" pitchFamily="18" charset="0"/>
                        </a:rPr>
                        <a:t>Dynamique</a:t>
                      </a:r>
                      <a:endParaRPr lang="en-US" sz="1200" b="1"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b="0" baseline="0" dirty="0" smtClean="0">
                          <a:solidFill>
                            <a:srgbClr val="BFBFBF"/>
                          </a:solidFill>
                          <a:latin typeface="Times New Roman" panose="02020603050405020304" pitchFamily="18" charset="0"/>
                          <a:cs typeface="Times New Roman" panose="02020603050405020304" pitchFamily="18" charset="0"/>
                        </a:rPr>
                        <a:t>hydrodynamique</a:t>
                      </a:r>
                      <a:endParaRPr lang="en-US" sz="1200" b="0" dirty="0">
                        <a:solidFill>
                          <a:srgbClr val="BFBFBF"/>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solidFill>
                            <a:schemeClr val="bg1">
                              <a:lumMod val="75000"/>
                            </a:schemeClr>
                          </a:solidFill>
                          <a:latin typeface="Times New Roman" panose="02020603050405020304" pitchFamily="18" charset="0"/>
                          <a:cs typeface="Times New Roman" panose="02020603050405020304" pitchFamily="18" charset="0"/>
                        </a:rPr>
                        <a:t>Thermomécanique</a:t>
                      </a:r>
                      <a:endParaRPr lang="en-US" sz="1200" dirty="0">
                        <a:solidFill>
                          <a:schemeClr val="bg1">
                            <a:lumMod val="75000"/>
                          </a:schemeClr>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aseline="0" noProof="0" dirty="0" smtClean="0">
                          <a:solidFill>
                            <a:schemeClr val="bg1">
                              <a:lumMod val="75000"/>
                            </a:schemeClr>
                          </a:solidFill>
                          <a:latin typeface="Times New Roman" panose="02020603050405020304" pitchFamily="18" charset="0"/>
                          <a:cs typeface="Times New Roman" panose="02020603050405020304" pitchFamily="18" charset="0"/>
                        </a:rPr>
                        <a:t>couplage</a:t>
                      </a:r>
                      <a:endParaRPr lang="fr-FR" sz="1200" noProof="0" dirty="0">
                        <a:solidFill>
                          <a:schemeClr val="bg1">
                            <a:lumMod val="75000"/>
                          </a:schemeClr>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noProof="0" dirty="0" smtClean="0">
                          <a:solidFill>
                            <a:schemeClr val="bg1">
                              <a:lumMod val="75000"/>
                            </a:schemeClr>
                          </a:solidFill>
                          <a:latin typeface="Times New Roman" panose="02020603050405020304" pitchFamily="18" charset="0"/>
                          <a:cs typeface="Times New Roman" panose="02020603050405020304" pitchFamily="18" charset="0"/>
                        </a:rPr>
                        <a:t>Validation</a:t>
                      </a:r>
                      <a:endParaRPr lang="fr-FR" sz="1200" noProof="0" dirty="0">
                        <a:solidFill>
                          <a:schemeClr val="bg1">
                            <a:lumMod val="75000"/>
                          </a:schemeClr>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grpSp>
        <p:nvGrpSpPr>
          <p:cNvPr id="2" name="Groupe 1"/>
          <p:cNvGrpSpPr/>
          <p:nvPr/>
        </p:nvGrpSpPr>
        <p:grpSpPr>
          <a:xfrm>
            <a:off x="2787554" y="324484"/>
            <a:ext cx="412846" cy="642861"/>
            <a:chOff x="5916498" y="2646651"/>
            <a:chExt cx="412846" cy="642861"/>
          </a:xfrm>
        </p:grpSpPr>
        <p:sp>
          <p:nvSpPr>
            <p:cNvPr id="18" name="Organigramme : Processus 17"/>
            <p:cNvSpPr/>
            <p:nvPr/>
          </p:nvSpPr>
          <p:spPr>
            <a:xfrm>
              <a:off x="5916498" y="2646651"/>
              <a:ext cx="412846" cy="642861"/>
            </a:xfrm>
            <a:prstGeom prst="flowChartProcess">
              <a:avLst/>
            </a:prstGeom>
            <a:ln>
              <a:solidFill>
                <a:srgbClr val="2E75B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22" name="Image 21"/>
            <p:cNvPicPr>
              <a:picLocks noChangeAspect="1"/>
            </p:cNvPicPr>
            <p:nvPr/>
          </p:nvPicPr>
          <p:blipFill>
            <a:blip r:embed="rId3"/>
            <a:stretch>
              <a:fillRect/>
            </a:stretch>
          </p:blipFill>
          <p:spPr>
            <a:xfrm>
              <a:off x="5973912" y="2719585"/>
              <a:ext cx="320473" cy="524834"/>
            </a:xfrm>
            <a:prstGeom prst="rect">
              <a:avLst/>
            </a:prstGeom>
          </p:spPr>
        </p:pic>
      </p:grpSp>
    </p:spTree>
    <p:extLst>
      <p:ext uri="{BB962C8B-B14F-4D97-AF65-F5344CB8AC3E}">
        <p14:creationId xmlns:p14="http://schemas.microsoft.com/office/powerpoint/2010/main" val="21069919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6" name="ZoneTexte 55"/>
          <p:cNvSpPr txBox="1"/>
          <p:nvPr/>
        </p:nvSpPr>
        <p:spPr>
          <a:xfrm>
            <a:off x="542875" y="294714"/>
            <a:ext cx="5706499" cy="584775"/>
          </a:xfrm>
          <a:prstGeom prst="rect">
            <a:avLst/>
          </a:prstGeom>
          <a:noFill/>
        </p:spPr>
        <p:txBody>
          <a:bodyPr wrap="none" rtlCol="0">
            <a:spAutoFit/>
          </a:bodyPr>
          <a:lstStyle/>
          <a:p>
            <a:r>
              <a:rPr lang="fr-FR" sz="3200" dirty="0" smtClean="0"/>
              <a:t>Explication sur vibrations spirales</a:t>
            </a:r>
            <a:endParaRPr lang="fr-FR" sz="3200" dirty="0"/>
          </a:p>
        </p:txBody>
      </p:sp>
      <p:sp>
        <p:nvSpPr>
          <p:cNvPr id="2" name="Rectangle 1"/>
          <p:cNvSpPr/>
          <p:nvPr/>
        </p:nvSpPr>
        <p:spPr>
          <a:xfrm>
            <a:off x="1494068" y="970826"/>
            <a:ext cx="9869690" cy="400110"/>
          </a:xfrm>
          <a:prstGeom prst="rect">
            <a:avLst/>
          </a:prstGeom>
        </p:spPr>
        <p:txBody>
          <a:bodyPr wrap="none">
            <a:spAutoFit/>
          </a:bodyPr>
          <a:lstStyle/>
          <a:p>
            <a:r>
              <a:rPr lang="fr-FR" sz="2000" dirty="0" smtClean="0"/>
              <a:t>Modification de </a:t>
            </a:r>
            <a:r>
              <a:rPr lang="fr-FR" sz="2000" dirty="0" smtClean="0"/>
              <a:t>l’amplitude et de l’phase des vibrations </a:t>
            </a:r>
            <a:r>
              <a:rPr lang="fr-FR" sz="2000" dirty="0" smtClean="0"/>
              <a:t>synchrones par le balourd thermique</a:t>
            </a:r>
            <a:endParaRPr lang="fr-FR" sz="2000" dirty="0"/>
          </a:p>
        </p:txBody>
      </p:sp>
      <p:grpSp>
        <p:nvGrpSpPr>
          <p:cNvPr id="51" name="Groupe 50"/>
          <p:cNvGrpSpPr/>
          <p:nvPr/>
        </p:nvGrpSpPr>
        <p:grpSpPr>
          <a:xfrm>
            <a:off x="-2260444" y="-1610068"/>
            <a:ext cx="6604151" cy="6973483"/>
            <a:chOff x="6404385" y="1446849"/>
            <a:chExt cx="5040000" cy="5321858"/>
          </a:xfrm>
        </p:grpSpPr>
        <p:sp>
          <p:nvSpPr>
            <p:cNvPr id="52" name="Arc 51"/>
            <p:cNvSpPr/>
            <p:nvPr/>
          </p:nvSpPr>
          <p:spPr>
            <a:xfrm>
              <a:off x="6404385" y="1446849"/>
              <a:ext cx="5040000" cy="5040000"/>
            </a:xfrm>
            <a:prstGeom prst="arc">
              <a:avLst>
                <a:gd name="adj1" fmla="val 21548828"/>
                <a:gd name="adj2" fmla="val 5471460"/>
              </a:avLst>
            </a:prstGeom>
            <a:solidFill>
              <a:srgbClr val="9DC3E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53" name="ZoneTexte 52"/>
            <p:cNvSpPr txBox="1"/>
            <p:nvPr/>
          </p:nvSpPr>
          <p:spPr>
            <a:xfrm>
              <a:off x="8405569" y="6486849"/>
              <a:ext cx="1728192" cy="281858"/>
            </a:xfrm>
            <a:prstGeom prst="rect">
              <a:avLst/>
            </a:prstGeom>
            <a:noFill/>
          </p:spPr>
          <p:txBody>
            <a:bodyPr wrap="square" rtlCol="0">
              <a:spAutoFit/>
            </a:bodyPr>
            <a:lstStyle/>
            <a:p>
              <a:pPr algn="ctr"/>
              <a:r>
                <a:rPr lang="fr-FR" dirty="0" smtClean="0"/>
                <a:t>Palier</a:t>
              </a:r>
              <a:endParaRPr lang="fr-FR" dirty="0"/>
            </a:p>
          </p:txBody>
        </p:sp>
      </p:grpSp>
      <p:grpSp>
        <p:nvGrpSpPr>
          <p:cNvPr id="54" name="Groupe 53"/>
          <p:cNvGrpSpPr/>
          <p:nvPr/>
        </p:nvGrpSpPr>
        <p:grpSpPr>
          <a:xfrm>
            <a:off x="887430" y="2307132"/>
            <a:ext cx="2546848" cy="2306572"/>
            <a:chOff x="6085251" y="4332143"/>
            <a:chExt cx="1943643" cy="1760275"/>
          </a:xfrm>
        </p:grpSpPr>
        <p:sp>
          <p:nvSpPr>
            <p:cNvPr id="55" name="Arc 54"/>
            <p:cNvSpPr/>
            <p:nvPr/>
          </p:nvSpPr>
          <p:spPr>
            <a:xfrm rot="10033282">
              <a:off x="6582473" y="4628749"/>
              <a:ext cx="1260000" cy="1260000"/>
            </a:xfrm>
            <a:prstGeom prst="arc">
              <a:avLst>
                <a:gd name="adj1" fmla="val 17463835"/>
                <a:gd name="adj2" fmla="val 20425042"/>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7" name="Ellipse 56"/>
            <p:cNvSpPr/>
            <p:nvPr/>
          </p:nvSpPr>
          <p:spPr>
            <a:xfrm>
              <a:off x="6588894" y="4332143"/>
              <a:ext cx="1440000" cy="14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ZoneTexte 57"/>
            <p:cNvSpPr txBox="1"/>
            <p:nvPr/>
          </p:nvSpPr>
          <p:spPr>
            <a:xfrm>
              <a:off x="6548210" y="5753864"/>
              <a:ext cx="504056" cy="338554"/>
            </a:xfrm>
            <a:prstGeom prst="rect">
              <a:avLst/>
            </a:prstGeom>
            <a:noFill/>
          </p:spPr>
          <p:txBody>
            <a:bodyPr wrap="square" rtlCol="0">
              <a:spAutoFit/>
            </a:bodyPr>
            <a:lstStyle/>
            <a:p>
              <a:pPr algn="ctr"/>
              <a:r>
                <a:rPr lang="el-GR" sz="1600" dirty="0" smtClean="0"/>
                <a:t>Ω</a:t>
              </a:r>
              <a:endParaRPr lang="fr-FR" sz="1600" dirty="0"/>
            </a:p>
          </p:txBody>
        </p:sp>
        <p:sp>
          <p:nvSpPr>
            <p:cNvPr id="59" name="ZoneTexte 58"/>
            <p:cNvSpPr txBox="1"/>
            <p:nvPr/>
          </p:nvSpPr>
          <p:spPr>
            <a:xfrm>
              <a:off x="6085251" y="4406283"/>
              <a:ext cx="831450" cy="281858"/>
            </a:xfrm>
            <a:prstGeom prst="rect">
              <a:avLst/>
            </a:prstGeom>
            <a:noFill/>
          </p:spPr>
          <p:txBody>
            <a:bodyPr wrap="square" rtlCol="0">
              <a:spAutoFit/>
            </a:bodyPr>
            <a:lstStyle/>
            <a:p>
              <a:pPr algn="ctr"/>
              <a:r>
                <a:rPr lang="fr-FR" dirty="0" smtClean="0"/>
                <a:t>Rotor</a:t>
              </a:r>
              <a:endParaRPr lang="fr-FR" sz="1400" dirty="0"/>
            </a:p>
          </p:txBody>
        </p:sp>
      </p:grpSp>
      <p:grpSp>
        <p:nvGrpSpPr>
          <p:cNvPr id="60" name="Groupe 59"/>
          <p:cNvGrpSpPr/>
          <p:nvPr/>
        </p:nvGrpSpPr>
        <p:grpSpPr>
          <a:xfrm>
            <a:off x="1830898" y="2862041"/>
            <a:ext cx="1544692" cy="572878"/>
            <a:chOff x="7845122" y="1649583"/>
            <a:chExt cx="1544692" cy="572878"/>
          </a:xfrm>
        </p:grpSpPr>
        <p:grpSp>
          <p:nvGrpSpPr>
            <p:cNvPr id="61" name="Groupe 60"/>
            <p:cNvGrpSpPr/>
            <p:nvPr/>
          </p:nvGrpSpPr>
          <p:grpSpPr>
            <a:xfrm>
              <a:off x="7845122" y="1738507"/>
              <a:ext cx="693821" cy="483954"/>
              <a:chOff x="3523012" y="3140542"/>
              <a:chExt cx="529493" cy="369332"/>
            </a:xfrm>
          </p:grpSpPr>
          <p:sp>
            <p:nvSpPr>
              <p:cNvPr id="63" name="ZoneTexte 62"/>
              <p:cNvSpPr txBox="1"/>
              <p:nvPr/>
            </p:nvSpPr>
            <p:spPr>
              <a:xfrm>
                <a:off x="3523012" y="3140542"/>
                <a:ext cx="504056" cy="369332"/>
              </a:xfrm>
              <a:prstGeom prst="rect">
                <a:avLst/>
              </a:prstGeom>
              <a:noFill/>
            </p:spPr>
            <p:txBody>
              <a:bodyPr wrap="square" rtlCol="0">
                <a:spAutoFit/>
              </a:bodyPr>
              <a:lstStyle/>
              <a:p>
                <a:pPr algn="ctr"/>
                <a:r>
                  <a:rPr lang="fr-FR" dirty="0" smtClean="0"/>
                  <a:t>O</a:t>
                </a:r>
                <a:r>
                  <a:rPr lang="fr-FR" baseline="-25000" dirty="0" smtClean="0"/>
                  <a:t>r</a:t>
                </a:r>
                <a:endParaRPr lang="fr-FR" baseline="-25000" dirty="0"/>
              </a:p>
            </p:txBody>
          </p:sp>
          <p:cxnSp>
            <p:nvCxnSpPr>
              <p:cNvPr id="64" name="Connecteur droit 63"/>
              <p:cNvCxnSpPr/>
              <p:nvPr/>
            </p:nvCxnSpPr>
            <p:spPr>
              <a:xfrm>
                <a:off x="4016505" y="3336475"/>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flipH="1">
                <a:off x="3980505" y="3372475"/>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Rectangle 61"/>
            <p:cNvSpPr/>
            <p:nvPr/>
          </p:nvSpPr>
          <p:spPr>
            <a:xfrm rot="20334638">
              <a:off x="9291237" y="1649583"/>
              <a:ext cx="98577" cy="184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6" name="Groupe 65"/>
          <p:cNvGrpSpPr/>
          <p:nvPr/>
        </p:nvGrpSpPr>
        <p:grpSpPr>
          <a:xfrm>
            <a:off x="2464919" y="2147867"/>
            <a:ext cx="2576529" cy="1116075"/>
            <a:chOff x="8479143" y="935409"/>
            <a:chExt cx="2576529" cy="1116075"/>
          </a:xfrm>
        </p:grpSpPr>
        <p:cxnSp>
          <p:nvCxnSpPr>
            <p:cNvPr id="67" name="Connecteur droit avec flèche 66"/>
            <p:cNvCxnSpPr/>
            <p:nvPr/>
          </p:nvCxnSpPr>
          <p:spPr>
            <a:xfrm flipV="1">
              <a:off x="8479143" y="1251490"/>
              <a:ext cx="2049348" cy="79999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Rectangle 67"/>
                <p:cNvSpPr/>
                <p:nvPr/>
              </p:nvSpPr>
              <p:spPr>
                <a:xfrm>
                  <a:off x="10490774" y="935409"/>
                  <a:ext cx="564898" cy="434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b="0" i="1" dirty="0" smtClean="0">
                                        <a:solidFill>
                                          <a:srgbClr val="00B050"/>
                                        </a:solidFill>
                                        <a:latin typeface="Cambria Math" panose="02040503050406030204" pitchFamily="18" charset="0"/>
                                      </a:rPr>
                                    </m:ctrlPr>
                                  </m:sSubPr>
                                  <m:e>
                                    <m:r>
                                      <a:rPr lang="fr-FR" b="0" i="1" dirty="0" smtClean="0">
                                        <a:solidFill>
                                          <a:srgbClr val="00B050"/>
                                        </a:solidFill>
                                        <a:latin typeface="Cambria Math" panose="02040503050406030204" pitchFamily="18" charset="0"/>
                                      </a:rPr>
                                      <m:t>𝑈</m:t>
                                    </m:r>
                                  </m:e>
                                  <m:sub>
                                    <m:r>
                                      <a:rPr lang="fr-FR" b="0" i="1" dirty="0" smtClean="0">
                                        <a:solidFill>
                                          <a:srgbClr val="00B050"/>
                                        </a:solidFill>
                                        <a:latin typeface="Cambria Math" panose="02040503050406030204" pitchFamily="18" charset="0"/>
                                      </a:rPr>
                                      <m:t>0</m:t>
                                    </m:r>
                                  </m:sub>
                                </m:sSub>
                              </m:sub>
                            </m:sSub>
                          </m:e>
                        </m:acc>
                      </m:oMath>
                    </m:oMathPara>
                  </a14:m>
                  <a:endParaRPr lang="fr-FR" dirty="0"/>
                </a:p>
              </p:txBody>
            </p:sp>
          </mc:Choice>
          <mc:Fallback xmlns="">
            <p:sp>
              <p:nvSpPr>
                <p:cNvPr id="68" name="Rectangle 67"/>
                <p:cNvSpPr>
                  <a:spLocks noRot="1" noChangeAspect="1" noMove="1" noResize="1" noEditPoints="1" noAdjustHandles="1" noChangeArrowheads="1" noChangeShapeType="1" noTextEdit="1"/>
                </p:cNvSpPr>
                <p:nvPr/>
              </p:nvSpPr>
              <p:spPr>
                <a:xfrm>
                  <a:off x="10490774" y="935409"/>
                  <a:ext cx="564898" cy="434606"/>
                </a:xfrm>
                <a:prstGeom prst="rect">
                  <a:avLst/>
                </a:prstGeom>
                <a:blipFill rotWithShape="0">
                  <a:blip r:embed="rId3"/>
                  <a:stretch>
                    <a:fillRect/>
                  </a:stretch>
                </a:blipFill>
              </p:spPr>
              <p:txBody>
                <a:bodyPr/>
                <a:lstStyle/>
                <a:p>
                  <a:r>
                    <a:rPr lang="fr-FR">
                      <a:noFill/>
                    </a:rPr>
                    <a:t> </a:t>
                  </a:r>
                </a:p>
              </p:txBody>
            </p:sp>
          </mc:Fallback>
        </mc:AlternateContent>
      </p:grpSp>
      <p:grpSp>
        <p:nvGrpSpPr>
          <p:cNvPr id="69" name="Groupe 68"/>
          <p:cNvGrpSpPr/>
          <p:nvPr/>
        </p:nvGrpSpPr>
        <p:grpSpPr>
          <a:xfrm>
            <a:off x="-834739" y="761960"/>
            <a:ext cx="5263726" cy="3090342"/>
            <a:chOff x="5179485" y="-450498"/>
            <a:chExt cx="5263726" cy="3090342"/>
          </a:xfrm>
        </p:grpSpPr>
        <p:sp>
          <p:nvSpPr>
            <p:cNvPr id="70" name="ZoneTexte 69"/>
            <p:cNvSpPr txBox="1"/>
            <p:nvPr/>
          </p:nvSpPr>
          <p:spPr>
            <a:xfrm>
              <a:off x="8698672" y="418123"/>
              <a:ext cx="1744539" cy="369332"/>
            </a:xfrm>
            <a:prstGeom prst="rect">
              <a:avLst/>
            </a:prstGeom>
            <a:noFill/>
          </p:spPr>
          <p:txBody>
            <a:bodyPr wrap="square" rtlCol="0">
              <a:spAutoFit/>
            </a:bodyPr>
            <a:lstStyle/>
            <a:p>
              <a:pPr algn="ctr"/>
              <a:r>
                <a:rPr lang="fr-FR" dirty="0" smtClean="0"/>
                <a:t>Orbite</a:t>
              </a:r>
              <a:endParaRPr lang="fr-FR" sz="1400" dirty="0"/>
            </a:p>
          </p:txBody>
        </p:sp>
        <p:sp>
          <p:nvSpPr>
            <p:cNvPr id="71" name="Arc 70"/>
            <p:cNvSpPr/>
            <p:nvPr/>
          </p:nvSpPr>
          <p:spPr>
            <a:xfrm rot="19200000">
              <a:off x="5179485" y="-450498"/>
              <a:ext cx="4184715" cy="3090342"/>
            </a:xfrm>
            <a:prstGeom prst="arc">
              <a:avLst>
                <a:gd name="adj1" fmla="val 1024850"/>
                <a:gd name="adj2" fmla="val 8363717"/>
              </a:avLst>
            </a:prstGeom>
            <a:ln w="19050">
              <a:solidFill>
                <a:schemeClr val="tx1"/>
              </a:solidFill>
              <a:prstDash val="dash"/>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72" name="Groupe 71"/>
          <p:cNvGrpSpPr/>
          <p:nvPr/>
        </p:nvGrpSpPr>
        <p:grpSpPr>
          <a:xfrm>
            <a:off x="990122" y="1610969"/>
            <a:ext cx="3605990" cy="3093327"/>
            <a:chOff x="7004346" y="398511"/>
            <a:chExt cx="3605990" cy="3093327"/>
          </a:xfrm>
        </p:grpSpPr>
        <p:cxnSp>
          <p:nvCxnSpPr>
            <p:cNvPr id="73" name="Connecteur droit 72"/>
            <p:cNvCxnSpPr/>
            <p:nvPr/>
          </p:nvCxnSpPr>
          <p:spPr>
            <a:xfrm flipH="1" flipV="1">
              <a:off x="7004346" y="398511"/>
              <a:ext cx="2859651" cy="3093327"/>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74" name="Ellipse 73"/>
            <p:cNvSpPr/>
            <p:nvPr/>
          </p:nvSpPr>
          <p:spPr>
            <a:xfrm>
              <a:off x="9094619" y="266366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ZoneTexte 74"/>
            <p:cNvSpPr txBox="1"/>
            <p:nvPr/>
          </p:nvSpPr>
          <p:spPr>
            <a:xfrm>
              <a:off x="9308072" y="2681935"/>
              <a:ext cx="1302264" cy="369332"/>
            </a:xfrm>
            <a:prstGeom prst="rect">
              <a:avLst/>
            </a:prstGeom>
            <a:noFill/>
          </p:spPr>
          <p:txBody>
            <a:bodyPr wrap="square" rtlCol="0">
              <a:spAutoFit/>
            </a:bodyPr>
            <a:lstStyle/>
            <a:p>
              <a:pPr algn="ctr"/>
              <a:r>
                <a:rPr lang="fr-FR" dirty="0" smtClean="0"/>
                <a:t>Point haut</a:t>
              </a:r>
              <a:endParaRPr lang="fr-FR" dirty="0"/>
            </a:p>
          </p:txBody>
        </p:sp>
      </p:grpSp>
      <p:grpSp>
        <p:nvGrpSpPr>
          <p:cNvPr id="76" name="Groupe 75"/>
          <p:cNvGrpSpPr/>
          <p:nvPr/>
        </p:nvGrpSpPr>
        <p:grpSpPr>
          <a:xfrm>
            <a:off x="2424885" y="4056774"/>
            <a:ext cx="1424888" cy="1040202"/>
            <a:chOff x="8439109" y="2844316"/>
            <a:chExt cx="1424888" cy="1040202"/>
          </a:xfrm>
        </p:grpSpPr>
        <p:sp>
          <p:nvSpPr>
            <p:cNvPr id="77" name="ZoneTexte 76"/>
            <p:cNvSpPr txBox="1"/>
            <p:nvPr/>
          </p:nvSpPr>
          <p:spPr>
            <a:xfrm>
              <a:off x="8439109" y="3515186"/>
              <a:ext cx="1424888" cy="369332"/>
            </a:xfrm>
            <a:prstGeom prst="rect">
              <a:avLst/>
            </a:prstGeom>
            <a:noFill/>
          </p:spPr>
          <p:txBody>
            <a:bodyPr wrap="square" rtlCol="0">
              <a:spAutoFit/>
            </a:bodyPr>
            <a:lstStyle/>
            <a:p>
              <a:pPr algn="ctr"/>
              <a:r>
                <a:rPr lang="fr-FR" dirty="0" smtClean="0">
                  <a:solidFill>
                    <a:srgbClr val="FF0000"/>
                  </a:solidFill>
                </a:rPr>
                <a:t>Point chaud</a:t>
              </a:r>
              <a:endParaRPr lang="fr-FR" dirty="0">
                <a:solidFill>
                  <a:srgbClr val="FF0000"/>
                </a:solidFill>
              </a:endParaRPr>
            </a:p>
          </p:txBody>
        </p:sp>
        <p:sp>
          <p:nvSpPr>
            <p:cNvPr id="78" name="Ellipse 77"/>
            <p:cNvSpPr/>
            <p:nvPr/>
          </p:nvSpPr>
          <p:spPr>
            <a:xfrm>
              <a:off x="8830863" y="2844316"/>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9" name="Groupe 78"/>
          <p:cNvGrpSpPr/>
          <p:nvPr/>
        </p:nvGrpSpPr>
        <p:grpSpPr>
          <a:xfrm>
            <a:off x="1717704" y="2696075"/>
            <a:ext cx="1615529" cy="1144640"/>
            <a:chOff x="7731928" y="1483617"/>
            <a:chExt cx="1615529" cy="1144640"/>
          </a:xfrm>
        </p:grpSpPr>
        <p:sp>
          <p:nvSpPr>
            <p:cNvPr id="80" name="Arc 79"/>
            <p:cNvSpPr/>
            <p:nvPr/>
          </p:nvSpPr>
          <p:spPr>
            <a:xfrm>
              <a:off x="7731928" y="1483617"/>
              <a:ext cx="1293558" cy="1144640"/>
            </a:xfrm>
            <a:prstGeom prst="arc">
              <a:avLst>
                <a:gd name="adj1" fmla="val 20434378"/>
                <a:gd name="adj2" fmla="val 199485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1" name="ZoneTexte 80"/>
            <p:cNvSpPr txBox="1"/>
            <p:nvPr/>
          </p:nvSpPr>
          <p:spPr>
            <a:xfrm>
              <a:off x="8968741" y="1988240"/>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82" name="Groupe 81"/>
          <p:cNvGrpSpPr/>
          <p:nvPr/>
        </p:nvGrpSpPr>
        <p:grpSpPr>
          <a:xfrm>
            <a:off x="2057096" y="3278736"/>
            <a:ext cx="650434" cy="701933"/>
            <a:chOff x="8071320" y="2066278"/>
            <a:chExt cx="650434" cy="701933"/>
          </a:xfrm>
        </p:grpSpPr>
        <p:cxnSp>
          <p:nvCxnSpPr>
            <p:cNvPr id="83" name="Connecteur droit avec flèche 82"/>
            <p:cNvCxnSpPr/>
            <p:nvPr/>
          </p:nvCxnSpPr>
          <p:spPr>
            <a:xfrm>
              <a:off x="8486814" y="2066278"/>
              <a:ext cx="175034" cy="3605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p:cNvSpPr/>
                <p:nvPr/>
              </p:nvSpPr>
              <p:spPr>
                <a:xfrm>
                  <a:off x="8071320" y="2332835"/>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4" name="Rectangle 83"/>
                <p:cNvSpPr>
                  <a:spLocks noRot="1" noChangeAspect="1" noMove="1" noResize="1" noEditPoints="1" noAdjustHandles="1" noChangeArrowheads="1" noChangeShapeType="1" noTextEdit="1"/>
                </p:cNvSpPr>
                <p:nvPr/>
              </p:nvSpPr>
              <p:spPr>
                <a:xfrm>
                  <a:off x="8071320" y="2332835"/>
                  <a:ext cx="650434" cy="435376"/>
                </a:xfrm>
                <a:prstGeom prst="rect">
                  <a:avLst/>
                </a:prstGeom>
                <a:blipFill rotWithShape="0">
                  <a:blip r:embed="rId4"/>
                  <a:stretch>
                    <a:fillRect b="-1408"/>
                  </a:stretch>
                </a:blipFill>
              </p:spPr>
              <p:txBody>
                <a:bodyPr/>
                <a:lstStyle/>
                <a:p>
                  <a:r>
                    <a:rPr lang="fr-FR">
                      <a:noFill/>
                    </a:rPr>
                    <a:t> </a:t>
                  </a:r>
                </a:p>
              </p:txBody>
            </p:sp>
          </mc:Fallback>
        </mc:AlternateContent>
      </p:grpSp>
      <p:grpSp>
        <p:nvGrpSpPr>
          <p:cNvPr id="85" name="Groupe 84"/>
          <p:cNvGrpSpPr/>
          <p:nvPr/>
        </p:nvGrpSpPr>
        <p:grpSpPr>
          <a:xfrm>
            <a:off x="4492081" y="2490914"/>
            <a:ext cx="854789" cy="490944"/>
            <a:chOff x="8486814" y="2066278"/>
            <a:chExt cx="854789" cy="490944"/>
          </a:xfrm>
        </p:grpSpPr>
        <p:cxnSp>
          <p:nvCxnSpPr>
            <p:cNvPr id="86" name="Connecteur droit avec flèche 85"/>
            <p:cNvCxnSpPr/>
            <p:nvPr/>
          </p:nvCxnSpPr>
          <p:spPr>
            <a:xfrm>
              <a:off x="8486814" y="2066278"/>
              <a:ext cx="178972" cy="36862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7" name="Rectangle 86"/>
                <p:cNvSpPr/>
                <p:nvPr/>
              </p:nvSpPr>
              <p:spPr>
                <a:xfrm>
                  <a:off x="8691169" y="2121846"/>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p:sp>
              <p:nvSpPr>
                <p:cNvPr id="87" name="Rectangle 86"/>
                <p:cNvSpPr>
                  <a:spLocks noRot="1" noChangeAspect="1" noMove="1" noResize="1" noEditPoints="1" noAdjustHandles="1" noChangeArrowheads="1" noChangeShapeType="1" noTextEdit="1"/>
                </p:cNvSpPr>
                <p:nvPr/>
              </p:nvSpPr>
              <p:spPr>
                <a:xfrm>
                  <a:off x="8691169" y="2121846"/>
                  <a:ext cx="650434" cy="435376"/>
                </a:xfrm>
                <a:prstGeom prst="rect">
                  <a:avLst/>
                </a:prstGeom>
                <a:blipFill rotWithShape="0">
                  <a:blip r:embed="rId5"/>
                  <a:stretch>
                    <a:fillRect b="-1408"/>
                  </a:stretch>
                </a:blipFill>
              </p:spPr>
              <p:txBody>
                <a:bodyPr/>
                <a:lstStyle/>
                <a:p>
                  <a:r>
                    <a:rPr lang="fr-FR">
                      <a:noFill/>
                    </a:rPr>
                    <a:t> </a:t>
                  </a:r>
                </a:p>
              </p:txBody>
            </p:sp>
          </mc:Fallback>
        </mc:AlternateContent>
      </p:grpSp>
      <p:cxnSp>
        <p:nvCxnSpPr>
          <p:cNvPr id="88" name="Connecteur droit 87"/>
          <p:cNvCxnSpPr/>
          <p:nvPr/>
        </p:nvCxnSpPr>
        <p:spPr>
          <a:xfrm flipH="1">
            <a:off x="2505229" y="2869674"/>
            <a:ext cx="2131796" cy="380907"/>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Rectangle 88"/>
              <p:cNvSpPr/>
              <p:nvPr/>
            </p:nvSpPr>
            <p:spPr>
              <a:xfrm>
                <a:off x="4240964" y="3074286"/>
                <a:ext cx="1858714" cy="712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r>
                                <a:rPr lang="fr-FR" b="0" i="1" dirty="0" smtClean="0">
                                  <a:solidFill>
                                    <a:schemeClr val="tx1"/>
                                  </a:solidFill>
                                  <a:latin typeface="Cambria Math" panose="02040503050406030204" pitchFamily="18" charset="0"/>
                                </a:rPr>
                                <m:t>𝑈</m:t>
                              </m:r>
                            </m:sub>
                          </m:sSub>
                        </m:e>
                      </m:acc>
                      <m:r>
                        <a:rPr lang="fr-FR" b="0" i="1" dirty="0" smtClean="0">
                          <a:solidFill>
                            <a:schemeClr val="tx1"/>
                          </a:solidFill>
                          <a:latin typeface="Cambria Math" panose="02040503050406030204" pitchFamily="18" charset="0"/>
                        </a:rPr>
                        <m:t>=</m:t>
                      </m:r>
                      <m:acc>
                        <m:accPr>
                          <m:chr m:val="⃗"/>
                          <m:ctrlPr>
                            <a:rPr lang="fr-FR" i="1" dirty="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panose="02040503050406030204" pitchFamily="18" charset="0"/>
                                    </a:rPr>
                                    <m:t>𝑈</m:t>
                                  </m:r>
                                </m:e>
                                <m:sub>
                                  <m:r>
                                    <a:rPr lang="fr-FR" i="1" dirty="0">
                                      <a:solidFill>
                                        <a:srgbClr val="00B050"/>
                                      </a:solidFill>
                                      <a:latin typeface="Cambria Math" panose="02040503050406030204" pitchFamily="18" charset="0"/>
                                    </a:rPr>
                                    <m:t>0</m:t>
                                  </m:r>
                                </m:sub>
                              </m:sSub>
                            </m:sub>
                          </m:sSub>
                        </m:e>
                      </m:acc>
                      <m:r>
                        <a:rPr lang="fr-FR" b="0" i="1" dirty="0" smtClean="0">
                          <a:solidFill>
                            <a:schemeClr val="tx1"/>
                          </a:solidFill>
                          <a:latin typeface="Cambria Math" panose="02040503050406030204" pitchFamily="18" charset="0"/>
                        </a:rPr>
                        <m:t>+</m:t>
                      </m:r>
                      <m:acc>
                        <m:accPr>
                          <m:chr m:val="⃗"/>
                          <m:ctrlPr>
                            <a:rPr lang="fr-FR" i="1" dirty="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panose="02040503050406030204" pitchFamily="18" charset="0"/>
                                    </a:rPr>
                                    <m:t>𝑈</m:t>
                                  </m:r>
                                </m:e>
                                <m:sub>
                                  <m:r>
                                    <a:rPr lang="fr-FR" i="1" dirty="0">
                                      <a:solidFill>
                                        <a:srgbClr val="FF0000"/>
                                      </a:solidFill>
                                      <a:latin typeface="Cambria Math" panose="02040503050406030204" pitchFamily="18" charset="0"/>
                                    </a:rPr>
                                    <m:t>𝑡h</m:t>
                                  </m:r>
                                </m:sub>
                              </m:sSub>
                            </m:sub>
                          </m:sSub>
                        </m:e>
                      </m:acc>
                    </m:oMath>
                  </m:oMathPara>
                </a14:m>
                <a:endParaRPr lang="fr-FR" dirty="0"/>
              </a:p>
              <a:p>
                <a:endParaRPr lang="fr-FR" dirty="0">
                  <a:solidFill>
                    <a:schemeClr val="tx1"/>
                  </a:solidFill>
                </a:endParaRPr>
              </a:p>
            </p:txBody>
          </p:sp>
        </mc:Choice>
        <mc:Fallback xmlns="">
          <p:sp>
            <p:nvSpPr>
              <p:cNvPr id="89" name="Rectangle 88"/>
              <p:cNvSpPr>
                <a:spLocks noRot="1" noChangeAspect="1" noMove="1" noResize="1" noEditPoints="1" noAdjustHandles="1" noChangeArrowheads="1" noChangeShapeType="1" noTextEdit="1"/>
              </p:cNvSpPr>
              <p:nvPr/>
            </p:nvSpPr>
            <p:spPr>
              <a:xfrm>
                <a:off x="4240964" y="3074286"/>
                <a:ext cx="1858714" cy="712375"/>
              </a:xfrm>
              <a:prstGeom prst="rect">
                <a:avLst/>
              </a:prstGeom>
              <a:blipFill rotWithShape="0">
                <a:blip r:embed="rId6"/>
                <a:stretch>
                  <a:fillRect/>
                </a:stretch>
              </a:blipFill>
            </p:spPr>
            <p:txBody>
              <a:bodyPr/>
              <a:lstStyle/>
              <a:p>
                <a:r>
                  <a:rPr lang="fr-FR">
                    <a:noFill/>
                  </a:rPr>
                  <a:t> </a:t>
                </a:r>
              </a:p>
            </p:txBody>
          </p:sp>
        </mc:Fallback>
      </mc:AlternateContent>
      <p:grpSp>
        <p:nvGrpSpPr>
          <p:cNvPr id="116" name="Groupe 115"/>
          <p:cNvGrpSpPr/>
          <p:nvPr/>
        </p:nvGrpSpPr>
        <p:grpSpPr>
          <a:xfrm>
            <a:off x="3845604" y="-1610068"/>
            <a:ext cx="6604151" cy="6973483"/>
            <a:chOff x="6404385" y="1446849"/>
            <a:chExt cx="5040000" cy="5321858"/>
          </a:xfrm>
        </p:grpSpPr>
        <p:sp>
          <p:nvSpPr>
            <p:cNvPr id="117" name="Arc 116"/>
            <p:cNvSpPr/>
            <p:nvPr/>
          </p:nvSpPr>
          <p:spPr>
            <a:xfrm>
              <a:off x="6404385" y="1446849"/>
              <a:ext cx="5040000" cy="5040000"/>
            </a:xfrm>
            <a:prstGeom prst="arc">
              <a:avLst>
                <a:gd name="adj1" fmla="val 21548828"/>
                <a:gd name="adj2" fmla="val 5471460"/>
              </a:avLst>
            </a:prstGeom>
            <a:solidFill>
              <a:srgbClr val="9DC3E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118" name="ZoneTexte 117"/>
            <p:cNvSpPr txBox="1"/>
            <p:nvPr/>
          </p:nvSpPr>
          <p:spPr>
            <a:xfrm>
              <a:off x="8405569" y="6486849"/>
              <a:ext cx="1728192" cy="281858"/>
            </a:xfrm>
            <a:prstGeom prst="rect">
              <a:avLst/>
            </a:prstGeom>
            <a:noFill/>
          </p:spPr>
          <p:txBody>
            <a:bodyPr wrap="square" rtlCol="0">
              <a:spAutoFit/>
            </a:bodyPr>
            <a:lstStyle/>
            <a:p>
              <a:pPr algn="ctr"/>
              <a:r>
                <a:rPr lang="fr-FR" dirty="0" smtClean="0"/>
                <a:t>Palier</a:t>
              </a:r>
              <a:endParaRPr lang="fr-FR" dirty="0"/>
            </a:p>
          </p:txBody>
        </p:sp>
      </p:grpSp>
      <p:grpSp>
        <p:nvGrpSpPr>
          <p:cNvPr id="7" name="Groupe 6"/>
          <p:cNvGrpSpPr/>
          <p:nvPr/>
        </p:nvGrpSpPr>
        <p:grpSpPr>
          <a:xfrm rot="876091">
            <a:off x="7368820" y="2249273"/>
            <a:ext cx="1940214" cy="2720048"/>
            <a:chOff x="7600112" y="1893655"/>
            <a:chExt cx="1940214" cy="2720048"/>
          </a:xfrm>
        </p:grpSpPr>
        <p:grpSp>
          <p:nvGrpSpPr>
            <p:cNvPr id="119" name="Groupe 118"/>
            <p:cNvGrpSpPr/>
            <p:nvPr/>
          </p:nvGrpSpPr>
          <p:grpSpPr>
            <a:xfrm>
              <a:off x="7600112" y="1893655"/>
              <a:ext cx="1940214" cy="2720048"/>
              <a:chOff x="6548210" y="4016596"/>
              <a:chExt cx="1480687" cy="2075822"/>
            </a:xfrm>
          </p:grpSpPr>
          <p:sp>
            <p:nvSpPr>
              <p:cNvPr id="120" name="Arc 119"/>
              <p:cNvSpPr/>
              <p:nvPr/>
            </p:nvSpPr>
            <p:spPr>
              <a:xfrm rot="10033282">
                <a:off x="6582473" y="4628749"/>
                <a:ext cx="1260000" cy="1260000"/>
              </a:xfrm>
              <a:prstGeom prst="arc">
                <a:avLst>
                  <a:gd name="adj1" fmla="val 17463835"/>
                  <a:gd name="adj2" fmla="val 20425042"/>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1" name="Ellipse 120"/>
              <p:cNvSpPr/>
              <p:nvPr/>
            </p:nvSpPr>
            <p:spPr>
              <a:xfrm rot="260710">
                <a:off x="6588896" y="4332142"/>
                <a:ext cx="1440001" cy="14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2" name="ZoneTexte 121"/>
              <p:cNvSpPr txBox="1"/>
              <p:nvPr/>
            </p:nvSpPr>
            <p:spPr>
              <a:xfrm>
                <a:off x="6548210" y="5753864"/>
                <a:ext cx="504056" cy="338554"/>
              </a:xfrm>
              <a:prstGeom prst="rect">
                <a:avLst/>
              </a:prstGeom>
              <a:noFill/>
            </p:spPr>
            <p:txBody>
              <a:bodyPr wrap="square" rtlCol="0">
                <a:spAutoFit/>
              </a:bodyPr>
              <a:lstStyle/>
              <a:p>
                <a:pPr algn="ctr"/>
                <a:r>
                  <a:rPr lang="el-GR" sz="1600" dirty="0" smtClean="0"/>
                  <a:t>Ω</a:t>
                </a:r>
                <a:endParaRPr lang="fr-FR" sz="1600" dirty="0"/>
              </a:p>
            </p:txBody>
          </p:sp>
          <p:sp>
            <p:nvSpPr>
              <p:cNvPr id="123" name="ZoneTexte 122"/>
              <p:cNvSpPr txBox="1"/>
              <p:nvPr/>
            </p:nvSpPr>
            <p:spPr>
              <a:xfrm rot="20723909">
                <a:off x="6736007" y="4016596"/>
                <a:ext cx="831450" cy="281858"/>
              </a:xfrm>
              <a:prstGeom prst="rect">
                <a:avLst/>
              </a:prstGeom>
              <a:noFill/>
            </p:spPr>
            <p:txBody>
              <a:bodyPr wrap="square" rtlCol="0">
                <a:spAutoFit/>
              </a:bodyPr>
              <a:lstStyle/>
              <a:p>
                <a:pPr algn="ctr"/>
                <a:r>
                  <a:rPr lang="fr-FR" dirty="0" smtClean="0"/>
                  <a:t>Rotor</a:t>
                </a:r>
                <a:endParaRPr lang="fr-FR" sz="1400" dirty="0"/>
              </a:p>
            </p:txBody>
          </p:sp>
        </p:grpSp>
        <p:grpSp>
          <p:nvGrpSpPr>
            <p:cNvPr id="124" name="Groupe 123"/>
            <p:cNvGrpSpPr/>
            <p:nvPr/>
          </p:nvGrpSpPr>
          <p:grpSpPr>
            <a:xfrm>
              <a:off x="7970280" y="2513905"/>
              <a:ext cx="1283677" cy="1060932"/>
              <a:chOff x="7878456" y="1301447"/>
              <a:chExt cx="1283677" cy="1060932"/>
            </a:xfrm>
          </p:grpSpPr>
          <p:grpSp>
            <p:nvGrpSpPr>
              <p:cNvPr id="125" name="Groupe 124"/>
              <p:cNvGrpSpPr/>
              <p:nvPr/>
            </p:nvGrpSpPr>
            <p:grpSpPr>
              <a:xfrm>
                <a:off x="7878456" y="1878425"/>
                <a:ext cx="660490" cy="483954"/>
                <a:chOff x="3548449" y="3247321"/>
                <a:chExt cx="504056" cy="369332"/>
              </a:xfrm>
            </p:grpSpPr>
            <p:sp>
              <p:nvSpPr>
                <p:cNvPr id="127" name="ZoneTexte 126"/>
                <p:cNvSpPr txBox="1"/>
                <p:nvPr/>
              </p:nvSpPr>
              <p:spPr>
                <a:xfrm>
                  <a:off x="3548449" y="3247321"/>
                  <a:ext cx="504056" cy="369332"/>
                </a:xfrm>
                <a:prstGeom prst="rect">
                  <a:avLst/>
                </a:prstGeom>
                <a:noFill/>
              </p:spPr>
              <p:txBody>
                <a:bodyPr wrap="square" rtlCol="0">
                  <a:spAutoFit/>
                </a:bodyPr>
                <a:lstStyle/>
                <a:p>
                  <a:pPr algn="ctr"/>
                  <a:r>
                    <a:rPr lang="fr-FR" dirty="0" smtClean="0"/>
                    <a:t>O</a:t>
                  </a:r>
                  <a:r>
                    <a:rPr lang="fr-FR" baseline="-25000" dirty="0" smtClean="0"/>
                    <a:t>r</a:t>
                  </a:r>
                  <a:endParaRPr lang="fr-FR" baseline="-25000" dirty="0"/>
                </a:p>
              </p:txBody>
            </p:sp>
            <p:cxnSp>
              <p:nvCxnSpPr>
                <p:cNvPr id="128" name="Connecteur droit 127"/>
                <p:cNvCxnSpPr/>
                <p:nvPr/>
              </p:nvCxnSpPr>
              <p:spPr>
                <a:xfrm>
                  <a:off x="4016505" y="3336475"/>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Connecteur droit 128"/>
                <p:cNvCxnSpPr/>
                <p:nvPr/>
              </p:nvCxnSpPr>
              <p:spPr>
                <a:xfrm flipH="1">
                  <a:off x="3980505" y="3372475"/>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6" name="Rectangle 125"/>
              <p:cNvSpPr/>
              <p:nvPr/>
            </p:nvSpPr>
            <p:spPr>
              <a:xfrm rot="18483568">
                <a:off x="9020662" y="1258554"/>
                <a:ext cx="98577" cy="184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cxnSp>
        <p:nvCxnSpPr>
          <p:cNvPr id="152" name="Connecteur droit 151"/>
          <p:cNvCxnSpPr/>
          <p:nvPr/>
        </p:nvCxnSpPr>
        <p:spPr>
          <a:xfrm flipH="1">
            <a:off x="8322325" y="2788653"/>
            <a:ext cx="1744964" cy="832339"/>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3" name="Rectangle 152"/>
              <p:cNvSpPr/>
              <p:nvPr/>
            </p:nvSpPr>
            <p:spPr>
              <a:xfrm rot="21449553">
                <a:off x="9578460" y="2402873"/>
                <a:ext cx="1208857" cy="679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r>
                                <a:rPr lang="fr-FR" b="0" i="1" dirty="0" smtClean="0">
                                  <a:solidFill>
                                    <a:schemeClr val="tx1"/>
                                  </a:solidFill>
                                  <a:latin typeface="Cambria Math" panose="02040503050406030204" pitchFamily="18" charset="0"/>
                                </a:rPr>
                                <m:t>𝑈</m:t>
                              </m:r>
                            </m:sub>
                          </m:sSub>
                        </m:e>
                      </m:acc>
                    </m:oMath>
                  </m:oMathPara>
                </a14:m>
                <a:endParaRPr lang="fr-FR" dirty="0"/>
              </a:p>
              <a:p>
                <a:endParaRPr lang="fr-FR" dirty="0">
                  <a:solidFill>
                    <a:schemeClr val="tx1"/>
                  </a:solidFill>
                </a:endParaRPr>
              </a:p>
            </p:txBody>
          </p:sp>
        </mc:Choice>
        <mc:Fallback>
          <p:sp>
            <p:nvSpPr>
              <p:cNvPr id="153" name="Rectangle 152"/>
              <p:cNvSpPr>
                <a:spLocks noRot="1" noChangeAspect="1" noMove="1" noResize="1" noEditPoints="1" noAdjustHandles="1" noChangeArrowheads="1" noChangeShapeType="1" noTextEdit="1"/>
              </p:cNvSpPr>
              <p:nvPr/>
            </p:nvSpPr>
            <p:spPr>
              <a:xfrm rot="21449553">
                <a:off x="9578460" y="2402873"/>
                <a:ext cx="1208857" cy="679930"/>
              </a:xfrm>
              <a:prstGeom prst="rect">
                <a:avLst/>
              </a:prstGeom>
              <a:blipFill rotWithShape="0">
                <a:blip r:embed="rId7"/>
                <a:stretch>
                  <a:fillRect/>
                </a:stretch>
              </a:blipFill>
            </p:spPr>
            <p:txBody>
              <a:bodyPr/>
              <a:lstStyle/>
              <a:p>
                <a:r>
                  <a:rPr lang="fr-FR">
                    <a:noFill/>
                  </a:rPr>
                  <a:t> </a:t>
                </a:r>
              </a:p>
            </p:txBody>
          </p:sp>
        </mc:Fallback>
      </mc:AlternateContent>
      <p:grpSp>
        <p:nvGrpSpPr>
          <p:cNvPr id="133" name="Groupe 132"/>
          <p:cNvGrpSpPr/>
          <p:nvPr/>
        </p:nvGrpSpPr>
        <p:grpSpPr>
          <a:xfrm>
            <a:off x="5469261" y="447117"/>
            <a:ext cx="5233437" cy="3276172"/>
            <a:chOff x="5209774" y="-553110"/>
            <a:chExt cx="5233437" cy="3276172"/>
          </a:xfrm>
        </p:grpSpPr>
        <p:sp>
          <p:nvSpPr>
            <p:cNvPr id="134" name="ZoneTexte 133"/>
            <p:cNvSpPr txBox="1"/>
            <p:nvPr/>
          </p:nvSpPr>
          <p:spPr>
            <a:xfrm>
              <a:off x="8698672" y="418123"/>
              <a:ext cx="1744539" cy="369332"/>
            </a:xfrm>
            <a:prstGeom prst="rect">
              <a:avLst/>
            </a:prstGeom>
            <a:noFill/>
          </p:spPr>
          <p:txBody>
            <a:bodyPr wrap="square" rtlCol="0">
              <a:spAutoFit/>
            </a:bodyPr>
            <a:lstStyle/>
            <a:p>
              <a:pPr algn="ctr"/>
              <a:r>
                <a:rPr lang="fr-FR" dirty="0" smtClean="0"/>
                <a:t>Orbite</a:t>
              </a:r>
              <a:endParaRPr lang="fr-FR" sz="1400" dirty="0"/>
            </a:p>
          </p:txBody>
        </p:sp>
        <p:sp>
          <p:nvSpPr>
            <p:cNvPr id="135" name="Arc 134"/>
            <p:cNvSpPr/>
            <p:nvPr/>
          </p:nvSpPr>
          <p:spPr>
            <a:xfrm rot="19200000">
              <a:off x="5209774" y="-553110"/>
              <a:ext cx="4436352" cy="3276172"/>
            </a:xfrm>
            <a:prstGeom prst="arc">
              <a:avLst>
                <a:gd name="adj1" fmla="val 1876132"/>
                <a:gd name="adj2" fmla="val 9010742"/>
              </a:avLst>
            </a:prstGeom>
            <a:ln w="19050">
              <a:solidFill>
                <a:schemeClr val="tx1"/>
              </a:solidFill>
              <a:prstDash val="dash"/>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79" name="Groupe 178"/>
          <p:cNvGrpSpPr/>
          <p:nvPr/>
        </p:nvGrpSpPr>
        <p:grpSpPr>
          <a:xfrm>
            <a:off x="7020478" y="1566179"/>
            <a:ext cx="4284187" cy="3400668"/>
            <a:chOff x="7004348" y="398512"/>
            <a:chExt cx="4284187" cy="3400668"/>
          </a:xfrm>
        </p:grpSpPr>
        <p:cxnSp>
          <p:nvCxnSpPr>
            <p:cNvPr id="180" name="Connecteur droit 179"/>
            <p:cNvCxnSpPr/>
            <p:nvPr/>
          </p:nvCxnSpPr>
          <p:spPr>
            <a:xfrm flipH="1" flipV="1">
              <a:off x="7004348" y="398512"/>
              <a:ext cx="2043855" cy="3281164"/>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81" name="Ellipse 180"/>
            <p:cNvSpPr/>
            <p:nvPr/>
          </p:nvSpPr>
          <p:spPr>
            <a:xfrm>
              <a:off x="8747657" y="3224596"/>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2" name="ZoneTexte 181"/>
            <p:cNvSpPr txBox="1"/>
            <p:nvPr/>
          </p:nvSpPr>
          <p:spPr>
            <a:xfrm>
              <a:off x="8742300" y="3429848"/>
              <a:ext cx="2546235" cy="369332"/>
            </a:xfrm>
            <a:prstGeom prst="rect">
              <a:avLst/>
            </a:prstGeom>
            <a:noFill/>
          </p:spPr>
          <p:txBody>
            <a:bodyPr wrap="square" rtlCol="0">
              <a:spAutoFit/>
            </a:bodyPr>
            <a:lstStyle/>
            <a:p>
              <a:pPr algn="ctr"/>
              <a:r>
                <a:rPr lang="fr-FR" dirty="0" smtClean="0"/>
                <a:t>Nouveau point </a:t>
              </a:r>
              <a:r>
                <a:rPr lang="fr-FR" dirty="0" smtClean="0"/>
                <a:t>haut</a:t>
              </a:r>
              <a:endParaRPr lang="fr-FR" dirty="0"/>
            </a:p>
          </p:txBody>
        </p:sp>
      </p:grpSp>
      <p:grpSp>
        <p:nvGrpSpPr>
          <p:cNvPr id="189" name="Groupe 188"/>
          <p:cNvGrpSpPr/>
          <p:nvPr/>
        </p:nvGrpSpPr>
        <p:grpSpPr>
          <a:xfrm>
            <a:off x="7555277" y="4479872"/>
            <a:ext cx="2737019" cy="858336"/>
            <a:chOff x="8028707" y="2831170"/>
            <a:chExt cx="2737019" cy="858336"/>
          </a:xfrm>
        </p:grpSpPr>
        <p:sp>
          <p:nvSpPr>
            <p:cNvPr id="190" name="ZoneTexte 189"/>
            <p:cNvSpPr txBox="1"/>
            <p:nvPr/>
          </p:nvSpPr>
          <p:spPr>
            <a:xfrm>
              <a:off x="8028707" y="3320174"/>
              <a:ext cx="2737019" cy="369332"/>
            </a:xfrm>
            <a:prstGeom prst="rect">
              <a:avLst/>
            </a:prstGeom>
            <a:noFill/>
          </p:spPr>
          <p:txBody>
            <a:bodyPr wrap="square" rtlCol="0">
              <a:spAutoFit/>
            </a:bodyPr>
            <a:lstStyle/>
            <a:p>
              <a:pPr algn="ctr"/>
              <a:r>
                <a:rPr lang="fr-FR" dirty="0" smtClean="0">
                  <a:solidFill>
                    <a:srgbClr val="FF0000"/>
                  </a:solidFill>
                </a:rPr>
                <a:t>Nouveau p</a:t>
              </a:r>
              <a:r>
                <a:rPr lang="fr-FR" dirty="0" smtClean="0">
                  <a:solidFill>
                    <a:srgbClr val="FF0000"/>
                  </a:solidFill>
                </a:rPr>
                <a:t>oint </a:t>
              </a:r>
              <a:r>
                <a:rPr lang="fr-FR" dirty="0" smtClean="0">
                  <a:solidFill>
                    <a:srgbClr val="FF0000"/>
                  </a:solidFill>
                </a:rPr>
                <a:t>chaud</a:t>
              </a:r>
              <a:endParaRPr lang="fr-FR" dirty="0">
                <a:solidFill>
                  <a:srgbClr val="FF0000"/>
                </a:solidFill>
              </a:endParaRPr>
            </a:p>
          </p:txBody>
        </p:sp>
        <p:sp>
          <p:nvSpPr>
            <p:cNvPr id="191" name="Ellipse 190"/>
            <p:cNvSpPr/>
            <p:nvPr/>
          </p:nvSpPr>
          <p:spPr>
            <a:xfrm>
              <a:off x="8755122" y="283117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92" name="Groupe 191"/>
          <p:cNvGrpSpPr/>
          <p:nvPr/>
        </p:nvGrpSpPr>
        <p:grpSpPr>
          <a:xfrm>
            <a:off x="7500458" y="3082138"/>
            <a:ext cx="1532324" cy="1144640"/>
            <a:chOff x="7793122" y="1392084"/>
            <a:chExt cx="1532324" cy="1144640"/>
          </a:xfrm>
        </p:grpSpPr>
        <p:sp>
          <p:nvSpPr>
            <p:cNvPr id="193" name="Arc 192"/>
            <p:cNvSpPr/>
            <p:nvPr/>
          </p:nvSpPr>
          <p:spPr>
            <a:xfrm>
              <a:off x="7793122" y="1392084"/>
              <a:ext cx="1235469" cy="1144640"/>
            </a:xfrm>
            <a:prstGeom prst="arc">
              <a:avLst>
                <a:gd name="adj1" fmla="val 20579530"/>
                <a:gd name="adj2" fmla="val 251688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94" name="ZoneTexte 193"/>
            <p:cNvSpPr txBox="1"/>
            <p:nvPr/>
          </p:nvSpPr>
          <p:spPr>
            <a:xfrm>
              <a:off x="8946730" y="1897748"/>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201" name="Groupe 200"/>
          <p:cNvGrpSpPr/>
          <p:nvPr/>
        </p:nvGrpSpPr>
        <p:grpSpPr>
          <a:xfrm>
            <a:off x="1041632" y="1687220"/>
            <a:ext cx="2016720" cy="397983"/>
            <a:chOff x="1041632" y="1687220"/>
            <a:chExt cx="2016720" cy="397983"/>
          </a:xfrm>
        </p:grpSpPr>
        <p:cxnSp>
          <p:nvCxnSpPr>
            <p:cNvPr id="196" name="Connecteur droit 195"/>
            <p:cNvCxnSpPr>
              <a:stCxn id="52" idx="1"/>
            </p:cNvCxnSpPr>
            <p:nvPr/>
          </p:nvCxnSpPr>
          <p:spPr>
            <a:xfrm>
              <a:off x="1041632" y="1692008"/>
              <a:ext cx="2016720" cy="393195"/>
            </a:xfrm>
            <a:prstGeom prst="line">
              <a:avLst/>
            </a:prstGeom>
            <a:ln>
              <a:headEnd type="arrow"/>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99" name="ZoneTexte 198"/>
                <p:cNvSpPr txBox="1"/>
                <p:nvPr/>
              </p:nvSpPr>
              <p:spPr>
                <a:xfrm>
                  <a:off x="2357892" y="1687220"/>
                  <a:ext cx="63280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fr-FR" b="0" i="1" dirty="0" smtClean="0">
                            <a:latin typeface="Cambria Math" panose="02040503050406030204" pitchFamily="18" charset="0"/>
                          </a:rPr>
                          <m:t>𝑉</m:t>
                        </m:r>
                      </m:oMath>
                    </m:oMathPara>
                  </a14:m>
                  <a:endParaRPr lang="fr-FR" dirty="0"/>
                </a:p>
              </p:txBody>
            </p:sp>
          </mc:Choice>
          <mc:Fallback>
            <p:sp>
              <p:nvSpPr>
                <p:cNvPr id="199" name="ZoneTexte 198"/>
                <p:cNvSpPr txBox="1">
                  <a:spLocks noRot="1" noChangeAspect="1" noMove="1" noResize="1" noEditPoints="1" noAdjustHandles="1" noChangeArrowheads="1" noChangeShapeType="1" noTextEdit="1"/>
                </p:cNvSpPr>
                <p:nvPr/>
              </p:nvSpPr>
              <p:spPr>
                <a:xfrm>
                  <a:off x="2357892" y="1687220"/>
                  <a:ext cx="632802" cy="369332"/>
                </a:xfrm>
                <a:prstGeom prst="rect">
                  <a:avLst/>
                </a:prstGeom>
                <a:blipFill rotWithShape="0">
                  <a:blip r:embed="rId8"/>
                  <a:stretch>
                    <a:fillRect/>
                  </a:stretch>
                </a:blipFill>
              </p:spPr>
              <p:txBody>
                <a:bodyPr/>
                <a:lstStyle/>
                <a:p>
                  <a:r>
                    <a:rPr lang="fr-FR">
                      <a:noFill/>
                    </a:rPr>
                    <a:t> </a:t>
                  </a:r>
                </a:p>
              </p:txBody>
            </p:sp>
          </mc:Fallback>
        </mc:AlternateContent>
      </p:grpSp>
      <p:grpSp>
        <p:nvGrpSpPr>
          <p:cNvPr id="202" name="Groupe 201"/>
          <p:cNvGrpSpPr/>
          <p:nvPr/>
        </p:nvGrpSpPr>
        <p:grpSpPr>
          <a:xfrm>
            <a:off x="7131712" y="1671914"/>
            <a:ext cx="2343490" cy="708809"/>
            <a:chOff x="7131712" y="1671914"/>
            <a:chExt cx="2343490" cy="708809"/>
          </a:xfrm>
        </p:grpSpPr>
        <p:cxnSp>
          <p:nvCxnSpPr>
            <p:cNvPr id="197" name="Connecteur droit 196"/>
            <p:cNvCxnSpPr/>
            <p:nvPr/>
          </p:nvCxnSpPr>
          <p:spPr>
            <a:xfrm>
              <a:off x="7131712" y="1671914"/>
              <a:ext cx="2343490" cy="708809"/>
            </a:xfrm>
            <a:prstGeom prst="line">
              <a:avLst/>
            </a:prstGeom>
            <a:ln>
              <a:headEnd type="arrow"/>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00" name="ZoneTexte 199"/>
                <p:cNvSpPr txBox="1"/>
                <p:nvPr/>
              </p:nvSpPr>
              <p:spPr>
                <a:xfrm>
                  <a:off x="8269739" y="1757492"/>
                  <a:ext cx="919575" cy="38165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fr-FR" b="0" i="1" dirty="0" smtClean="0">
                            <a:latin typeface="Cambria Math" panose="02040503050406030204" pitchFamily="18" charset="0"/>
                          </a:rPr>
                          <m:t>𝑉</m:t>
                        </m:r>
                        <m:r>
                          <a:rPr lang="fr-FR" b="0" i="1" dirty="0" smtClean="0">
                            <a:latin typeface="Cambria Math" panose="02040503050406030204" pitchFamily="18" charset="0"/>
                          </a:rPr>
                          <m:t>+</m:t>
                        </m:r>
                        <m:r>
                          <m:rPr>
                            <m:sty m:val="p"/>
                          </m:rPr>
                          <a:rPr lang="fr-FR" b="0" i="0" dirty="0" smtClean="0">
                            <a:latin typeface="Cambria Math" panose="02040503050406030204" pitchFamily="18" charset="0"/>
                          </a:rPr>
                          <m:t>ΔV</m:t>
                        </m:r>
                      </m:oMath>
                    </m:oMathPara>
                  </a14:m>
                  <a:endParaRPr lang="fr-FR" dirty="0"/>
                </a:p>
              </p:txBody>
            </p:sp>
          </mc:Choice>
          <mc:Fallback>
            <p:sp>
              <p:nvSpPr>
                <p:cNvPr id="200" name="ZoneTexte 199"/>
                <p:cNvSpPr txBox="1">
                  <a:spLocks noRot="1" noChangeAspect="1" noMove="1" noResize="1" noEditPoints="1" noAdjustHandles="1" noChangeArrowheads="1" noChangeShapeType="1" noTextEdit="1"/>
                </p:cNvSpPr>
                <p:nvPr/>
              </p:nvSpPr>
              <p:spPr>
                <a:xfrm>
                  <a:off x="8269739" y="1757492"/>
                  <a:ext cx="919575" cy="381653"/>
                </a:xfrm>
                <a:prstGeom prst="rect">
                  <a:avLst/>
                </a:prstGeom>
                <a:blipFill rotWithShape="0">
                  <a:blip r:embed="rId9"/>
                  <a:stretch>
                    <a:fillRect/>
                  </a:stretch>
                </a:blipFill>
              </p:spPr>
              <p:txBody>
                <a:bodyPr/>
                <a:lstStyle/>
                <a:p>
                  <a:r>
                    <a:rPr lang="fr-FR">
                      <a:noFill/>
                    </a:rPr>
                    <a:t> </a:t>
                  </a:r>
                </a:p>
              </p:txBody>
            </p:sp>
          </mc:Fallback>
        </mc:AlternateContent>
      </p:grpSp>
      <p:grpSp>
        <p:nvGrpSpPr>
          <p:cNvPr id="216" name="Groupe 215"/>
          <p:cNvGrpSpPr/>
          <p:nvPr/>
        </p:nvGrpSpPr>
        <p:grpSpPr>
          <a:xfrm>
            <a:off x="682535" y="2787620"/>
            <a:ext cx="3004487" cy="1018691"/>
            <a:chOff x="682535" y="2787620"/>
            <a:chExt cx="3004487" cy="1018691"/>
          </a:xfrm>
        </p:grpSpPr>
        <p:cxnSp>
          <p:nvCxnSpPr>
            <p:cNvPr id="205" name="Connecteur droit 204"/>
            <p:cNvCxnSpPr/>
            <p:nvPr/>
          </p:nvCxnSpPr>
          <p:spPr>
            <a:xfrm flipH="1">
              <a:off x="1507864" y="2787620"/>
              <a:ext cx="2179158" cy="861526"/>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13" name="ZoneTexte 212"/>
            <p:cNvSpPr txBox="1"/>
            <p:nvPr/>
          </p:nvSpPr>
          <p:spPr>
            <a:xfrm>
              <a:off x="682535" y="3498534"/>
              <a:ext cx="951063" cy="307777"/>
            </a:xfrm>
            <a:prstGeom prst="rect">
              <a:avLst/>
            </a:prstGeom>
            <a:noFill/>
          </p:spPr>
          <p:txBody>
            <a:bodyPr wrap="square" rtlCol="0">
              <a:spAutoFit/>
            </a:bodyPr>
            <a:lstStyle/>
            <a:p>
              <a:pPr algn="ctr"/>
              <a:r>
                <a:rPr lang="fr-FR" sz="1400" dirty="0" err="1" smtClean="0"/>
                <a:t>Keyphasor</a:t>
              </a:r>
              <a:endParaRPr lang="fr-FR" sz="1400" dirty="0"/>
            </a:p>
          </p:txBody>
        </p:sp>
        <p:sp>
          <p:nvSpPr>
            <p:cNvPr id="214" name="Rectangle 213"/>
            <p:cNvSpPr/>
            <p:nvPr/>
          </p:nvSpPr>
          <p:spPr>
            <a:xfrm rot="20183390">
              <a:off x="1618640" y="3521478"/>
              <a:ext cx="99447" cy="13829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19" name="Groupe 218"/>
          <p:cNvGrpSpPr/>
          <p:nvPr/>
        </p:nvGrpSpPr>
        <p:grpSpPr>
          <a:xfrm rot="20815453">
            <a:off x="6319927" y="3214870"/>
            <a:ext cx="3245520" cy="946439"/>
            <a:chOff x="441502" y="2787620"/>
            <a:chExt cx="3245520" cy="946439"/>
          </a:xfrm>
        </p:grpSpPr>
        <p:cxnSp>
          <p:nvCxnSpPr>
            <p:cNvPr id="220" name="Connecteur droit 219"/>
            <p:cNvCxnSpPr/>
            <p:nvPr/>
          </p:nvCxnSpPr>
          <p:spPr>
            <a:xfrm flipH="1">
              <a:off x="1507864" y="2787620"/>
              <a:ext cx="2179158" cy="861526"/>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21" name="ZoneTexte 220"/>
            <p:cNvSpPr txBox="1"/>
            <p:nvPr/>
          </p:nvSpPr>
          <p:spPr>
            <a:xfrm rot="784547">
              <a:off x="441502" y="3426282"/>
              <a:ext cx="951063" cy="307777"/>
            </a:xfrm>
            <a:prstGeom prst="rect">
              <a:avLst/>
            </a:prstGeom>
            <a:noFill/>
          </p:spPr>
          <p:txBody>
            <a:bodyPr wrap="square" rtlCol="0">
              <a:spAutoFit/>
            </a:bodyPr>
            <a:lstStyle/>
            <a:p>
              <a:pPr algn="ctr"/>
              <a:r>
                <a:rPr lang="fr-FR" sz="1400" dirty="0" err="1" smtClean="0"/>
                <a:t>Keyphasor</a:t>
              </a:r>
              <a:endParaRPr lang="fr-FR" sz="1400" dirty="0"/>
            </a:p>
          </p:txBody>
        </p:sp>
        <p:sp>
          <p:nvSpPr>
            <p:cNvPr id="222" name="Rectangle 221"/>
            <p:cNvSpPr/>
            <p:nvPr/>
          </p:nvSpPr>
          <p:spPr>
            <a:xfrm rot="20183390">
              <a:off x="1618640" y="3521478"/>
              <a:ext cx="99447" cy="13829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4" name="Groupe 223"/>
          <p:cNvGrpSpPr/>
          <p:nvPr/>
        </p:nvGrpSpPr>
        <p:grpSpPr>
          <a:xfrm>
            <a:off x="7676268" y="3625722"/>
            <a:ext cx="751488" cy="771449"/>
            <a:chOff x="7884074" y="2024176"/>
            <a:chExt cx="751488" cy="771449"/>
          </a:xfrm>
        </p:grpSpPr>
        <p:cxnSp>
          <p:nvCxnSpPr>
            <p:cNvPr id="225" name="Connecteur droit avec flèche 224"/>
            <p:cNvCxnSpPr/>
            <p:nvPr/>
          </p:nvCxnSpPr>
          <p:spPr>
            <a:xfrm>
              <a:off x="8519217" y="2024176"/>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6" name="Rectangle 225"/>
                <p:cNvSpPr/>
                <p:nvPr/>
              </p:nvSpPr>
              <p:spPr>
                <a:xfrm>
                  <a:off x="7884074" y="23575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p:sp>
              <p:nvSpPr>
                <p:cNvPr id="226" name="Rectangle 225"/>
                <p:cNvSpPr>
                  <a:spLocks noRot="1" noChangeAspect="1" noMove="1" noResize="1" noEditPoints="1" noAdjustHandles="1" noChangeArrowheads="1" noChangeShapeType="1" noTextEdit="1"/>
                </p:cNvSpPr>
                <p:nvPr/>
              </p:nvSpPr>
              <p:spPr>
                <a:xfrm>
                  <a:off x="7884074" y="2357585"/>
                  <a:ext cx="751488" cy="421077"/>
                </a:xfrm>
                <a:prstGeom prst="rect">
                  <a:avLst/>
                </a:prstGeom>
                <a:blipFill rotWithShape="0">
                  <a:blip r:embed="rId10"/>
                  <a:stretch>
                    <a:fillRect/>
                  </a:stretch>
                </a:blipFill>
              </p:spPr>
              <p:txBody>
                <a:bodyPr/>
                <a:lstStyle/>
                <a:p>
                  <a:r>
                    <a:rPr lang="fr-FR">
                      <a:noFill/>
                    </a:rPr>
                    <a:t> </a:t>
                  </a:r>
                </a:p>
              </p:txBody>
            </p:sp>
          </mc:Fallback>
        </mc:AlternateContent>
      </p:grpSp>
      <p:grpSp>
        <p:nvGrpSpPr>
          <p:cNvPr id="235" name="Groupe 234"/>
          <p:cNvGrpSpPr/>
          <p:nvPr/>
        </p:nvGrpSpPr>
        <p:grpSpPr>
          <a:xfrm>
            <a:off x="8287625" y="2013119"/>
            <a:ext cx="2157053" cy="1624470"/>
            <a:chOff x="8479143" y="427014"/>
            <a:chExt cx="2157053" cy="1624470"/>
          </a:xfrm>
        </p:grpSpPr>
        <p:cxnSp>
          <p:nvCxnSpPr>
            <p:cNvPr id="236" name="Connecteur droit avec flèche 235"/>
            <p:cNvCxnSpPr/>
            <p:nvPr/>
          </p:nvCxnSpPr>
          <p:spPr>
            <a:xfrm flipV="1">
              <a:off x="8479143" y="840599"/>
              <a:ext cx="1718034" cy="1210885"/>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7" name="Rectangle 236"/>
                <p:cNvSpPr/>
                <p:nvPr/>
              </p:nvSpPr>
              <p:spPr>
                <a:xfrm>
                  <a:off x="10071298" y="427014"/>
                  <a:ext cx="564898" cy="434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b="0" i="1" dirty="0" smtClean="0">
                                        <a:solidFill>
                                          <a:srgbClr val="00B050"/>
                                        </a:solidFill>
                                        <a:latin typeface="Cambria Math" panose="02040503050406030204" pitchFamily="18" charset="0"/>
                                      </a:rPr>
                                    </m:ctrlPr>
                                  </m:sSubPr>
                                  <m:e>
                                    <m:r>
                                      <a:rPr lang="fr-FR" b="0" i="1" dirty="0" smtClean="0">
                                        <a:solidFill>
                                          <a:srgbClr val="00B050"/>
                                        </a:solidFill>
                                        <a:latin typeface="Cambria Math" panose="02040503050406030204" pitchFamily="18" charset="0"/>
                                      </a:rPr>
                                      <m:t>𝑈</m:t>
                                    </m:r>
                                  </m:e>
                                  <m:sub>
                                    <m:r>
                                      <a:rPr lang="fr-FR" b="0" i="1" dirty="0" smtClean="0">
                                        <a:solidFill>
                                          <a:srgbClr val="00B050"/>
                                        </a:solidFill>
                                        <a:latin typeface="Cambria Math" panose="02040503050406030204" pitchFamily="18" charset="0"/>
                                      </a:rPr>
                                      <m:t>0</m:t>
                                    </m:r>
                                  </m:sub>
                                </m:sSub>
                              </m:sub>
                            </m:sSub>
                          </m:e>
                        </m:acc>
                      </m:oMath>
                    </m:oMathPara>
                  </a14:m>
                  <a:endParaRPr lang="fr-FR" dirty="0"/>
                </a:p>
              </p:txBody>
            </p:sp>
          </mc:Choice>
          <mc:Fallback>
            <p:sp>
              <p:nvSpPr>
                <p:cNvPr id="237" name="Rectangle 236"/>
                <p:cNvSpPr>
                  <a:spLocks noRot="1" noChangeAspect="1" noMove="1" noResize="1" noEditPoints="1" noAdjustHandles="1" noChangeArrowheads="1" noChangeShapeType="1" noTextEdit="1"/>
                </p:cNvSpPr>
                <p:nvPr/>
              </p:nvSpPr>
              <p:spPr>
                <a:xfrm>
                  <a:off x="10071298" y="427014"/>
                  <a:ext cx="564898" cy="434606"/>
                </a:xfrm>
                <a:prstGeom prst="rect">
                  <a:avLst/>
                </a:prstGeom>
                <a:blipFill rotWithShape="0">
                  <a:blip r:embed="rId11"/>
                  <a:stretch>
                    <a:fillRect/>
                  </a:stretch>
                </a:blipFill>
              </p:spPr>
              <p:txBody>
                <a:bodyPr/>
                <a:lstStyle/>
                <a:p>
                  <a:r>
                    <a:rPr lang="fr-FR">
                      <a:noFill/>
                    </a:rPr>
                    <a:t> </a:t>
                  </a:r>
                </a:p>
              </p:txBody>
            </p:sp>
          </mc:Fallback>
        </mc:AlternateContent>
      </p:grpSp>
      <p:grpSp>
        <p:nvGrpSpPr>
          <p:cNvPr id="258" name="Groupe 257"/>
          <p:cNvGrpSpPr/>
          <p:nvPr/>
        </p:nvGrpSpPr>
        <p:grpSpPr>
          <a:xfrm>
            <a:off x="10010995" y="2428465"/>
            <a:ext cx="862454" cy="840718"/>
            <a:chOff x="10010995" y="2428465"/>
            <a:chExt cx="862454" cy="840718"/>
          </a:xfrm>
        </p:grpSpPr>
        <p:cxnSp>
          <p:nvCxnSpPr>
            <p:cNvPr id="250" name="Connecteur droit avec flèche 249"/>
            <p:cNvCxnSpPr/>
            <p:nvPr/>
          </p:nvCxnSpPr>
          <p:spPr>
            <a:xfrm>
              <a:off x="10010995" y="2428465"/>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7" name="Rectangle 256"/>
                <p:cNvSpPr/>
                <p:nvPr/>
              </p:nvSpPr>
              <p:spPr>
                <a:xfrm>
                  <a:off x="10121961" y="2848106"/>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p:sp>
              <p:nvSpPr>
                <p:cNvPr id="257" name="Rectangle 256"/>
                <p:cNvSpPr>
                  <a:spLocks noRot="1" noChangeAspect="1" noMove="1" noResize="1" noEditPoints="1" noAdjustHandles="1" noChangeArrowheads="1" noChangeShapeType="1" noTextEdit="1"/>
                </p:cNvSpPr>
                <p:nvPr/>
              </p:nvSpPr>
              <p:spPr>
                <a:xfrm>
                  <a:off x="10121961" y="2848106"/>
                  <a:ext cx="751488" cy="421077"/>
                </a:xfrm>
                <a:prstGeom prst="rect">
                  <a:avLst/>
                </a:prstGeom>
                <a:blipFill rotWithShape="0">
                  <a:blip r:embed="rId12"/>
                  <a:stretch>
                    <a:fillRect/>
                  </a:stretch>
                </a:blipFill>
              </p:spPr>
              <p:txBody>
                <a:bodyPr/>
                <a:lstStyle/>
                <a:p>
                  <a:r>
                    <a:rPr lang="fr-FR">
                      <a:noFill/>
                    </a:rPr>
                    <a:t> </a:t>
                  </a:r>
                </a:p>
              </p:txBody>
            </p:sp>
          </mc:Fallback>
        </mc:AlternateContent>
      </p:grpSp>
      <p:cxnSp>
        <p:nvCxnSpPr>
          <p:cNvPr id="261" name="Connecteur droit 260"/>
          <p:cNvCxnSpPr/>
          <p:nvPr/>
        </p:nvCxnSpPr>
        <p:spPr>
          <a:xfrm flipH="1">
            <a:off x="8330910" y="3146521"/>
            <a:ext cx="1705976" cy="490574"/>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2" name="Rectangle 261"/>
              <p:cNvSpPr/>
              <p:nvPr/>
            </p:nvSpPr>
            <p:spPr>
              <a:xfrm rot="21449553">
                <a:off x="9715795" y="3232878"/>
                <a:ext cx="924548" cy="679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sSup>
                                <m:sSupPr>
                                  <m:ctrlPr>
                                    <a:rPr lang="fr-FR" b="0" i="1" dirty="0" smtClean="0">
                                      <a:solidFill>
                                        <a:schemeClr val="tx1"/>
                                      </a:solidFill>
                                      <a:latin typeface="Cambria Math" panose="02040503050406030204" pitchFamily="18" charset="0"/>
                                    </a:rPr>
                                  </m:ctrlPr>
                                </m:sSupPr>
                                <m:e>
                                  <m:r>
                                    <a:rPr lang="fr-FR" b="0" i="1" dirty="0" smtClean="0">
                                      <a:solidFill>
                                        <a:schemeClr val="tx1"/>
                                      </a:solidFill>
                                      <a:latin typeface="Cambria Math" panose="02040503050406030204" pitchFamily="18" charset="0"/>
                                    </a:rPr>
                                    <m:t>𝑈</m:t>
                                  </m:r>
                                </m:e>
                                <m:sup>
                                  <m:r>
                                    <a:rPr lang="fr-FR" b="0" i="1" dirty="0" smtClean="0">
                                      <a:solidFill>
                                        <a:schemeClr val="tx1"/>
                                      </a:solidFill>
                                      <a:latin typeface="Cambria Math" panose="02040503050406030204" pitchFamily="18" charset="0"/>
                                    </a:rPr>
                                    <m:t>𝑛𝑒𝑤</m:t>
                                  </m:r>
                                </m:sup>
                              </m:sSup>
                            </m:sub>
                          </m:sSub>
                        </m:e>
                      </m:acc>
                    </m:oMath>
                  </m:oMathPara>
                </a14:m>
                <a:endParaRPr lang="fr-FR" dirty="0"/>
              </a:p>
              <a:p>
                <a:endParaRPr lang="fr-FR" dirty="0">
                  <a:solidFill>
                    <a:schemeClr val="tx1"/>
                  </a:solidFill>
                </a:endParaRPr>
              </a:p>
            </p:txBody>
          </p:sp>
        </mc:Choice>
        <mc:Fallback>
          <p:sp>
            <p:nvSpPr>
              <p:cNvPr id="262" name="Rectangle 261"/>
              <p:cNvSpPr>
                <a:spLocks noRot="1" noChangeAspect="1" noMove="1" noResize="1" noEditPoints="1" noAdjustHandles="1" noChangeArrowheads="1" noChangeShapeType="1" noTextEdit="1"/>
              </p:cNvSpPr>
              <p:nvPr/>
            </p:nvSpPr>
            <p:spPr>
              <a:xfrm rot="21449553">
                <a:off x="9715795" y="3232878"/>
                <a:ext cx="924548" cy="679930"/>
              </a:xfrm>
              <a:prstGeom prst="rect">
                <a:avLst/>
              </a:prstGeom>
              <a:blipFill rotWithShape="0">
                <a:blip r:embed="rId13"/>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27910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6"/>
                                        </p:tgtEl>
                                        <p:attrNameLst>
                                          <p:attrName>style.visibility</p:attrName>
                                        </p:attrNameLst>
                                      </p:cBhvr>
                                      <p:to>
                                        <p:strVal val="visible"/>
                                      </p:to>
                                    </p:set>
                                    <p:animEffect transition="in" filter="fade">
                                      <p:cBhvr>
                                        <p:cTn id="20" dur="500"/>
                                        <p:tgtEl>
                                          <p:spTgt spid="2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500"/>
                                        <p:tgtEl>
                                          <p:spTgt spid="6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1"/>
                                        </p:tgtEl>
                                        <p:attrNameLst>
                                          <p:attrName>style.visibility</p:attrName>
                                        </p:attrNameLst>
                                      </p:cBhvr>
                                      <p:to>
                                        <p:strVal val="visible"/>
                                      </p:to>
                                    </p:set>
                                    <p:animEffect transition="in" filter="fade">
                                      <p:cBhvr>
                                        <p:cTn id="35" dur="500"/>
                                        <p:tgtEl>
                                          <p:spTgt spid="20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6"/>
                                        </p:tgtEl>
                                        <p:attrNameLst>
                                          <p:attrName>style.visibility</p:attrName>
                                        </p:attrNameLst>
                                      </p:cBhvr>
                                      <p:to>
                                        <p:strVal val="visible"/>
                                      </p:to>
                                    </p:set>
                                    <p:animEffect transition="in" filter="fade">
                                      <p:cBhvr>
                                        <p:cTn id="50" dur="500"/>
                                        <p:tgtEl>
                                          <p:spTgt spid="7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500"/>
                                        <p:tgtEl>
                                          <p:spTgt spid="82"/>
                                        </p:tgtEl>
                                      </p:cBhvr>
                                    </p:animEffect>
                                  </p:childTnLst>
                                  <p:subTnLst>
                                    <p:set>
                                      <p:cBhvr override="childStyle">
                                        <p:cTn dur="1" fill="hold" display="0" masterRel="nextClick" afterEffect="1"/>
                                        <p:tgtEl>
                                          <p:spTgt spid="82"/>
                                        </p:tgtEl>
                                        <p:attrNameLst>
                                          <p:attrName>style.visibility</p:attrName>
                                        </p:attrNameLst>
                                      </p:cBhvr>
                                      <p:to>
                                        <p:strVal val="hidden"/>
                                      </p:to>
                                    </p:set>
                                  </p:sub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5"/>
                                        </p:tgtEl>
                                        <p:attrNameLst>
                                          <p:attrName>style.visibility</p:attrName>
                                        </p:attrNameLst>
                                      </p:cBhvr>
                                      <p:to>
                                        <p:strVal val="visible"/>
                                      </p:to>
                                    </p:set>
                                    <p:animEffect transition="in" filter="fade">
                                      <p:cBhvr>
                                        <p:cTn id="60" dur="500"/>
                                        <p:tgtEl>
                                          <p:spTgt spid="8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fade">
                                      <p:cBhvr>
                                        <p:cTn id="65" dur="500"/>
                                        <p:tgtEl>
                                          <p:spTgt spid="8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9"/>
                                        </p:tgtEl>
                                        <p:attrNameLst>
                                          <p:attrName>style.visibility</p:attrName>
                                        </p:attrNameLst>
                                      </p:cBhvr>
                                      <p:to>
                                        <p:strVal val="visible"/>
                                      </p:to>
                                    </p:set>
                                    <p:animEffect transition="in" filter="fade">
                                      <p:cBhvr>
                                        <p:cTn id="68" dur="500"/>
                                        <p:tgtEl>
                                          <p:spTgt spid="8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16"/>
                                        </p:tgtEl>
                                        <p:attrNameLst>
                                          <p:attrName>style.visibility</p:attrName>
                                        </p:attrNameLst>
                                      </p:cBhvr>
                                      <p:to>
                                        <p:strVal val="visible"/>
                                      </p:to>
                                    </p:set>
                                    <p:animEffect transition="in" filter="fade">
                                      <p:cBhvr>
                                        <p:cTn id="73" dur="500"/>
                                        <p:tgtEl>
                                          <p:spTgt spid="11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52"/>
                                        </p:tgtEl>
                                        <p:attrNameLst>
                                          <p:attrName>style.visibility</p:attrName>
                                        </p:attrNameLst>
                                      </p:cBhvr>
                                      <p:to>
                                        <p:strVal val="visible"/>
                                      </p:to>
                                    </p:set>
                                    <p:animEffect transition="in" filter="fade">
                                      <p:cBhvr>
                                        <p:cTn id="83" dur="500"/>
                                        <p:tgtEl>
                                          <p:spTgt spid="15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53"/>
                                        </p:tgtEl>
                                        <p:attrNameLst>
                                          <p:attrName>style.visibility</p:attrName>
                                        </p:attrNameLst>
                                      </p:cBhvr>
                                      <p:to>
                                        <p:strVal val="visible"/>
                                      </p:to>
                                    </p:set>
                                    <p:animEffect transition="in" filter="fade">
                                      <p:cBhvr>
                                        <p:cTn id="86" dur="500"/>
                                        <p:tgtEl>
                                          <p:spTgt spid="15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35"/>
                                        </p:tgtEl>
                                        <p:attrNameLst>
                                          <p:attrName>style.visibility</p:attrName>
                                        </p:attrNameLst>
                                      </p:cBhvr>
                                      <p:to>
                                        <p:strVal val="visible"/>
                                      </p:to>
                                    </p:set>
                                    <p:animEffect transition="in" filter="fade">
                                      <p:cBhvr>
                                        <p:cTn id="91" dur="500"/>
                                        <p:tgtEl>
                                          <p:spTgt spid="23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19"/>
                                        </p:tgtEl>
                                        <p:attrNameLst>
                                          <p:attrName>style.visibility</p:attrName>
                                        </p:attrNameLst>
                                      </p:cBhvr>
                                      <p:to>
                                        <p:strVal val="visible"/>
                                      </p:to>
                                    </p:set>
                                    <p:animEffect transition="in" filter="fade">
                                      <p:cBhvr>
                                        <p:cTn id="96" dur="500"/>
                                        <p:tgtEl>
                                          <p:spTgt spid="219"/>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33"/>
                                        </p:tgtEl>
                                        <p:attrNameLst>
                                          <p:attrName>style.visibility</p:attrName>
                                        </p:attrNameLst>
                                      </p:cBhvr>
                                      <p:to>
                                        <p:strVal val="visible"/>
                                      </p:to>
                                    </p:set>
                                    <p:animEffect transition="in" filter="fade">
                                      <p:cBhvr>
                                        <p:cTn id="101" dur="500"/>
                                        <p:tgtEl>
                                          <p:spTgt spid="133"/>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02"/>
                                        </p:tgtEl>
                                        <p:attrNameLst>
                                          <p:attrName>style.visibility</p:attrName>
                                        </p:attrNameLst>
                                      </p:cBhvr>
                                      <p:to>
                                        <p:strVal val="visible"/>
                                      </p:to>
                                    </p:set>
                                    <p:animEffect transition="in" filter="fade">
                                      <p:cBhvr>
                                        <p:cTn id="106" dur="500"/>
                                        <p:tgtEl>
                                          <p:spTgt spid="202"/>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79"/>
                                        </p:tgtEl>
                                        <p:attrNameLst>
                                          <p:attrName>style.visibility</p:attrName>
                                        </p:attrNameLst>
                                      </p:cBhvr>
                                      <p:to>
                                        <p:strVal val="visible"/>
                                      </p:to>
                                    </p:set>
                                    <p:animEffect transition="in" filter="fade">
                                      <p:cBhvr>
                                        <p:cTn id="111" dur="500"/>
                                        <p:tgtEl>
                                          <p:spTgt spid="179"/>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189"/>
                                        </p:tgtEl>
                                        <p:attrNameLst>
                                          <p:attrName>style.visibility</p:attrName>
                                        </p:attrNameLst>
                                      </p:cBhvr>
                                      <p:to>
                                        <p:strVal val="visible"/>
                                      </p:to>
                                    </p:set>
                                    <p:animEffect transition="in" filter="fade">
                                      <p:cBhvr>
                                        <p:cTn id="116" dur="500"/>
                                        <p:tgtEl>
                                          <p:spTgt spid="189"/>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192"/>
                                        </p:tgtEl>
                                        <p:attrNameLst>
                                          <p:attrName>style.visibility</p:attrName>
                                        </p:attrNameLst>
                                      </p:cBhvr>
                                      <p:to>
                                        <p:strVal val="visible"/>
                                      </p:to>
                                    </p:set>
                                    <p:animEffect transition="in" filter="fade">
                                      <p:cBhvr>
                                        <p:cTn id="121" dur="500"/>
                                        <p:tgtEl>
                                          <p:spTgt spid="192"/>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224"/>
                                        </p:tgtEl>
                                        <p:attrNameLst>
                                          <p:attrName>style.visibility</p:attrName>
                                        </p:attrNameLst>
                                      </p:cBhvr>
                                      <p:to>
                                        <p:strVal val="visible"/>
                                      </p:to>
                                    </p:set>
                                    <p:animEffect transition="in" filter="fade">
                                      <p:cBhvr>
                                        <p:cTn id="126" dur="500"/>
                                        <p:tgtEl>
                                          <p:spTgt spid="224"/>
                                        </p:tgtEl>
                                      </p:cBhvr>
                                    </p:animEffect>
                                  </p:childTnLst>
                                  <p:subTnLst>
                                    <p:set>
                                      <p:cBhvr override="childStyle">
                                        <p:cTn dur="1" fill="hold" display="0" masterRel="nextClick" afterEffect="1"/>
                                        <p:tgtEl>
                                          <p:spTgt spid="224"/>
                                        </p:tgtEl>
                                        <p:attrNameLst>
                                          <p:attrName>style.visibility</p:attrName>
                                        </p:attrNameLst>
                                      </p:cBhvr>
                                      <p:to>
                                        <p:strVal val="hidden"/>
                                      </p:to>
                                    </p:set>
                                  </p:subTnLst>
                                </p:cTn>
                              </p:par>
                            </p:childTnLst>
                          </p:cTn>
                        </p:par>
                      </p:childTnLst>
                    </p:cTn>
                  </p:par>
                  <p:par>
                    <p:cTn id="127" fill="hold">
                      <p:stCondLst>
                        <p:cond delay="indefinite"/>
                      </p:stCondLst>
                      <p:childTnLst>
                        <p:par>
                          <p:cTn id="128" fill="hold">
                            <p:stCondLst>
                              <p:cond delay="0"/>
                            </p:stCondLst>
                            <p:childTnLst>
                              <p:par>
                                <p:cTn id="129" presetID="10" presetClass="exit" presetSubtype="0" fill="hold" nodeType="clickEffect">
                                  <p:stCondLst>
                                    <p:cond delay="0"/>
                                  </p:stCondLst>
                                  <p:childTnLst>
                                    <p:animEffect transition="out" filter="fade">
                                      <p:cBhvr>
                                        <p:cTn id="130" dur="500"/>
                                        <p:tgtEl>
                                          <p:spTgt spid="224"/>
                                        </p:tgtEl>
                                      </p:cBhvr>
                                    </p:animEffect>
                                    <p:set>
                                      <p:cBhvr>
                                        <p:cTn id="131" dur="1" fill="hold">
                                          <p:stCondLst>
                                            <p:cond delay="499"/>
                                          </p:stCondLst>
                                        </p:cTn>
                                        <p:tgtEl>
                                          <p:spTgt spid="224"/>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258"/>
                                        </p:tgtEl>
                                        <p:attrNameLst>
                                          <p:attrName>style.visibility</p:attrName>
                                        </p:attrNameLst>
                                      </p:cBhvr>
                                      <p:to>
                                        <p:strVal val="visible"/>
                                      </p:to>
                                    </p:set>
                                    <p:animEffect transition="in" filter="fade">
                                      <p:cBhvr>
                                        <p:cTn id="136" dur="500"/>
                                        <p:tgtEl>
                                          <p:spTgt spid="258"/>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xit" presetSubtype="0" fill="hold" nodeType="clickEffect">
                                  <p:stCondLst>
                                    <p:cond delay="0"/>
                                  </p:stCondLst>
                                  <p:childTnLst>
                                    <p:animEffect transition="out" filter="fade">
                                      <p:cBhvr>
                                        <p:cTn id="140" dur="500"/>
                                        <p:tgtEl>
                                          <p:spTgt spid="152"/>
                                        </p:tgtEl>
                                      </p:cBhvr>
                                    </p:animEffect>
                                    <p:set>
                                      <p:cBhvr>
                                        <p:cTn id="141" dur="1" fill="hold">
                                          <p:stCondLst>
                                            <p:cond delay="499"/>
                                          </p:stCondLst>
                                        </p:cTn>
                                        <p:tgtEl>
                                          <p:spTgt spid="152"/>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153"/>
                                        </p:tgtEl>
                                      </p:cBhvr>
                                    </p:animEffect>
                                    <p:set>
                                      <p:cBhvr>
                                        <p:cTn id="144" dur="1" fill="hold">
                                          <p:stCondLst>
                                            <p:cond delay="499"/>
                                          </p:stCondLst>
                                        </p:cTn>
                                        <p:tgtEl>
                                          <p:spTgt spid="153"/>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192"/>
                                        </p:tgtEl>
                                      </p:cBhvr>
                                    </p:animEffect>
                                    <p:set>
                                      <p:cBhvr>
                                        <p:cTn id="147" dur="1" fill="hold">
                                          <p:stCondLst>
                                            <p:cond delay="499"/>
                                          </p:stCondLst>
                                        </p:cTn>
                                        <p:tgtEl>
                                          <p:spTgt spid="192"/>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262"/>
                                        </p:tgtEl>
                                        <p:attrNameLst>
                                          <p:attrName>style.visibility</p:attrName>
                                        </p:attrNameLst>
                                      </p:cBhvr>
                                      <p:to>
                                        <p:strVal val="visible"/>
                                      </p:to>
                                    </p:set>
                                    <p:animEffect transition="in" filter="fade">
                                      <p:cBhvr>
                                        <p:cTn id="152" dur="500"/>
                                        <p:tgtEl>
                                          <p:spTgt spid="262"/>
                                        </p:tgtEl>
                                      </p:cBhvr>
                                    </p:animEffect>
                                  </p:childTnLst>
                                </p:cTn>
                              </p:par>
                              <p:par>
                                <p:cTn id="153" presetID="10" presetClass="entr" presetSubtype="0" fill="hold" nodeType="withEffect">
                                  <p:stCondLst>
                                    <p:cond delay="0"/>
                                  </p:stCondLst>
                                  <p:childTnLst>
                                    <p:set>
                                      <p:cBhvr>
                                        <p:cTn id="154" dur="1" fill="hold">
                                          <p:stCondLst>
                                            <p:cond delay="0"/>
                                          </p:stCondLst>
                                        </p:cTn>
                                        <p:tgtEl>
                                          <p:spTgt spid="261"/>
                                        </p:tgtEl>
                                        <p:attrNameLst>
                                          <p:attrName>style.visibility</p:attrName>
                                        </p:attrNameLst>
                                      </p:cBhvr>
                                      <p:to>
                                        <p:strVal val="visible"/>
                                      </p:to>
                                    </p:set>
                                    <p:animEffect transition="in" filter="fade">
                                      <p:cBhvr>
                                        <p:cTn id="155"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153" grpId="0"/>
      <p:bldP spid="153" grpId="1"/>
      <p:bldP spid="26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6">
            <a:extLst>
              <a:ext uri="{FF2B5EF4-FFF2-40B4-BE49-F238E27FC236}">
                <a16:creationId xmlns="" xmlns:a16="http://schemas.microsoft.com/office/drawing/2014/main" id="{761BC6FE-745A-4EC4-8CB2-A57E813F49BD}"/>
              </a:ext>
            </a:extLst>
          </p:cNvPr>
          <p:cNvSpPr/>
          <p:nvPr/>
        </p:nvSpPr>
        <p:spPr>
          <a:xfrm>
            <a:off x="7034" y="3248620"/>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Analyse de  stabilité </a:t>
            </a:r>
            <a:r>
              <a:rPr lang="fr-FR" altLang="zh-CN" sz="1600" b="1" dirty="0" smtClean="0">
                <a:solidFill>
                  <a:schemeClr val="bg1">
                    <a:lumMod val="65000"/>
                  </a:schemeClr>
                </a:solidFill>
                <a:latin typeface="Times New Roman" panose="02020603050405020304" pitchFamily="18" charset="0"/>
                <a:cs typeface="Times New Roman" panose="02020603050405020304" pitchFamily="18" charset="0"/>
                <a:sym typeface="+mn-lt"/>
              </a:rPr>
              <a:t>EM</a:t>
            </a:r>
            <a:endParaRPr lang="fr-FR" altLang="zh-CN" sz="1600" b="1"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7" name="文本框 19">
            <a:extLst>
              <a:ext uri="{FF2B5EF4-FFF2-40B4-BE49-F238E27FC236}">
                <a16:creationId xmlns="" xmlns:a16="http://schemas.microsoft.com/office/drawing/2014/main" id="{48914069-6DC7-4F12-A089-BDAC130B89A1}"/>
              </a:ext>
            </a:extLst>
          </p:cNvPr>
          <p:cNvSpPr txBox="1"/>
          <p:nvPr/>
        </p:nvSpPr>
        <p:spPr>
          <a:xfrm>
            <a:off x="77734" y="476638"/>
            <a:ext cx="1265367" cy="338554"/>
          </a:xfrm>
          <a:prstGeom prst="rect">
            <a:avLst/>
          </a:prstGeom>
          <a:noFill/>
        </p:spPr>
        <p:txBody>
          <a:bodyPr wrap="square" rtlCol="0">
            <a:spAutoFit/>
          </a:bodyPr>
          <a:lstStyle/>
          <a:p>
            <a:pPr algn="ctr"/>
            <a:r>
              <a:rPr lang="en-US" altLang="zh-CN" sz="1600" dirty="0" smtClean="0">
                <a:latin typeface="Times New Roman" panose="02020603050405020304" pitchFamily="18" charset="0"/>
                <a:cs typeface="Times New Roman" panose="02020603050405020304" pitchFamily="18" charset="0"/>
                <a:sym typeface="+mn-lt"/>
              </a:rPr>
              <a:t>PLAN</a:t>
            </a:r>
            <a:endParaRPr lang="zh-CN" altLang="en-US" sz="1600" dirty="0">
              <a:latin typeface="Times New Roman" panose="02020603050405020304" pitchFamily="18" charset="0"/>
              <a:cs typeface="Times New Roman" panose="02020603050405020304" pitchFamily="18" charset="0"/>
              <a:sym typeface="+mn-lt"/>
            </a:endParaRPr>
          </a:p>
        </p:txBody>
      </p:sp>
      <p:sp>
        <p:nvSpPr>
          <p:cNvPr id="9" name="矩形 14">
            <a:extLst>
              <a:ext uri="{FF2B5EF4-FFF2-40B4-BE49-F238E27FC236}">
                <a16:creationId xmlns="" xmlns:a16="http://schemas.microsoft.com/office/drawing/2014/main" id="{B86C440B-9681-404C-B39E-BD82912A3D72}"/>
              </a:ext>
            </a:extLst>
          </p:cNvPr>
          <p:cNvSpPr/>
          <p:nvPr/>
        </p:nvSpPr>
        <p:spPr>
          <a:xfrm>
            <a:off x="7034" y="1947722"/>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a:solidFill>
                  <a:srgbClr val="BFBFBF"/>
                </a:solidFill>
                <a:latin typeface="Times New Roman" panose="02020603050405020304" pitchFamily="18" charset="0"/>
                <a:cs typeface="Times New Roman" panose="02020603050405020304" pitchFamily="18" charset="0"/>
                <a:sym typeface="+mn-lt"/>
              </a:rPr>
              <a:t>Introduction</a:t>
            </a:r>
            <a:endParaRPr lang="zh-CN" altLang="en-US"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10" name="矩形 15">
            <a:extLst>
              <a:ext uri="{FF2B5EF4-FFF2-40B4-BE49-F238E27FC236}">
                <a16:creationId xmlns="" xmlns:a16="http://schemas.microsoft.com/office/drawing/2014/main" id="{7940FCFB-87E6-4174-841C-CE767F94A079}"/>
              </a:ext>
            </a:extLst>
          </p:cNvPr>
          <p:cNvSpPr/>
          <p:nvPr/>
        </p:nvSpPr>
        <p:spPr>
          <a:xfrm>
            <a:off x="7034" y="2598171"/>
            <a:ext cx="1406769" cy="6504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sz="1600" b="1" dirty="0" smtClean="0">
                <a:solidFill>
                  <a:schemeClr val="tx1"/>
                </a:solidFill>
                <a:latin typeface="Times New Roman" panose="02020603050405020304" pitchFamily="18" charset="0"/>
                <a:cs typeface="Times New Roman" panose="02020603050405020304" pitchFamily="18" charset="0"/>
                <a:sym typeface="+mn-lt"/>
              </a:rPr>
              <a:t>Modélisation</a:t>
            </a:r>
            <a:r>
              <a:rPr lang="en-US" altLang="zh-CN" sz="1600" b="1" dirty="0" smtClean="0">
                <a:solidFill>
                  <a:schemeClr val="tx1"/>
                </a:solidFill>
                <a:latin typeface="Times New Roman" panose="02020603050405020304" pitchFamily="18" charset="0"/>
                <a:cs typeface="Times New Roman" panose="02020603050405020304" pitchFamily="18" charset="0"/>
                <a:sym typeface="+mn-lt"/>
              </a:rPr>
              <a:t> </a:t>
            </a:r>
            <a:r>
              <a:rPr lang="en-US" altLang="zh-CN" sz="1600" b="1" dirty="0">
                <a:solidFill>
                  <a:schemeClr val="tx1"/>
                </a:solidFill>
                <a:latin typeface="Times New Roman" panose="02020603050405020304" pitchFamily="18" charset="0"/>
                <a:cs typeface="Times New Roman" panose="02020603050405020304" pitchFamily="18" charset="0"/>
                <a:sym typeface="+mn-lt"/>
              </a:rPr>
              <a:t>&amp; Validation </a:t>
            </a:r>
            <a:endParaRPr lang="zh-CN" altLang="en-US" sz="1600" b="1" dirty="0">
              <a:solidFill>
                <a:schemeClr val="tx1"/>
              </a:solidFill>
              <a:latin typeface="Times New Roman" panose="02020603050405020304" pitchFamily="18" charset="0"/>
              <a:cs typeface="Times New Roman" panose="02020603050405020304" pitchFamily="18" charset="0"/>
              <a:sym typeface="+mn-lt"/>
            </a:endParaRPr>
          </a:p>
        </p:txBody>
      </p:sp>
      <p:sp>
        <p:nvSpPr>
          <p:cNvPr id="12" name="矩形 17">
            <a:extLst>
              <a:ext uri="{FF2B5EF4-FFF2-40B4-BE49-F238E27FC236}">
                <a16:creationId xmlns="" xmlns:a16="http://schemas.microsoft.com/office/drawing/2014/main" id="{2DA98111-0A62-43D1-BE97-78FB87111BA0}"/>
              </a:ext>
            </a:extLst>
          </p:cNvPr>
          <p:cNvSpPr/>
          <p:nvPr/>
        </p:nvSpPr>
        <p:spPr>
          <a:xfrm>
            <a:off x="7034" y="3899069"/>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rPr>
              <a:t>Reproduction </a:t>
            </a:r>
            <a:endParaRPr lang="zh-CN" altLang="en-US"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13" name="矩形 18">
            <a:extLst>
              <a:ext uri="{FF2B5EF4-FFF2-40B4-BE49-F238E27FC236}">
                <a16:creationId xmlns="" xmlns:a16="http://schemas.microsoft.com/office/drawing/2014/main" id="{90F9E547-AE95-4696-B74B-59A26C4FFB0D}"/>
              </a:ext>
            </a:extLst>
          </p:cNvPr>
          <p:cNvSpPr/>
          <p:nvPr/>
        </p:nvSpPr>
        <p:spPr>
          <a:xfrm>
            <a:off x="7034" y="4549518"/>
            <a:ext cx="1406769" cy="6504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rPr>
              <a:t>Conclusions &amp; </a:t>
            </a:r>
            <a:r>
              <a:rPr lang="en-US" altLang="zh-CN" sz="1600" dirty="0" smtClean="0">
                <a:solidFill>
                  <a:schemeClr val="bg1">
                    <a:lumMod val="65000"/>
                  </a:schemeClr>
                </a:solidFill>
                <a:latin typeface="Times New Roman" panose="02020603050405020304" pitchFamily="18" charset="0"/>
                <a:cs typeface="Times New Roman" panose="02020603050405020304" pitchFamily="18" charset="0"/>
                <a:sym typeface="+mn-lt"/>
              </a:rPr>
              <a:t>Perspectives</a:t>
            </a:r>
            <a:endParaRPr lang="en-US" altLang="zh-CN" sz="1600" dirty="0">
              <a:solidFill>
                <a:schemeClr val="bg1">
                  <a:lumMod val="65000"/>
                </a:schemeClr>
              </a:solidFill>
              <a:latin typeface="Times New Roman" panose="02020603050405020304" pitchFamily="18" charset="0"/>
              <a:cs typeface="Times New Roman" panose="02020603050405020304" pitchFamily="18" charset="0"/>
              <a:sym typeface="+mn-lt"/>
            </a:endParaRPr>
          </a:p>
        </p:txBody>
      </p:sp>
      <p:sp>
        <p:nvSpPr>
          <p:cNvPr id="6" name="矩形 12">
            <a:extLst>
              <a:ext uri="{FF2B5EF4-FFF2-40B4-BE49-F238E27FC236}">
                <a16:creationId xmlns="" xmlns:a16="http://schemas.microsoft.com/office/drawing/2014/main" id="{896C436B-6F27-4E00-A173-736945DE81DA}"/>
              </a:ext>
            </a:extLst>
          </p:cNvPr>
          <p:cNvSpPr/>
          <p:nvPr/>
        </p:nvSpPr>
        <p:spPr>
          <a:xfrm>
            <a:off x="7034" y="0"/>
            <a:ext cx="1406769" cy="66294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668B2B8-6394-4F90-8245-973CF5E21E6F}" type="datetime1">
              <a:rPr lang="fr-FR" sz="1300" smtClean="0">
                <a:solidFill>
                  <a:schemeClr val="lt1"/>
                </a:solidFill>
                <a:latin typeface="Times New Roman" panose="02020603050405020304" pitchFamily="18" charset="0"/>
                <a:cs typeface="Times New Roman" panose="02020603050405020304" pitchFamily="18" charset="0"/>
              </a:rPr>
              <a:t>14/03/2019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5" name="ZoneTexte 14"/>
          <p:cNvSpPr txBox="1"/>
          <p:nvPr/>
        </p:nvSpPr>
        <p:spPr>
          <a:xfrm>
            <a:off x="1541225" y="461249"/>
            <a:ext cx="5109832" cy="369332"/>
          </a:xfrm>
          <a:prstGeom prst="rect">
            <a:avLst/>
          </a:prstGeom>
          <a:noFill/>
        </p:spPr>
        <p:txBody>
          <a:bodyPr wrap="square" rtlCol="0">
            <a:spAutoFit/>
          </a:bodyPr>
          <a:lstStyle/>
          <a:p>
            <a:pPr marL="285750" indent="-285750">
              <a:buFont typeface="Wingdings" panose="05000000000000000000" pitchFamily="2" charset="2"/>
              <a:buChar char="Ø"/>
            </a:pPr>
            <a:r>
              <a:rPr lang="fr-FR" altLang="zh-CN" dirty="0" smtClean="0">
                <a:latin typeface="Times New Roman" panose="02020603050405020304" pitchFamily="18" charset="0"/>
                <a:cs typeface="Times New Roman" panose="02020603050405020304" pitchFamily="18" charset="0"/>
              </a:rPr>
              <a:t>Module              :  </a:t>
            </a:r>
            <a:r>
              <a:rPr lang="fr-FR" altLang="zh-CN" b="1" dirty="0" smtClean="0">
                <a:latin typeface="Times New Roman" panose="02020603050405020304" pitchFamily="18" charset="0"/>
                <a:cs typeface="Times New Roman" panose="02020603050405020304" pitchFamily="18" charset="0"/>
              </a:rPr>
              <a:t>Thermomécanique</a:t>
            </a:r>
            <a:r>
              <a:rPr lang="fr-FR" altLang="zh-CN" dirty="0" smtClean="0">
                <a:latin typeface="Times New Roman" panose="02020603050405020304" pitchFamily="18" charset="0"/>
                <a:cs typeface="Times New Roman" panose="02020603050405020304" pitchFamily="18" charset="0"/>
              </a:rPr>
              <a:t> des rotors</a:t>
            </a:r>
            <a:endParaRPr lang="en-US" dirty="0">
              <a:latin typeface="Times New Roman" panose="02020603050405020304" pitchFamily="18" charset="0"/>
              <a:cs typeface="Times New Roman" panose="02020603050405020304" pitchFamily="18" charset="0"/>
            </a:endParaRPr>
          </a:p>
        </p:txBody>
      </p:sp>
      <p:graphicFrame>
        <p:nvGraphicFramePr>
          <p:cNvPr id="16" name="Tableau 15"/>
          <p:cNvGraphicFramePr>
            <a:graphicFrameLocks noGrp="1"/>
          </p:cNvGraphicFramePr>
          <p:nvPr>
            <p:extLst/>
          </p:nvPr>
        </p:nvGraphicFramePr>
        <p:xfrm>
          <a:off x="6073541" y="0"/>
          <a:ext cx="6118459" cy="274320"/>
        </p:xfrm>
        <a:graphic>
          <a:graphicData uri="http://schemas.openxmlformats.org/drawingml/2006/table">
            <a:tbl>
              <a:tblPr firstRow="1" bandRow="1">
                <a:tableStyleId>{5940675A-B579-460E-94D1-54222C63F5DA}</a:tableStyleId>
              </a:tblPr>
              <a:tblGrid>
                <a:gridCol w="972976">
                  <a:extLst>
                    <a:ext uri="{9D8B030D-6E8A-4147-A177-3AD203B41FA5}">
                      <a16:colId xmlns="" xmlns:a16="http://schemas.microsoft.com/office/drawing/2014/main" val="20000"/>
                    </a:ext>
                  </a:extLst>
                </a:gridCol>
                <a:gridCol w="1331735">
                  <a:extLst>
                    <a:ext uri="{9D8B030D-6E8A-4147-A177-3AD203B41FA5}">
                      <a16:colId xmlns="" xmlns:a16="http://schemas.microsoft.com/office/drawing/2014/main" val="20001"/>
                    </a:ext>
                  </a:extLst>
                </a:gridCol>
                <a:gridCol w="1461022">
                  <a:extLst>
                    <a:ext uri="{9D8B030D-6E8A-4147-A177-3AD203B41FA5}">
                      <a16:colId xmlns="" xmlns:a16="http://schemas.microsoft.com/office/drawing/2014/main" val="20002"/>
                    </a:ext>
                  </a:extLst>
                </a:gridCol>
                <a:gridCol w="1100886">
                  <a:extLst>
                    <a:ext uri="{9D8B030D-6E8A-4147-A177-3AD203B41FA5}">
                      <a16:colId xmlns="" xmlns:a16="http://schemas.microsoft.com/office/drawing/2014/main" val="20003"/>
                    </a:ext>
                  </a:extLst>
                </a:gridCol>
                <a:gridCol w="1251840">
                  <a:extLst>
                    <a:ext uri="{9D8B030D-6E8A-4147-A177-3AD203B41FA5}">
                      <a16:colId xmlns="" xmlns:a16="http://schemas.microsoft.com/office/drawing/2014/main" val="20004"/>
                    </a:ext>
                  </a:extLst>
                </a:gridCol>
              </a:tblGrid>
              <a:tr h="265225">
                <a:tc>
                  <a:txBody>
                    <a:bodyPr/>
                    <a:lstStyle/>
                    <a:p>
                      <a:pPr algn="ctr"/>
                      <a:r>
                        <a:rPr lang="en-US" altLang="zh-CN" sz="1200" b="1" dirty="0" smtClean="0">
                          <a:solidFill>
                            <a:schemeClr val="tx1"/>
                          </a:solidFill>
                          <a:latin typeface="Times New Roman" panose="02020603050405020304" pitchFamily="18" charset="0"/>
                          <a:cs typeface="Times New Roman" panose="02020603050405020304" pitchFamily="18" charset="0"/>
                        </a:rPr>
                        <a:t>Dynamique</a:t>
                      </a:r>
                      <a:endParaRPr lang="en-US" sz="1200" b="1"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b="0" baseline="0" dirty="0" smtClean="0">
                          <a:solidFill>
                            <a:srgbClr val="BFBFBF"/>
                          </a:solidFill>
                          <a:latin typeface="Times New Roman" panose="02020603050405020304" pitchFamily="18" charset="0"/>
                          <a:cs typeface="Times New Roman" panose="02020603050405020304" pitchFamily="18" charset="0"/>
                        </a:rPr>
                        <a:t>hydrodynamique</a:t>
                      </a:r>
                      <a:endParaRPr lang="en-US" sz="1200" b="0" dirty="0">
                        <a:solidFill>
                          <a:srgbClr val="BFBFBF"/>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solidFill>
                            <a:schemeClr val="bg1">
                              <a:lumMod val="75000"/>
                            </a:schemeClr>
                          </a:solidFill>
                          <a:latin typeface="Times New Roman" panose="02020603050405020304" pitchFamily="18" charset="0"/>
                          <a:cs typeface="Times New Roman" panose="02020603050405020304" pitchFamily="18" charset="0"/>
                        </a:rPr>
                        <a:t>Thermomécanique</a:t>
                      </a:r>
                      <a:endParaRPr lang="en-US" sz="1200" dirty="0">
                        <a:solidFill>
                          <a:schemeClr val="bg1">
                            <a:lumMod val="75000"/>
                          </a:schemeClr>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aseline="0" noProof="0" dirty="0" smtClean="0">
                          <a:solidFill>
                            <a:schemeClr val="bg1">
                              <a:lumMod val="75000"/>
                            </a:schemeClr>
                          </a:solidFill>
                          <a:latin typeface="Times New Roman" panose="02020603050405020304" pitchFamily="18" charset="0"/>
                          <a:cs typeface="Times New Roman" panose="02020603050405020304" pitchFamily="18" charset="0"/>
                        </a:rPr>
                        <a:t>couplage</a:t>
                      </a:r>
                      <a:endParaRPr lang="fr-FR" sz="1200" noProof="0" dirty="0">
                        <a:solidFill>
                          <a:schemeClr val="bg1">
                            <a:lumMod val="75000"/>
                          </a:schemeClr>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noProof="0" dirty="0" smtClean="0">
                          <a:solidFill>
                            <a:schemeClr val="bg1">
                              <a:lumMod val="75000"/>
                            </a:schemeClr>
                          </a:solidFill>
                          <a:latin typeface="Times New Roman" panose="02020603050405020304" pitchFamily="18" charset="0"/>
                          <a:cs typeface="Times New Roman" panose="02020603050405020304" pitchFamily="18" charset="0"/>
                        </a:rPr>
                        <a:t>Validation</a:t>
                      </a:r>
                      <a:endParaRPr lang="fr-FR" sz="1200" noProof="0" dirty="0">
                        <a:solidFill>
                          <a:schemeClr val="bg1">
                            <a:lumMod val="75000"/>
                          </a:schemeClr>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8" name="Organigramme : Processus 17"/>
          <p:cNvSpPr/>
          <p:nvPr/>
        </p:nvSpPr>
        <p:spPr>
          <a:xfrm>
            <a:off x="2774486" y="461249"/>
            <a:ext cx="528166" cy="463198"/>
          </a:xfrm>
          <a:prstGeom prst="flowChartProcess">
            <a:avLst/>
          </a:prstGeom>
          <a:ln>
            <a:solidFill>
              <a:srgbClr val="2E75B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22" name="Image 21"/>
          <p:cNvPicPr>
            <a:picLocks noChangeAspect="1"/>
          </p:cNvPicPr>
          <p:nvPr/>
        </p:nvPicPr>
        <p:blipFill>
          <a:blip r:embed="rId3"/>
          <a:stretch>
            <a:fillRect/>
          </a:stretch>
        </p:blipFill>
        <p:spPr>
          <a:xfrm>
            <a:off x="2789380" y="562531"/>
            <a:ext cx="506467" cy="269630"/>
          </a:xfrm>
          <a:prstGeom prst="rect">
            <a:avLst/>
          </a:prstGeom>
        </p:spPr>
      </p:pic>
    </p:spTree>
    <p:extLst>
      <p:ext uri="{BB962C8B-B14F-4D97-AF65-F5344CB8AC3E}">
        <p14:creationId xmlns:p14="http://schemas.microsoft.com/office/powerpoint/2010/main" val="36229476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5" name="Rectangle 104"/>
              <p:cNvSpPr/>
              <p:nvPr/>
            </p:nvSpPr>
            <p:spPr>
              <a:xfrm>
                <a:off x="392832" y="320308"/>
                <a:ext cx="12038354" cy="584775"/>
              </a:xfrm>
              <a:prstGeom prst="rect">
                <a:avLst/>
              </a:prstGeom>
            </p:spPr>
            <p:txBody>
              <a:bodyPr wrap="square">
                <a:spAutoFit/>
              </a:bodyPr>
              <a:lstStyle/>
              <a:p>
                <a:pPr marL="0" lvl="1"/>
                <a:r>
                  <a:rPr lang="fr-FR" sz="3200" dirty="0"/>
                  <a:t>Description </a:t>
                </a:r>
                <a:r>
                  <a:rPr lang="fr-FR" sz="3200" dirty="0" smtClean="0"/>
                  <a:t>de </a:t>
                </a:r>
                <a:r>
                  <a:rPr lang="fr-FR" sz="3200" dirty="0"/>
                  <a:t>l’effet Morton par les coefficients d’influence </a:t>
                </a:r>
                <a14:m>
                  <m:oMath xmlns:m="http://schemas.openxmlformats.org/officeDocument/2006/math">
                    <m:r>
                      <a:rPr lang="fr-FR" sz="3200" dirty="0">
                        <a:latin typeface="Cambria Math" panose="02040503050406030204" pitchFamily="18" charset="0"/>
                      </a:rPr>
                      <m:t>𝑨</m:t>
                    </m:r>
                    <m:r>
                      <a:rPr lang="fr-FR" sz="3200" dirty="0">
                        <a:latin typeface="Cambria Math" panose="02040503050406030204" pitchFamily="18" charset="0"/>
                      </a:rPr>
                      <m:t>,</m:t>
                    </m:r>
                    <m:r>
                      <a:rPr lang="fr-FR" sz="3200" dirty="0">
                        <a:latin typeface="Cambria Math" panose="02040503050406030204" pitchFamily="18" charset="0"/>
                      </a:rPr>
                      <m:t>𝑩</m:t>
                    </m:r>
                    <m:r>
                      <a:rPr lang="fr-FR" sz="3200" dirty="0">
                        <a:latin typeface="Cambria Math" panose="02040503050406030204" pitchFamily="18" charset="0"/>
                      </a:rPr>
                      <m:t>,</m:t>
                    </m:r>
                    <m:r>
                      <a:rPr lang="fr-FR" sz="3200" dirty="0">
                        <a:latin typeface="Cambria Math" panose="02040503050406030204" pitchFamily="18" charset="0"/>
                      </a:rPr>
                      <m:t>𝑪</m:t>
                    </m:r>
                  </m:oMath>
                </a14:m>
                <a:endParaRPr lang="fr-FR" sz="3200" dirty="0"/>
              </a:p>
            </p:txBody>
          </p:sp>
        </mc:Choice>
        <mc:Fallback xmlns="">
          <p:sp>
            <p:nvSpPr>
              <p:cNvPr id="105" name="Rectangle 104"/>
              <p:cNvSpPr>
                <a:spLocks noRot="1" noChangeAspect="1" noMove="1" noResize="1" noEditPoints="1" noAdjustHandles="1" noChangeArrowheads="1" noChangeShapeType="1" noTextEdit="1"/>
              </p:cNvSpPr>
              <p:nvPr/>
            </p:nvSpPr>
            <p:spPr>
              <a:xfrm>
                <a:off x="392832" y="320308"/>
                <a:ext cx="12038354" cy="584775"/>
              </a:xfrm>
              <a:prstGeom prst="rect">
                <a:avLst/>
              </a:prstGeom>
              <a:blipFill rotWithShape="0">
                <a:blip r:embed="rId3"/>
                <a:stretch>
                  <a:fillRect l="-1266" t="-12632" b="-3578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2" name="Tableau 1"/>
              <p:cNvGraphicFramePr>
                <a:graphicFrameLocks noGrp="1"/>
              </p:cNvGraphicFramePr>
              <p:nvPr>
                <p:extLst>
                  <p:ext uri="{D42A27DB-BD31-4B8C-83A1-F6EECF244321}">
                    <p14:modId xmlns:p14="http://schemas.microsoft.com/office/powerpoint/2010/main" val="993014695"/>
                  </p:ext>
                </p:extLst>
              </p:nvPr>
            </p:nvGraphicFramePr>
            <p:xfrm>
              <a:off x="938979" y="1028244"/>
              <a:ext cx="10620996" cy="2834640"/>
            </p:xfrm>
            <a:graphic>
              <a:graphicData uri="http://schemas.openxmlformats.org/drawingml/2006/table">
                <a:tbl>
                  <a:tblPr firstRow="1" bandRow="1">
                    <a:tableStyleId>{BDBED569-4797-4DF1-A0F4-6AAB3CD982D8}</a:tableStyleId>
                  </a:tblPr>
                  <a:tblGrid>
                    <a:gridCol w="1894113"/>
                    <a:gridCol w="4065348"/>
                    <a:gridCol w="4661535"/>
                  </a:tblGrid>
                  <a:tr h="370840">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tr>
                  <a:tr h="370840">
                    <a:tc>
                      <a:txBody>
                        <a:bodyPr/>
                        <a:lstStyle/>
                        <a:p>
                          <a:pPr algn="ctr"/>
                          <a14:m>
                            <m:oMath xmlns:m="http://schemas.openxmlformats.org/officeDocument/2006/math">
                              <m:r>
                                <a:rPr lang="fr-FR" i="1" dirty="0" smtClean="0">
                                  <a:solidFill>
                                    <a:srgbClr val="2E75B6"/>
                                  </a:solidFill>
                                  <a:latin typeface="Cambria Math" panose="02040503050406030204" pitchFamily="18" charset="0"/>
                                </a:rPr>
                                <m:t>𝑨</m:t>
                              </m:r>
                            </m:oMath>
                          </a14:m>
                          <a:r>
                            <a:rPr lang="fr-FR" dirty="0" smtClean="0"/>
                            <a:t> </a:t>
                          </a:r>
                          <a:r>
                            <a:rPr lang="fr-FR" i="0" dirty="0" smtClean="0">
                              <a:latin typeface="+mj-lt"/>
                            </a:rPr>
                            <a:t>[µm/(g.mm)]</a:t>
                          </a:r>
                          <a:endParaRPr lang="fr-FR" dirty="0"/>
                        </a:p>
                      </a:txBody>
                      <a:tcPr anchor="ctr">
                        <a:solidFill>
                          <a:schemeClr val="bg1"/>
                        </a:solidFill>
                      </a:tcPr>
                    </a:tc>
                    <a:tc>
                      <a:txBody>
                        <a:bodyPr/>
                        <a:lstStyle/>
                        <a:p>
                          <a:pPr algn="ctr"/>
                          <a:r>
                            <a:rPr lang="fr-FR" dirty="0" smtClean="0"/>
                            <a:t>Influence</a:t>
                          </a:r>
                          <a:r>
                            <a:rPr lang="fr-FR" baseline="0" dirty="0" smtClean="0"/>
                            <a:t> du </a:t>
                          </a:r>
                          <a:r>
                            <a:rPr lang="fr-FR" b="1" baseline="0" dirty="0" smtClean="0"/>
                            <a:t>b</a:t>
                          </a:r>
                          <a:r>
                            <a:rPr lang="fr-FR" b="1" dirty="0" smtClean="0"/>
                            <a:t>alourd</a:t>
                          </a:r>
                          <a:r>
                            <a:rPr lang="fr-FR" b="1" baseline="0" dirty="0" smtClean="0"/>
                            <a:t> total </a:t>
                          </a:r>
                          <a14:m>
                            <m:oMath xmlns:m="http://schemas.openxmlformats.org/officeDocument/2006/math">
                              <m:r>
                                <a:rPr lang="fr-FR" b="1" i="1" baseline="0" smtClean="0">
                                  <a:latin typeface="Cambria Math" panose="02040503050406030204" pitchFamily="18" charset="0"/>
                                </a:rPr>
                                <m:t>𝑼</m:t>
                              </m:r>
                            </m:oMath>
                          </a14:m>
                          <a:r>
                            <a:rPr lang="fr-FR" b="0" dirty="0" smtClean="0"/>
                            <a:t> sur le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endParaRPr lang="fr-FR" b="0" dirty="0"/>
                        </a:p>
                      </a:txBody>
                      <a:tcPr anchor="ctr">
                        <a:solidFill>
                          <a:schemeClr val="bg1"/>
                        </a:solidFill>
                      </a:tcPr>
                    </a:tc>
                    <a:tc>
                      <a:txBody>
                        <a:bodyPr/>
                        <a:lstStyle/>
                        <a:p>
                          <a:pPr algn="ctr"/>
                          <a14:m>
                            <m:oMath xmlns:m="http://schemas.openxmlformats.org/officeDocument/2006/math">
                              <m:r>
                                <a:rPr lang="fr-FR" sz="1800" i="1" dirty="0" smtClean="0">
                                  <a:solidFill>
                                    <a:srgbClr val="000000"/>
                                  </a:solidFill>
                                  <a:latin typeface="Cambria Math" panose="02040503050406030204" pitchFamily="18" charset="0"/>
                                </a:rPr>
                                <m:t>𝑽</m:t>
                              </m:r>
                              <m:r>
                                <a:rPr lang="fr-FR" sz="1800" i="1" dirty="0" smtClean="0">
                                  <a:solidFill>
                                    <a:srgbClr val="000000"/>
                                  </a:solidFill>
                                  <a:latin typeface="Cambria Math" panose="02040503050406030204" pitchFamily="18" charset="0"/>
                                </a:rPr>
                                <m:t>=</m:t>
                              </m:r>
                              <m:r>
                                <a:rPr lang="fr-FR" sz="1800" i="1" dirty="0" smtClean="0">
                                  <a:solidFill>
                                    <a:srgbClr val="0070C0"/>
                                  </a:solidFill>
                                  <a:latin typeface="Cambria Math" panose="02040503050406030204" pitchFamily="18" charset="0"/>
                                </a:rPr>
                                <m:t>𝑨</m:t>
                              </m:r>
                              <m:r>
                                <a:rPr lang="fr-FR" sz="1800" i="1" dirty="0">
                                  <a:solidFill>
                                    <a:srgbClr val="000000"/>
                                  </a:solidFill>
                                  <a:latin typeface="Cambria Math" panose="02040503050406030204" pitchFamily="18" charset="0"/>
                                </a:rPr>
                                <m:t>𝑼</m:t>
                              </m:r>
                            </m:oMath>
                          </a14:m>
                          <a:r>
                            <a:rPr lang="fr-FR" sz="1800" dirty="0">
                              <a:solidFill>
                                <a:srgbClr val="000000"/>
                              </a:solidFill>
                              <a:latin typeface="Cambria Math" panose="02040503050406030204" pitchFamily="18" charset="0"/>
                            </a:rPr>
                            <a:t> </a:t>
                          </a:r>
                          <a:endParaRPr lang="fr-FR" dirty="0"/>
                        </a:p>
                      </a:txBody>
                      <a:tcPr anchor="ctr">
                        <a:solidFill>
                          <a:schemeClr val="bg1"/>
                        </a:solidFill>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𝑩</m:t>
                              </m:r>
                            </m:oMath>
                          </a14:m>
                          <a:r>
                            <a:rPr lang="fr-FR" dirty="0" smtClean="0"/>
                            <a:t> </a:t>
                          </a:r>
                          <a:r>
                            <a:rPr lang="fr-FR" b="0" i="0" dirty="0" smtClean="0">
                              <a:latin typeface="+mj-lt"/>
                            </a:rPr>
                            <a:t>[°C/µm]</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Influence</a:t>
                          </a:r>
                          <a:r>
                            <a:rPr lang="fr-FR" baseline="0" dirty="0" smtClean="0"/>
                            <a:t> du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r>
                            <a:rPr lang="fr-FR" b="0" dirty="0" smtClean="0"/>
                            <a:t> </a:t>
                          </a:r>
                          <a:r>
                            <a:rPr lang="fr-FR" baseline="0" dirty="0" smtClean="0"/>
                            <a:t> sur </a:t>
                          </a:r>
                          <a:r>
                            <a:rPr lang="fr-FR" b="1" baseline="0" dirty="0" smtClean="0"/>
                            <a:t>la différence de température </a:t>
                          </a:r>
                          <a:r>
                            <a:rPr lang="fr-FR" baseline="0" dirty="0" smtClean="0"/>
                            <a:t>au rotor </a:t>
                          </a:r>
                          <a14:m>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𝑩</m:t>
                                </m:r>
                                <m:r>
                                  <a:rPr lang="fr-FR" i="1" dirty="0">
                                    <a:latin typeface="Cambria Math" panose="02040503050406030204" pitchFamily="18" charset="0"/>
                                  </a:rPr>
                                  <m:t> </m:t>
                                </m:r>
                                <m:r>
                                  <a:rPr lang="fr-FR" i="1" dirty="0">
                                    <a:latin typeface="Cambria Math" panose="02040503050406030204" pitchFamily="18" charset="0"/>
                                  </a:rPr>
                                  <m:t>𝑽</m:t>
                                </m:r>
                                <m:r>
                                  <a:rPr lang="fr-FR" i="1" dirty="0">
                                    <a:latin typeface="Cambria Math" panose="02040503050406030204" pitchFamily="18" charset="0"/>
                                  </a:rPr>
                                  <m:t> </m:t>
                                </m:r>
                              </m:oMath>
                            </m:oMathPara>
                          </a14:m>
                          <a:endParaRPr lang="fr-FR" dirty="0"/>
                        </a:p>
                      </a:txBody>
                      <a:tcPr anchor="ctr">
                        <a:solidFill>
                          <a:schemeClr val="bg1"/>
                        </a:solidFill>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𝑪</m:t>
                              </m:r>
                            </m:oMath>
                          </a14:m>
                          <a:r>
                            <a:rPr lang="fr-FR" dirty="0" smtClean="0">
                              <a:solidFill>
                                <a:srgbClr val="2E75B6"/>
                              </a:solidFill>
                            </a:rPr>
                            <a:t> </a:t>
                          </a:r>
                          <a:r>
                            <a:rPr lang="fr-FR" b="0" i="0" dirty="0" smtClean="0">
                              <a:latin typeface="+mj-lt"/>
                            </a:rPr>
                            <a:t>[(g</a:t>
                          </a:r>
                          <a:r>
                            <a:rPr lang="fr-FR" b="0" i="0" dirty="0" smtClean="0">
                              <a:latin typeface="+mj-lt"/>
                              <a:ea typeface="Cambria Math" panose="02040503050406030204" pitchFamily="18" charset="0"/>
                            </a:rPr>
                            <a:t>∙</a:t>
                          </a:r>
                          <a:r>
                            <a:rPr lang="fr-FR" b="0" i="0" dirty="0" smtClean="0">
                              <a:latin typeface="+mj-lt"/>
                            </a:rPr>
                            <a:t>mm)/°C]</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Relation entre le</a:t>
                          </a:r>
                          <a:r>
                            <a:rPr lang="fr-FR" baseline="0" dirty="0" smtClean="0"/>
                            <a:t> </a:t>
                          </a:r>
                          <a:r>
                            <a:rPr lang="fr-FR" b="1" baseline="0" dirty="0" smtClean="0"/>
                            <a:t>balourd thermique </a:t>
                          </a:r>
                          <a:r>
                            <a:rPr lang="fr-FR" baseline="0" dirty="0" smtClean="0"/>
                            <a:t>généré </a:t>
                          </a:r>
                          <a14:m>
                            <m:oMath xmlns:m="http://schemas.openxmlformats.org/officeDocument/2006/math">
                              <m:sSub>
                                <m:sSubPr>
                                  <m:ctrlPr>
                                    <a:rPr lang="fr-FR" i="1" dirty="0" smtClean="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a14:m>
                          <a:r>
                            <a:rPr lang="fr-FR" baseline="0" dirty="0" smtClean="0"/>
                            <a:t> et </a:t>
                          </a:r>
                          <a:r>
                            <a:rPr lang="fr-FR" b="0" baseline="0" dirty="0" smtClean="0"/>
                            <a:t>la </a:t>
                          </a:r>
                          <a:r>
                            <a:rPr lang="fr-FR" b="1" baseline="0" dirty="0" smtClean="0"/>
                            <a:t>différence de température</a:t>
                          </a:r>
                          <a:r>
                            <a:rPr lang="fr-FR" baseline="0" dirty="0" smtClean="0"/>
                            <a:t> </a:t>
                          </a:r>
                          <a14:m>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i="1" dirty="0" smtClean="0">
                                  <a:latin typeface="Cambria Math" panose="02040503050406030204" pitchFamily="18" charset="0"/>
                                </a:rPr>
                                <m:t>𝑼</m:t>
                              </m:r>
                              <m:r>
                                <a:rPr lang="fr-FR" i="1" dirty="0" smtClean="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 </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𝑪</m:t>
                              </m:r>
                              <m:r>
                                <a:rPr lang="fr-FR" b="1" i="0" dirty="0" smtClean="0">
                                  <a:solidFill>
                                    <a:srgbClr val="002060"/>
                                  </a:solidFill>
                                  <a:latin typeface="Cambria Math" panose="02040503050406030204" pitchFamily="18" charset="0"/>
                                </a:rPr>
                                <m:t>𝚫</m:t>
                              </m:r>
                              <m:r>
                                <a:rPr lang="fr-FR" i="1" dirty="0">
                                  <a:latin typeface="Cambria Math" panose="02040503050406030204" pitchFamily="18" charset="0"/>
                                </a:rPr>
                                <m:t>𝑻</m:t>
                              </m:r>
                            </m:oMath>
                          </a14:m>
                          <a:r>
                            <a:rPr lang="fr-FR" dirty="0"/>
                            <a:t> </a:t>
                          </a:r>
                        </a:p>
                      </a:txBody>
                      <a:tcPr anchor="ctr">
                        <a:solidFill>
                          <a:schemeClr val="bg1"/>
                        </a:solidFill>
                      </a:tcPr>
                    </a:tc>
                  </a:tr>
                </a:tbl>
              </a:graphicData>
            </a:graphic>
          </p:graphicFrame>
        </mc:Choice>
        <mc:Fallback xmlns="">
          <p:graphicFrame>
            <p:nvGraphicFramePr>
              <p:cNvPr id="2" name="Tableau 1"/>
              <p:cNvGraphicFramePr>
                <a:graphicFrameLocks noGrp="1"/>
              </p:cNvGraphicFramePr>
              <p:nvPr>
                <p:extLst>
                  <p:ext uri="{D42A27DB-BD31-4B8C-83A1-F6EECF244321}">
                    <p14:modId xmlns:p14="http://schemas.microsoft.com/office/powerpoint/2010/main" val="993014695"/>
                  </p:ext>
                </p:extLst>
              </p:nvPr>
            </p:nvGraphicFramePr>
            <p:xfrm>
              <a:off x="938979" y="1028244"/>
              <a:ext cx="10620996" cy="2834640"/>
            </p:xfrm>
            <a:graphic>
              <a:graphicData uri="http://schemas.openxmlformats.org/drawingml/2006/table">
                <a:tbl>
                  <a:tblPr firstRow="1" bandRow="1">
                    <a:tableStyleId>{BDBED569-4797-4DF1-A0F4-6AAB3CD982D8}</a:tableStyleId>
                  </a:tblPr>
                  <a:tblGrid>
                    <a:gridCol w="1894113"/>
                    <a:gridCol w="4065348"/>
                    <a:gridCol w="4661535"/>
                  </a:tblGrid>
                  <a:tr h="640080">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tr>
                  <a:tr h="640080">
                    <a:tc>
                      <a:txBody>
                        <a:bodyPr/>
                        <a:lstStyle/>
                        <a:p>
                          <a:endParaRPr lang="fr-FR"/>
                        </a:p>
                      </a:txBody>
                      <a:tcPr anchor="ctr">
                        <a:blipFill rotWithShape="0">
                          <a:blip r:embed="rId4"/>
                          <a:stretch>
                            <a:fillRect l="-643" t="-104762" r="-461415" b="-259048"/>
                          </a:stretch>
                        </a:blipFill>
                      </a:tcPr>
                    </a:tc>
                    <a:tc>
                      <a:txBody>
                        <a:bodyPr/>
                        <a:lstStyle/>
                        <a:p>
                          <a:endParaRPr lang="fr-FR"/>
                        </a:p>
                      </a:txBody>
                      <a:tcPr anchor="ctr">
                        <a:blipFill rotWithShape="0">
                          <a:blip r:embed="rId4"/>
                          <a:stretch>
                            <a:fillRect l="-46927" t="-104762" r="-115142" b="-259048"/>
                          </a:stretch>
                        </a:blipFill>
                      </a:tcPr>
                    </a:tc>
                    <a:tc>
                      <a:txBody>
                        <a:bodyPr/>
                        <a:lstStyle/>
                        <a:p>
                          <a:endParaRPr lang="fr-FR"/>
                        </a:p>
                      </a:txBody>
                      <a:tcPr anchor="ctr">
                        <a:blipFill rotWithShape="0">
                          <a:blip r:embed="rId4"/>
                          <a:stretch>
                            <a:fillRect l="-128105" t="-104762" r="-392" b="-259048"/>
                          </a:stretch>
                        </a:blipFill>
                      </a:tcPr>
                    </a:tc>
                  </a:tr>
                  <a:tr h="640080">
                    <a:tc>
                      <a:txBody>
                        <a:bodyPr/>
                        <a:lstStyle/>
                        <a:p>
                          <a:endParaRPr lang="fr-FR"/>
                        </a:p>
                      </a:txBody>
                      <a:tcPr anchor="ctr">
                        <a:blipFill rotWithShape="0">
                          <a:blip r:embed="rId4"/>
                          <a:stretch>
                            <a:fillRect l="-643" t="-202830" r="-461415" b="-156604"/>
                          </a:stretch>
                        </a:blipFill>
                      </a:tcPr>
                    </a:tc>
                    <a:tc>
                      <a:txBody>
                        <a:bodyPr/>
                        <a:lstStyle/>
                        <a:p>
                          <a:endParaRPr lang="fr-FR"/>
                        </a:p>
                      </a:txBody>
                      <a:tcPr anchor="ctr">
                        <a:blipFill rotWithShape="0">
                          <a:blip r:embed="rId4"/>
                          <a:stretch>
                            <a:fillRect l="-46927" t="-202830" r="-115142" b="-156604"/>
                          </a:stretch>
                        </a:blipFill>
                      </a:tcPr>
                    </a:tc>
                    <a:tc>
                      <a:txBody>
                        <a:bodyPr/>
                        <a:lstStyle/>
                        <a:p>
                          <a:endParaRPr lang="fr-FR"/>
                        </a:p>
                      </a:txBody>
                      <a:tcPr anchor="ctr">
                        <a:blipFill rotWithShape="0">
                          <a:blip r:embed="rId4"/>
                          <a:stretch>
                            <a:fillRect l="-128105" t="-202830" r="-392" b="-156604"/>
                          </a:stretch>
                        </a:blipFill>
                      </a:tcPr>
                    </a:tc>
                  </a:tr>
                  <a:tr h="914400">
                    <a:tc>
                      <a:txBody>
                        <a:bodyPr/>
                        <a:lstStyle/>
                        <a:p>
                          <a:endParaRPr lang="fr-FR"/>
                        </a:p>
                      </a:txBody>
                      <a:tcPr anchor="ctr">
                        <a:blipFill rotWithShape="0">
                          <a:blip r:embed="rId4"/>
                          <a:stretch>
                            <a:fillRect l="-643" t="-214000" r="-461415" b="-10667"/>
                          </a:stretch>
                        </a:blipFill>
                      </a:tcPr>
                    </a:tc>
                    <a:tc>
                      <a:txBody>
                        <a:bodyPr/>
                        <a:lstStyle/>
                        <a:p>
                          <a:endParaRPr lang="fr-FR"/>
                        </a:p>
                      </a:txBody>
                      <a:tcPr anchor="ctr">
                        <a:blipFill rotWithShape="0">
                          <a:blip r:embed="rId4"/>
                          <a:stretch>
                            <a:fillRect l="-46927" t="-214000" r="-115142" b="-10667"/>
                          </a:stretch>
                        </a:blipFill>
                      </a:tcPr>
                    </a:tc>
                    <a:tc>
                      <a:txBody>
                        <a:bodyPr/>
                        <a:lstStyle/>
                        <a:p>
                          <a:endParaRPr lang="fr-FR"/>
                        </a:p>
                      </a:txBody>
                      <a:tcPr anchor="ctr">
                        <a:blipFill rotWithShape="0">
                          <a:blip r:embed="rId4"/>
                          <a:stretch>
                            <a:fillRect l="-128105" t="-214000" r="-392" b="-10667"/>
                          </a:stretch>
                        </a:blipFill>
                      </a:tcPr>
                    </a:tc>
                  </a:tr>
                </a:tbl>
              </a:graphicData>
            </a:graphic>
          </p:graphicFrame>
        </mc:Fallback>
      </mc:AlternateContent>
      <p:grpSp>
        <p:nvGrpSpPr>
          <p:cNvPr id="7" name="Groupe 6"/>
          <p:cNvGrpSpPr/>
          <p:nvPr/>
        </p:nvGrpSpPr>
        <p:grpSpPr>
          <a:xfrm>
            <a:off x="6151122" y="4170493"/>
            <a:ext cx="5955798" cy="2098610"/>
            <a:chOff x="6151122" y="4170493"/>
            <a:chExt cx="5955798" cy="2098610"/>
          </a:xfrm>
        </p:grpSpPr>
        <p:sp>
          <p:nvSpPr>
            <p:cNvPr id="40" name="ZoneTexte 39"/>
            <p:cNvSpPr txBox="1"/>
            <p:nvPr/>
          </p:nvSpPr>
          <p:spPr>
            <a:xfrm>
              <a:off x="6151122" y="4170493"/>
              <a:ext cx="5955798"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Critère de stabilité proposée par Lorenz et Murphy[]</a:t>
              </a:r>
              <a:endParaRPr lang="fr-FR" sz="2000" dirty="0"/>
            </a:p>
          </p:txBody>
        </p:sp>
        <mc:AlternateContent xmlns:mc="http://schemas.openxmlformats.org/markup-compatibility/2006" xmlns:a14="http://schemas.microsoft.com/office/drawing/2010/main">
          <mc:Choice Requires="a14">
            <p:sp>
              <p:nvSpPr>
                <p:cNvPr id="41" name="ZoneTexte 40"/>
                <p:cNvSpPr txBox="1"/>
                <p:nvPr/>
              </p:nvSpPr>
              <p:spPr>
                <a:xfrm>
                  <a:off x="7403292" y="4769518"/>
                  <a:ext cx="345145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2000" b="0" i="1" dirty="0" smtClean="0">
                            <a:latin typeface="Cambria Math" panose="02040503050406030204" pitchFamily="18" charset="0"/>
                            <a:ea typeface="Cambria Math" panose="02040503050406030204" pitchFamily="18" charset="0"/>
                          </a:rPr>
                          <m:t>𝜍</m:t>
                        </m:r>
                        <m:r>
                          <a:rPr lang="fr-FR" sz="2000" b="0" i="1" dirty="0">
                            <a:latin typeface="Cambria Math" panose="02040503050406030204" pitchFamily="18" charset="0"/>
                          </a:rPr>
                          <m:t>=</m:t>
                        </m:r>
                        <m:d>
                          <m:dPr>
                            <m:begChr m:val="|"/>
                            <m:endChr m:val="|"/>
                            <m:ctrlPr>
                              <a:rPr lang="fr-FR" sz="2000" i="1" dirty="0">
                                <a:latin typeface="Cambria Math" panose="02040503050406030204" pitchFamily="18" charset="0"/>
                              </a:rPr>
                            </m:ctrlPr>
                          </m:dPr>
                          <m:e>
                            <m:r>
                              <a:rPr lang="fr-FR" sz="2000" b="0" i="1" dirty="0">
                                <a:latin typeface="Cambria Math" panose="02040503050406030204" pitchFamily="18" charset="0"/>
                              </a:rPr>
                              <m:t>𝐵𝐴𝐶</m:t>
                            </m:r>
                          </m:e>
                        </m:d>
                        <m:r>
                          <a:rPr lang="fr-FR" sz="2000" b="0" i="1" dirty="0">
                            <a:latin typeface="Cambria Math" panose="02040503050406030204" pitchFamily="18" charset="0"/>
                          </a:rPr>
                          <m:t>𝑐𝑜</m:t>
                        </m:r>
                        <m:func>
                          <m:funcPr>
                            <m:ctrlPr>
                              <a:rPr lang="fr-FR" sz="2000" i="1" dirty="0">
                                <a:latin typeface="Cambria Math" panose="02040503050406030204" pitchFamily="18" charset="0"/>
                              </a:rPr>
                            </m:ctrlPr>
                          </m:funcPr>
                          <m:fName>
                            <m:r>
                              <a:rPr lang="fr-FR" sz="2000" b="0" i="1" dirty="0">
                                <a:latin typeface="Cambria Math" panose="02040503050406030204" pitchFamily="18" charset="0"/>
                              </a:rPr>
                              <m:t>𝑠</m:t>
                            </m:r>
                          </m:fName>
                          <m:e>
                            <m:d>
                              <m:dPr>
                                <m:ctrlPr>
                                  <a:rPr lang="fr-FR" sz="2000" i="1" dirty="0">
                                    <a:latin typeface="Cambria Math" panose="02040503050406030204" pitchFamily="18" charset="0"/>
                                  </a:rPr>
                                </m:ctrlPr>
                              </m:dPr>
                              <m:e>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𝐵</m:t>
                                    </m:r>
                                  </m:sub>
                                </m:sSub>
                                <m:r>
                                  <a:rPr lang="fr-FR" sz="2000" b="0" i="1">
                                    <a:latin typeface="Cambria Math" panose="02040503050406030204" pitchFamily="18" charset="0"/>
                                  </a:rPr>
                                  <m:t>+</m:t>
                                </m:r>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𝐴</m:t>
                                    </m:r>
                                  </m:sub>
                                </m:sSub>
                                <m:r>
                                  <a:rPr lang="fr-FR" sz="2000" b="0" i="1">
                                    <a:latin typeface="Cambria Math" panose="02040503050406030204" pitchFamily="18" charset="0"/>
                                  </a:rPr>
                                  <m:t>+</m:t>
                                </m:r>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𝐶</m:t>
                                    </m:r>
                                  </m:sub>
                                </m:sSub>
                              </m:e>
                            </m:d>
                          </m:e>
                        </m:func>
                      </m:oMath>
                    </m:oMathPara>
                  </a14:m>
                  <a:endParaRPr lang="fr-FR" sz="2000" dirty="0"/>
                </a:p>
              </p:txBody>
            </p:sp>
          </mc:Choice>
          <mc:Fallback xmlns="">
            <p:sp>
              <p:nvSpPr>
                <p:cNvPr id="41" name="ZoneTexte 40"/>
                <p:cNvSpPr txBox="1">
                  <a:spLocks noRot="1" noChangeAspect="1" noMove="1" noResize="1" noEditPoints="1" noAdjustHandles="1" noChangeArrowheads="1" noChangeShapeType="1" noTextEdit="1"/>
                </p:cNvSpPr>
                <p:nvPr/>
              </p:nvSpPr>
              <p:spPr>
                <a:xfrm>
                  <a:off x="7403292" y="4769518"/>
                  <a:ext cx="3451458" cy="400110"/>
                </a:xfrm>
                <a:prstGeom prst="rect">
                  <a:avLst/>
                </a:prstGeom>
                <a:blipFill rotWithShape="0">
                  <a:blip r:embed="rId5"/>
                  <a:stretch>
                    <a:fillRect b="-757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2" name="ZoneTexte 41"/>
                <p:cNvSpPr txBox="1"/>
                <p:nvPr/>
              </p:nvSpPr>
              <p:spPr>
                <a:xfrm>
                  <a:off x="7162973" y="5438106"/>
                  <a:ext cx="4095994" cy="830997"/>
                </a:xfrm>
                <a:prstGeom prst="rect">
                  <a:avLst/>
                </a:prstGeom>
                <a:noFill/>
              </p:spPr>
              <p:txBody>
                <a:bodyPr wrap="none" rtlCol="0">
                  <a:spAutoFit/>
                </a:bodyPr>
                <a:lstStyle/>
                <a:p>
                  <a14:m>
                    <m:oMath xmlns:m="http://schemas.openxmlformats.org/officeDocument/2006/math">
                      <m:r>
                        <a:rPr lang="fr-FR" sz="2400" i="1" smtClean="0">
                          <a:solidFill>
                            <a:srgbClr val="00B050"/>
                          </a:solidFill>
                          <a:latin typeface="Cambria Math" panose="02040503050406030204" pitchFamily="18" charset="0"/>
                          <a:ea typeface="Cambria Math" panose="02040503050406030204" pitchFamily="18" charset="0"/>
                        </a:rPr>
                        <m:t>𝜍</m:t>
                      </m:r>
                      <m:r>
                        <a:rPr lang="fr-FR" sz="2400" b="0" i="1" smtClean="0">
                          <a:solidFill>
                            <a:srgbClr val="00B050"/>
                          </a:solidFill>
                          <a:latin typeface="Cambria Math" panose="02040503050406030204" pitchFamily="18" charset="0"/>
                          <a:ea typeface="Cambria Math" panose="02040503050406030204" pitchFamily="18" charset="0"/>
                        </a:rPr>
                        <m:t>≤1 →</m:t>
                      </m:r>
                    </m:oMath>
                  </a14:m>
                  <a:r>
                    <a:rPr lang="fr-FR" sz="2400" dirty="0" smtClean="0">
                      <a:solidFill>
                        <a:srgbClr val="00B050"/>
                      </a:solidFill>
                    </a:rPr>
                    <a:t> Effet Morton Stable</a:t>
                  </a:r>
                </a:p>
                <a:p>
                  <a:r>
                    <a:rPr lang="fr-FR" sz="2400" dirty="0" smtClean="0">
                      <a:solidFill>
                        <a:srgbClr val="FF0000"/>
                      </a:solidFill>
                    </a:rPr>
                    <a:t> </a:t>
                  </a:r>
                  <a14:m>
                    <m:oMath xmlns:m="http://schemas.openxmlformats.org/officeDocument/2006/math">
                      <m:r>
                        <a:rPr lang="fr-FR" sz="2400" i="1">
                          <a:solidFill>
                            <a:srgbClr val="FF0000"/>
                          </a:solidFill>
                          <a:latin typeface="Cambria Math" panose="02040503050406030204" pitchFamily="18" charset="0"/>
                          <a:ea typeface="Cambria Math" panose="02040503050406030204" pitchFamily="18" charset="0"/>
                        </a:rPr>
                        <m:t>𝜍</m:t>
                      </m:r>
                      <m:r>
                        <a:rPr lang="fr-FR" sz="2400" b="0" i="1" smtClean="0">
                          <a:solidFill>
                            <a:srgbClr val="FF0000"/>
                          </a:solidFill>
                          <a:latin typeface="Cambria Math" panose="02040503050406030204" pitchFamily="18" charset="0"/>
                          <a:ea typeface="Cambria Math" panose="02040503050406030204" pitchFamily="18" charset="0"/>
                        </a:rPr>
                        <m:t>&gt;</m:t>
                      </m:r>
                      <m:r>
                        <a:rPr lang="fr-FR" sz="2400" i="1">
                          <a:solidFill>
                            <a:srgbClr val="FF0000"/>
                          </a:solidFill>
                          <a:latin typeface="Cambria Math" panose="02040503050406030204" pitchFamily="18" charset="0"/>
                          <a:ea typeface="Cambria Math" panose="02040503050406030204" pitchFamily="18" charset="0"/>
                        </a:rPr>
                        <m:t>1→</m:t>
                      </m:r>
                    </m:oMath>
                  </a14:m>
                  <a:r>
                    <a:rPr lang="fr-FR" sz="2400" dirty="0">
                      <a:solidFill>
                        <a:srgbClr val="FF0000"/>
                      </a:solidFill>
                    </a:rPr>
                    <a:t> Effet Morton </a:t>
                  </a:r>
                  <a:r>
                    <a:rPr lang="fr-FR" sz="2400" dirty="0" smtClean="0">
                      <a:solidFill>
                        <a:srgbClr val="FF0000"/>
                      </a:solidFill>
                    </a:rPr>
                    <a:t>instable</a:t>
                  </a:r>
                  <a:endParaRPr lang="fr-FR" sz="2400" dirty="0">
                    <a:solidFill>
                      <a:srgbClr val="FF0000"/>
                    </a:solidFill>
                  </a:endParaRPr>
                </a:p>
              </p:txBody>
            </p:sp>
          </mc:Choice>
          <mc:Fallback xmlns="">
            <p:sp>
              <p:nvSpPr>
                <p:cNvPr id="42" name="ZoneTexte 41"/>
                <p:cNvSpPr txBox="1">
                  <a:spLocks noRot="1" noChangeAspect="1" noMove="1" noResize="1" noEditPoints="1" noAdjustHandles="1" noChangeArrowheads="1" noChangeShapeType="1" noTextEdit="1"/>
                </p:cNvSpPr>
                <p:nvPr/>
              </p:nvSpPr>
              <p:spPr>
                <a:xfrm>
                  <a:off x="7162973" y="5438106"/>
                  <a:ext cx="4095994" cy="830997"/>
                </a:xfrm>
                <a:prstGeom prst="rect">
                  <a:avLst/>
                </a:prstGeom>
                <a:blipFill rotWithShape="0">
                  <a:blip r:embed="rId6"/>
                  <a:stretch>
                    <a:fillRect l="-446" t="-5882" b="-16176"/>
                  </a:stretch>
                </a:blipFill>
              </p:spPr>
              <p:txBody>
                <a:bodyPr/>
                <a:lstStyle/>
                <a:p>
                  <a:r>
                    <a:rPr lang="fr-FR">
                      <a:noFill/>
                    </a:rPr>
                    <a:t> </a:t>
                  </a:r>
                </a:p>
              </p:txBody>
            </p:sp>
          </mc:Fallback>
        </mc:AlternateContent>
      </p:grpSp>
      <p:grpSp>
        <p:nvGrpSpPr>
          <p:cNvPr id="6" name="Groupe 5"/>
          <p:cNvGrpSpPr/>
          <p:nvPr/>
        </p:nvGrpSpPr>
        <p:grpSpPr>
          <a:xfrm>
            <a:off x="230523" y="4170493"/>
            <a:ext cx="5477945" cy="1943526"/>
            <a:chOff x="230523" y="4170493"/>
            <a:chExt cx="5477945" cy="1943526"/>
          </a:xfrm>
        </p:grpSpPr>
        <p:grpSp>
          <p:nvGrpSpPr>
            <p:cNvPr id="39" name="Groupe 38"/>
            <p:cNvGrpSpPr/>
            <p:nvPr/>
          </p:nvGrpSpPr>
          <p:grpSpPr>
            <a:xfrm>
              <a:off x="230523" y="4969573"/>
              <a:ext cx="5477945" cy="1144446"/>
              <a:chOff x="282774" y="4568126"/>
              <a:chExt cx="5477945" cy="1144446"/>
            </a:xfrm>
          </p:grpSpPr>
          <mc:AlternateContent xmlns:mc="http://schemas.openxmlformats.org/markup-compatibility/2006" xmlns:a14="http://schemas.microsoft.com/office/drawing/2010/main">
            <mc:Choice Requires="a14">
              <p:sp>
                <p:nvSpPr>
                  <p:cNvPr id="196" name="Rectangle 195"/>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159" name="Connecteur droit avec flèche 158"/>
              <p:cNvCxnSpPr>
                <a:stCxn id="196" idx="3"/>
                <a:endCxn id="201"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0" name="Connecteur droit avec flèche 159"/>
              <p:cNvCxnSpPr>
                <a:stCxn id="201" idx="3"/>
                <a:endCxn id="202"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62" name="Groupe 161"/>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169" name="Rectangle 168"/>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170" name="Connecteur droit avec flèche 169"/>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1" name="Organigramme : Ou 170"/>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2" name="Connecteur droit avec flèche 171"/>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63" name="Groupe 162"/>
              <p:cNvGrpSpPr/>
              <p:nvPr/>
            </p:nvGrpSpPr>
            <p:grpSpPr>
              <a:xfrm>
                <a:off x="985303" y="4958982"/>
                <a:ext cx="4775416" cy="687229"/>
                <a:chOff x="2254150" y="2231710"/>
                <a:chExt cx="9290150" cy="1342134"/>
              </a:xfrm>
            </p:grpSpPr>
            <p:cxnSp>
              <p:nvCxnSpPr>
                <p:cNvPr id="164" name="Connecteur droit avec flèche 163"/>
                <p:cNvCxnSpPr>
                  <a:stCxn id="202"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65" name="Connecteur droit avec flèche 164"/>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66" name="Connecteur droit avec flèche 165"/>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167" name="Connecteur droit avec flèche 166"/>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68" name="Connecteur droit avec flèche 167"/>
                <p:cNvCxnSpPr>
                  <a:stCxn id="171"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45" name="Rectangle 144"/>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8" name="Rectangle 147"/>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9" name="Rectangle 148"/>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50" name="Rectangle 149"/>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1" name="Rectangle 200"/>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2" name="Rectangle 201"/>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37" name="Flèche gauche 36"/>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32" name="ZoneTexte 31"/>
            <p:cNvSpPr txBox="1"/>
            <p:nvPr/>
          </p:nvSpPr>
          <p:spPr>
            <a:xfrm>
              <a:off x="545543" y="4170493"/>
              <a:ext cx="4591578"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Schéma concis décrivant l’effet Morton</a:t>
              </a:r>
              <a:endParaRPr lang="fr-FR" sz="2000" dirty="0"/>
            </a:p>
          </p:txBody>
        </p:sp>
      </p:grpSp>
    </p:spTree>
    <p:extLst>
      <p:ext uri="{BB962C8B-B14F-4D97-AF65-F5344CB8AC3E}">
        <p14:creationId xmlns:p14="http://schemas.microsoft.com/office/powerpoint/2010/main" val="7148300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8774895" cy="584775"/>
          </a:xfrm>
          <a:prstGeom prst="rect">
            <a:avLst/>
          </a:prstGeom>
        </p:spPr>
        <p:txBody>
          <a:bodyPr wrap="square">
            <a:spAutoFit/>
          </a:bodyPr>
          <a:lstStyle/>
          <a:p>
            <a:pPr marL="0" lvl="1"/>
            <a:r>
              <a:rPr lang="fr-FR" sz="3200" dirty="0" smtClean="0">
                <a:cs typeface="Arial" panose="020B0604020202020204" pitchFamily="34" charset="0"/>
              </a:rPr>
              <a:t>Problématiques liée à l’effet Morton à nos jours</a:t>
            </a:r>
            <a:endParaRPr lang="fr-FR" sz="3200" dirty="0">
              <a:cs typeface="Arial" panose="020B0604020202020204" pitchFamily="34" charset="0"/>
            </a:endParaRPr>
          </a:p>
        </p:txBody>
      </p:sp>
      <p:sp>
        <p:nvSpPr>
          <p:cNvPr id="7" name="ZoneTexte 6"/>
          <p:cNvSpPr txBox="1"/>
          <p:nvPr/>
        </p:nvSpPr>
        <p:spPr>
          <a:xfrm>
            <a:off x="558029" y="1075784"/>
            <a:ext cx="5006806" cy="400110"/>
          </a:xfrm>
          <a:prstGeom prst="rect">
            <a:avLst/>
          </a:prstGeom>
          <a:noFill/>
        </p:spPr>
        <p:txBody>
          <a:bodyPr wrap="square" rtlCol="0">
            <a:spAutoFit/>
          </a:bodyPr>
          <a:lstStyle/>
          <a:p>
            <a:r>
              <a:rPr lang="fr-FR" sz="2000" b="1" dirty="0" smtClean="0">
                <a:solidFill>
                  <a:srgbClr val="00B050"/>
                </a:solidFill>
                <a:sym typeface="Wingdings" panose="05000000000000000000" pitchFamily="2" charset="2"/>
              </a:rPr>
              <a:t></a:t>
            </a:r>
            <a:r>
              <a:rPr lang="fr-FR" sz="2000" b="1" dirty="0" smtClean="0">
                <a:sym typeface="Wingdings" panose="05000000000000000000" pitchFamily="2" charset="2"/>
              </a:rPr>
              <a:t> </a:t>
            </a:r>
            <a:r>
              <a:rPr lang="fr-FR" sz="2000" dirty="0" smtClean="0"/>
              <a:t>Origines </a:t>
            </a:r>
            <a:r>
              <a:rPr lang="fr-FR" sz="2000" dirty="0" smtClean="0"/>
              <a:t>du phénomène bien </a:t>
            </a:r>
            <a:r>
              <a:rPr lang="fr-FR" sz="2000" dirty="0" smtClean="0"/>
              <a:t>identifiées</a:t>
            </a:r>
            <a:endParaRPr lang="fr-FR" sz="2000" dirty="0"/>
          </a:p>
        </p:txBody>
      </p:sp>
      <p:sp>
        <p:nvSpPr>
          <p:cNvPr id="35" name="ZoneTexte 34"/>
          <p:cNvSpPr txBox="1"/>
          <p:nvPr/>
        </p:nvSpPr>
        <p:spPr>
          <a:xfrm>
            <a:off x="558028" y="1557753"/>
            <a:ext cx="8716599" cy="400110"/>
          </a:xfrm>
          <a:prstGeom prst="rect">
            <a:avLst/>
          </a:prstGeom>
          <a:noFill/>
        </p:spPr>
        <p:txBody>
          <a:bodyPr wrap="square" rtlCol="0">
            <a:spAutoFit/>
          </a:bodyPr>
          <a:lstStyle/>
          <a:p>
            <a:r>
              <a:rPr lang="fr-FR" sz="2000" b="1" dirty="0" smtClean="0">
                <a:solidFill>
                  <a:srgbClr val="FF0000"/>
                </a:solidFill>
                <a:sym typeface="Wingdings" panose="05000000000000000000" pitchFamily="2" charset="2"/>
              </a:rPr>
              <a:t></a:t>
            </a:r>
            <a:r>
              <a:rPr lang="fr-FR" sz="2000" b="1" dirty="0" smtClean="0">
                <a:sym typeface="Wingdings" panose="05000000000000000000" pitchFamily="2" charset="2"/>
              </a:rPr>
              <a:t> </a:t>
            </a:r>
            <a:r>
              <a:rPr lang="fr-FR" sz="2000" dirty="0" smtClean="0">
                <a:sym typeface="Wingdings" panose="05000000000000000000" pitchFamily="2" charset="2"/>
              </a:rPr>
              <a:t>S</a:t>
            </a:r>
            <a:r>
              <a:rPr lang="fr-FR" sz="2000" dirty="0" smtClean="0"/>
              <a:t>olutions efficaces difficile à avoir (phénomène non maitrisé) et pourquoi? </a:t>
            </a:r>
            <a:endParaRPr lang="fr-FR" sz="2000" dirty="0"/>
          </a:p>
        </p:txBody>
      </p:sp>
      <p:sp>
        <p:nvSpPr>
          <p:cNvPr id="9" name="Rectangle 8"/>
          <p:cNvSpPr/>
          <p:nvPr/>
        </p:nvSpPr>
        <p:spPr>
          <a:xfrm>
            <a:off x="903869" y="1937243"/>
            <a:ext cx="11080075" cy="219630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2000" dirty="0"/>
          </a:p>
        </p:txBody>
      </p:sp>
      <p:grpSp>
        <p:nvGrpSpPr>
          <p:cNvPr id="17" name="Groupe 16"/>
          <p:cNvGrpSpPr/>
          <p:nvPr/>
        </p:nvGrpSpPr>
        <p:grpSpPr>
          <a:xfrm>
            <a:off x="2821966" y="3575620"/>
            <a:ext cx="6232611" cy="428603"/>
            <a:chOff x="1604264" y="4139064"/>
            <a:chExt cx="6232611" cy="428603"/>
          </a:xfrm>
        </p:grpSpPr>
        <p:sp>
          <p:nvSpPr>
            <p:cNvPr id="19" name="ZoneTexte 18"/>
            <p:cNvSpPr txBox="1"/>
            <p:nvPr/>
          </p:nvSpPr>
          <p:spPr>
            <a:xfrm>
              <a:off x="1604264" y="4167557"/>
              <a:ext cx="2070952" cy="400110"/>
            </a:xfrm>
            <a:prstGeom prst="rect">
              <a:avLst/>
            </a:prstGeom>
            <a:noFill/>
          </p:spPr>
          <p:txBody>
            <a:bodyPr wrap="none" rtlCol="0">
              <a:spAutoFit/>
            </a:bodyPr>
            <a:lstStyle/>
            <a:p>
              <a:pPr algn="ctr"/>
              <a:r>
                <a:rPr lang="fr-FR" sz="2000" dirty="0" smtClean="0">
                  <a:solidFill>
                    <a:srgbClr val="FF0000"/>
                  </a:solidFill>
                </a:rPr>
                <a:t>solution </a:t>
              </a:r>
              <a:r>
                <a:rPr lang="fr-FR" sz="2000" dirty="0" smtClean="0">
                  <a:solidFill>
                    <a:srgbClr val="FF0000"/>
                  </a:solidFill>
                </a:rPr>
                <a:t>efficace ?</a:t>
              </a:r>
            </a:p>
          </p:txBody>
        </p:sp>
        <p:sp>
          <p:nvSpPr>
            <p:cNvPr id="16" name="Rectangle 15"/>
            <p:cNvSpPr/>
            <p:nvPr/>
          </p:nvSpPr>
          <p:spPr>
            <a:xfrm>
              <a:off x="3806284" y="4139064"/>
              <a:ext cx="4030591" cy="400110"/>
            </a:xfrm>
            <a:prstGeom prst="rect">
              <a:avLst/>
            </a:prstGeom>
          </p:spPr>
          <p:txBody>
            <a:bodyPr wrap="none">
              <a:spAutoFit/>
            </a:bodyPr>
            <a:lstStyle/>
            <a:p>
              <a:pPr algn="ctr"/>
              <a:r>
                <a:rPr lang="fr-FR" sz="2000" dirty="0" smtClean="0">
                  <a:solidFill>
                    <a:srgbClr val="00B050"/>
                  </a:solidFill>
                </a:rPr>
                <a:t>à justifié par l’outil numérique fiable </a:t>
              </a:r>
              <a:endParaRPr lang="fr-FR" sz="2000" dirty="0">
                <a:solidFill>
                  <a:srgbClr val="00B050"/>
                </a:solidFill>
              </a:endParaRPr>
            </a:p>
          </p:txBody>
        </p:sp>
      </p:grpSp>
      <p:grpSp>
        <p:nvGrpSpPr>
          <p:cNvPr id="45" name="Groupe 44"/>
          <p:cNvGrpSpPr/>
          <p:nvPr/>
        </p:nvGrpSpPr>
        <p:grpSpPr>
          <a:xfrm>
            <a:off x="903869" y="4242493"/>
            <a:ext cx="11080076" cy="2100801"/>
            <a:chOff x="534196" y="2566809"/>
            <a:chExt cx="10089007" cy="2196303"/>
          </a:xfrm>
        </p:grpSpPr>
        <p:sp>
          <p:nvSpPr>
            <p:cNvPr id="46" name="Rectangle 45"/>
            <p:cNvSpPr/>
            <p:nvPr/>
          </p:nvSpPr>
          <p:spPr>
            <a:xfrm>
              <a:off x="534196" y="2566809"/>
              <a:ext cx="10089007" cy="219630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p>
          </p:txBody>
        </p:sp>
        <p:sp>
          <p:nvSpPr>
            <p:cNvPr id="48" name="Rectangle 47"/>
            <p:cNvSpPr/>
            <p:nvPr/>
          </p:nvSpPr>
          <p:spPr>
            <a:xfrm>
              <a:off x="1036922" y="3150519"/>
              <a:ext cx="184731" cy="400110"/>
            </a:xfrm>
            <a:prstGeom prst="rect">
              <a:avLst/>
            </a:prstGeom>
          </p:spPr>
          <p:txBody>
            <a:bodyPr wrap="none">
              <a:spAutoFit/>
            </a:bodyPr>
            <a:lstStyle/>
            <a:p>
              <a:endParaRPr lang="fr-FR" sz="2000" b="1" dirty="0"/>
            </a:p>
          </p:txBody>
        </p:sp>
        <p:sp>
          <p:nvSpPr>
            <p:cNvPr id="49" name="Rectangle 48"/>
            <p:cNvSpPr/>
            <p:nvPr/>
          </p:nvSpPr>
          <p:spPr>
            <a:xfrm>
              <a:off x="625134" y="2695005"/>
              <a:ext cx="530915" cy="400110"/>
            </a:xfrm>
            <a:prstGeom prst="rect">
              <a:avLst/>
            </a:prstGeom>
          </p:spPr>
          <p:txBody>
            <a:bodyPr wrap="none">
              <a:spAutoFit/>
            </a:bodyPr>
            <a:lstStyle/>
            <a:p>
              <a:pPr marL="342900" indent="-342900">
                <a:buFont typeface="Wingdings" panose="05000000000000000000" pitchFamily="2" charset="2"/>
                <a:buChar char="q"/>
              </a:pPr>
              <a:endParaRPr lang="fr-FR" sz="2000" dirty="0"/>
            </a:p>
          </p:txBody>
        </p:sp>
      </p:grpSp>
      <p:grpSp>
        <p:nvGrpSpPr>
          <p:cNvPr id="55" name="Groupe 54"/>
          <p:cNvGrpSpPr/>
          <p:nvPr/>
        </p:nvGrpSpPr>
        <p:grpSpPr>
          <a:xfrm>
            <a:off x="2452910" y="2564967"/>
            <a:ext cx="7035644" cy="1004172"/>
            <a:chOff x="1302597" y="2692978"/>
            <a:chExt cx="7035644" cy="1004172"/>
          </a:xfrm>
        </p:grpSpPr>
        <mc:AlternateContent xmlns:mc="http://schemas.openxmlformats.org/markup-compatibility/2006">
          <mc:Choice xmlns:a14="http://schemas.microsoft.com/office/drawing/2010/main" Requires="a14">
            <p:sp>
              <p:nvSpPr>
                <p:cNvPr id="21" name="Rectangle 20"/>
                <p:cNvSpPr/>
                <p:nvPr/>
              </p:nvSpPr>
              <p:spPr>
                <a:xfrm>
                  <a:off x="1302597" y="3297040"/>
                  <a:ext cx="7035644" cy="400110"/>
                </a:xfrm>
                <a:prstGeom prst="rect">
                  <a:avLst/>
                </a:prstGeom>
              </p:spPr>
              <p:txBody>
                <a:bodyPr wrap="none">
                  <a:spAutoFit/>
                </a:bodyPr>
                <a:lstStyle/>
                <a:p>
                  <a:pPr algn="ctr"/>
                  <a:r>
                    <a:rPr lang="fr-FR" sz="2000" dirty="0" smtClean="0"/>
                    <a:t>cisaillement </a:t>
                  </a:r>
                  <a:r>
                    <a:rPr lang="fr-FR" sz="2000" dirty="0"/>
                    <a:t>visqueux </a:t>
                  </a:r>
                  <a14:m>
                    <m:oMath xmlns:m="http://schemas.openxmlformats.org/officeDocument/2006/math">
                      <m:r>
                        <a:rPr lang="fr-FR" sz="2000" i="1">
                          <a:latin typeface="Cambria Math" panose="02040503050406030204" pitchFamily="18" charset="0"/>
                          <a:ea typeface="Cambria Math" panose="02040503050406030204" pitchFamily="18" charset="0"/>
                        </a:rPr>
                        <m:t>↑</m:t>
                      </m:r>
                    </m:oMath>
                  </a14:m>
                  <a:r>
                    <a:rPr lang="fr-FR" sz="2000" b="1" dirty="0" smtClean="0"/>
                    <a:t>  </a:t>
                  </a:r>
                  <a14:m>
                    <m:oMath xmlns:m="http://schemas.openxmlformats.org/officeDocument/2006/math">
                      <m:r>
                        <a:rPr lang="fr-FR" sz="2000" b="1" i="1" dirty="0" smtClean="0">
                          <a:latin typeface="Cambria Math" panose="02040503050406030204" pitchFamily="18" charset="0"/>
                          <a:ea typeface="Cambria Math" panose="02040503050406030204" pitchFamily="18" charset="0"/>
                        </a:rPr>
                        <m:t>→</m:t>
                      </m:r>
                    </m:oMath>
                  </a14:m>
                  <a:r>
                    <a:rPr lang="fr-FR" sz="2000" dirty="0" smtClean="0"/>
                    <a:t>   p</a:t>
                  </a:r>
                  <a:r>
                    <a:rPr lang="fr-FR" sz="2000" dirty="0" smtClean="0"/>
                    <a:t>lus </a:t>
                  </a:r>
                  <a:r>
                    <a:rPr lang="fr-FR" sz="2000" dirty="0"/>
                    <a:t>sensible à l’effet thermique : </a:t>
                  </a:r>
                  <a14:m>
                    <m:oMath xmlns:m="http://schemas.openxmlformats.org/officeDocument/2006/math">
                      <m:r>
                        <a:rPr lang="fr-FR" sz="2000" b="1" i="1" dirty="0">
                          <a:latin typeface="Cambria Math" panose="02040503050406030204" pitchFamily="18" charset="0"/>
                        </a:rPr>
                        <m:t>𝑩</m:t>
                      </m:r>
                      <m:r>
                        <a:rPr lang="fr-FR" sz="2000" b="1" i="1" dirty="0">
                          <a:latin typeface="Cambria Math" panose="02040503050406030204" pitchFamily="18" charset="0"/>
                        </a:rPr>
                        <m:t> </m:t>
                      </m:r>
                      <m:r>
                        <a:rPr lang="fr-FR" sz="2000" b="1" i="1" dirty="0">
                          <a:latin typeface="Cambria Math" panose="02040503050406030204" pitchFamily="18" charset="0"/>
                          <a:ea typeface="Cambria Math" panose="02040503050406030204" pitchFamily="18" charset="0"/>
                        </a:rPr>
                        <m:t>↑</m:t>
                      </m:r>
                    </m:oMath>
                  </a14:m>
                  <a:endParaRPr lang="fr-FR" sz="2000" b="1" dirty="0"/>
                </a:p>
              </p:txBody>
            </p:sp>
          </mc:Choice>
          <mc:Fallback>
            <p:sp>
              <p:nvSpPr>
                <p:cNvPr id="21" name="Rectangle 20"/>
                <p:cNvSpPr>
                  <a:spLocks noRot="1" noChangeAspect="1" noMove="1" noResize="1" noEditPoints="1" noAdjustHandles="1" noChangeArrowheads="1" noChangeShapeType="1" noTextEdit="1"/>
                </p:cNvSpPr>
                <p:nvPr/>
              </p:nvSpPr>
              <p:spPr>
                <a:xfrm>
                  <a:off x="1302597" y="3297040"/>
                  <a:ext cx="7035644" cy="400110"/>
                </a:xfrm>
                <a:prstGeom prst="rect">
                  <a:avLst/>
                </a:prstGeom>
                <a:blipFill rotWithShape="0">
                  <a:blip r:embed="rId3"/>
                  <a:stretch>
                    <a:fillRect l="-433" t="-9231" b="-27692"/>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3" name="Rectangle 22"/>
                <p:cNvSpPr/>
                <p:nvPr/>
              </p:nvSpPr>
              <p:spPr>
                <a:xfrm>
                  <a:off x="1785573" y="2995009"/>
                  <a:ext cx="5904117" cy="400110"/>
                </a:xfrm>
                <a:prstGeom prst="rect">
                  <a:avLst/>
                </a:prstGeom>
              </p:spPr>
              <p:txBody>
                <a:bodyPr wrap="none">
                  <a:spAutoFit/>
                </a:bodyPr>
                <a:lstStyle/>
                <a:p>
                  <a:r>
                    <a:rPr lang="fr-FR" sz="2000" dirty="0" smtClean="0"/>
                    <a:t>raideur </a:t>
                  </a:r>
                  <a:r>
                    <a:rPr lang="fr-FR" sz="2000" dirty="0"/>
                    <a:t>de palier </a:t>
                  </a:r>
                  <a14:m>
                    <m:oMath xmlns:m="http://schemas.openxmlformats.org/officeDocument/2006/math">
                      <m:r>
                        <a:rPr lang="fr-FR" sz="2000" i="1">
                          <a:latin typeface="Cambria Math" panose="02040503050406030204" pitchFamily="18" charset="0"/>
                          <a:ea typeface="Cambria Math" panose="02040503050406030204" pitchFamily="18" charset="0"/>
                        </a:rPr>
                        <m:t>↑</m:t>
                      </m:r>
                    </m:oMath>
                  </a14:m>
                  <a:r>
                    <a:rPr lang="fr-FR" sz="2000" dirty="0"/>
                    <a:t>  </a:t>
                  </a:r>
                  <a:r>
                    <a:rPr lang="fr-FR" sz="2000" dirty="0" smtClean="0"/>
                    <a:t> </a:t>
                  </a:r>
                  <a14:m>
                    <m:oMath xmlns:m="http://schemas.openxmlformats.org/officeDocument/2006/math">
                      <m:r>
                        <a:rPr lang="fr-FR" sz="2000" i="1" dirty="0" smtClean="0">
                          <a:latin typeface="Cambria Math" panose="02040503050406030204" pitchFamily="18" charset="0"/>
                          <a:ea typeface="Cambria Math" panose="02040503050406030204" pitchFamily="18" charset="0"/>
                        </a:rPr>
                        <m:t>→</m:t>
                      </m:r>
                    </m:oMath>
                  </a14:m>
                  <a:r>
                    <a:rPr lang="fr-FR" sz="2000" dirty="0" smtClean="0"/>
                    <a:t>   moins </a:t>
                  </a:r>
                  <a:r>
                    <a:rPr lang="fr-FR" sz="2000" dirty="0"/>
                    <a:t>sensible au balourd </a:t>
                  </a:r>
                  <a14:m>
                    <m:oMath xmlns:m="http://schemas.openxmlformats.org/officeDocument/2006/math">
                      <m:r>
                        <a:rPr lang="fr-FR" sz="2000" b="1" i="1" dirty="0">
                          <a:latin typeface="Cambria Math" panose="02040503050406030204" pitchFamily="18" charset="0"/>
                        </a:rPr>
                        <m:t>𝑨</m:t>
                      </m:r>
                      <m:r>
                        <a:rPr lang="fr-FR" sz="2000" b="1" i="1" dirty="0">
                          <a:latin typeface="Cambria Math" panose="02040503050406030204" pitchFamily="18" charset="0"/>
                        </a:rPr>
                        <m:t> ↓</m:t>
                      </m:r>
                    </m:oMath>
                  </a14:m>
                  <a:r>
                    <a:rPr lang="fr-FR" sz="2000" b="1" dirty="0"/>
                    <a:t> </a:t>
                  </a:r>
                </a:p>
              </p:txBody>
            </p:sp>
          </mc:Choice>
          <mc:Fallback>
            <p:sp>
              <p:nvSpPr>
                <p:cNvPr id="23" name="Rectangle 22"/>
                <p:cNvSpPr>
                  <a:spLocks noRot="1" noChangeAspect="1" noMove="1" noResize="1" noEditPoints="1" noAdjustHandles="1" noChangeArrowheads="1" noChangeShapeType="1" noTextEdit="1"/>
                </p:cNvSpPr>
                <p:nvPr/>
              </p:nvSpPr>
              <p:spPr>
                <a:xfrm>
                  <a:off x="1785573" y="2995009"/>
                  <a:ext cx="5904117" cy="400110"/>
                </a:xfrm>
                <a:prstGeom prst="rect">
                  <a:avLst/>
                </a:prstGeom>
                <a:blipFill rotWithShape="0">
                  <a:blip r:embed="rId4"/>
                  <a:stretch>
                    <a:fillRect l="-1136" t="-7576" b="-25758"/>
                  </a:stretch>
                </a:blipFill>
              </p:spPr>
              <p:txBody>
                <a:bodyPr/>
                <a:lstStyle/>
                <a:p>
                  <a:r>
                    <a:rPr lang="fr-FR">
                      <a:noFill/>
                    </a:rPr>
                    <a:t> </a:t>
                  </a:r>
                </a:p>
              </p:txBody>
            </p:sp>
          </mc:Fallback>
        </mc:AlternateContent>
        <p:sp>
          <p:nvSpPr>
            <p:cNvPr id="43" name="Rectangle 42"/>
            <p:cNvSpPr/>
            <p:nvPr/>
          </p:nvSpPr>
          <p:spPr>
            <a:xfrm>
              <a:off x="2764314" y="2692978"/>
              <a:ext cx="4561715" cy="369332"/>
            </a:xfrm>
            <a:prstGeom prst="rect">
              <a:avLst/>
            </a:prstGeom>
          </p:spPr>
          <p:txBody>
            <a:bodyPr wrap="square">
              <a:spAutoFit/>
            </a:bodyPr>
            <a:lstStyle/>
            <a:p>
              <a:r>
                <a:rPr lang="fr-FR" dirty="0"/>
                <a:t>Exemple de </a:t>
              </a:r>
              <a:r>
                <a:rPr lang="fr-FR" dirty="0" smtClean="0"/>
                <a:t>la solution mentionnée dans []:</a:t>
              </a:r>
              <a:endParaRPr lang="fr-FR" dirty="0"/>
            </a:p>
          </p:txBody>
        </p:sp>
      </p:grpSp>
      <p:sp>
        <p:nvSpPr>
          <p:cNvPr id="56" name="Rectangle 55"/>
          <p:cNvSpPr/>
          <p:nvPr/>
        </p:nvSpPr>
        <p:spPr>
          <a:xfrm>
            <a:off x="1075302" y="4368962"/>
            <a:ext cx="8855181" cy="400110"/>
          </a:xfrm>
          <a:prstGeom prst="rect">
            <a:avLst/>
          </a:prstGeom>
        </p:spPr>
        <p:txBody>
          <a:bodyPr wrap="none">
            <a:spAutoFit/>
          </a:bodyPr>
          <a:lstStyle/>
          <a:p>
            <a:pPr marL="342900" indent="-342900">
              <a:buFont typeface="Wingdings" panose="05000000000000000000" pitchFamily="2" charset="2"/>
              <a:buChar char="q"/>
            </a:pPr>
            <a:r>
              <a:rPr lang="fr-FR" sz="2000" dirty="0" smtClean="0"/>
              <a:t>Outil numérique dédié à l’effet Morton fiable n’est pas répondu dans l’industrie.</a:t>
            </a:r>
          </a:p>
        </p:txBody>
      </p:sp>
      <p:grpSp>
        <p:nvGrpSpPr>
          <p:cNvPr id="72" name="Groupe 71"/>
          <p:cNvGrpSpPr/>
          <p:nvPr/>
        </p:nvGrpSpPr>
        <p:grpSpPr>
          <a:xfrm>
            <a:off x="1075301" y="2055910"/>
            <a:ext cx="6867890" cy="433535"/>
            <a:chOff x="1092857" y="2200041"/>
            <a:chExt cx="6867890" cy="433535"/>
          </a:xfrm>
        </p:grpSpPr>
        <p:sp>
          <p:nvSpPr>
            <p:cNvPr id="11" name="Rectangle 10"/>
            <p:cNvSpPr/>
            <p:nvPr/>
          </p:nvSpPr>
          <p:spPr>
            <a:xfrm>
              <a:off x="1092857" y="2200041"/>
              <a:ext cx="3489353" cy="400110"/>
            </a:xfrm>
            <a:prstGeom prst="rect">
              <a:avLst/>
            </a:prstGeom>
          </p:spPr>
          <p:txBody>
            <a:bodyPr wrap="none">
              <a:spAutoFit/>
            </a:bodyPr>
            <a:lstStyle/>
            <a:p>
              <a:pPr marL="342900" indent="-342900">
                <a:buFont typeface="Wingdings" panose="05000000000000000000" pitchFamily="2" charset="2"/>
                <a:buChar char="q"/>
              </a:pPr>
              <a:r>
                <a:rPr lang="fr-FR" sz="2000" dirty="0" smtClean="0"/>
                <a:t>Phénomène multi physiques</a:t>
              </a:r>
            </a:p>
          </p:txBody>
        </p:sp>
        <p:sp>
          <p:nvSpPr>
            <p:cNvPr id="57" name="Rectangle 56"/>
            <p:cNvSpPr/>
            <p:nvPr/>
          </p:nvSpPr>
          <p:spPr>
            <a:xfrm>
              <a:off x="5564835" y="2233466"/>
              <a:ext cx="2395912" cy="400110"/>
            </a:xfrm>
            <a:prstGeom prst="rect">
              <a:avLst/>
            </a:prstGeom>
          </p:spPr>
          <p:txBody>
            <a:bodyPr wrap="none">
              <a:spAutoFit/>
            </a:bodyPr>
            <a:lstStyle/>
            <a:p>
              <a:r>
                <a:rPr lang="fr-FR" sz="2000" dirty="0"/>
                <a:t>effets </a:t>
              </a:r>
              <a:r>
                <a:rPr lang="fr-FR" sz="2000" dirty="0"/>
                <a:t>contradictoires</a:t>
              </a:r>
            </a:p>
          </p:txBody>
        </p:sp>
        <p:sp>
          <p:nvSpPr>
            <p:cNvPr id="62" name="Flèche droite 61"/>
            <p:cNvSpPr/>
            <p:nvPr/>
          </p:nvSpPr>
          <p:spPr>
            <a:xfrm>
              <a:off x="4753642" y="2259868"/>
              <a:ext cx="695919" cy="338350"/>
            </a:xfrm>
            <a:prstGeom prst="rightArrow">
              <a:avLst>
                <a:gd name="adj1" fmla="val 38739"/>
                <a:gd name="adj2" fmla="val 640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8" name="Groupe 67"/>
          <p:cNvGrpSpPr/>
          <p:nvPr/>
        </p:nvGrpSpPr>
        <p:grpSpPr>
          <a:xfrm>
            <a:off x="1372742" y="4751044"/>
            <a:ext cx="8772878" cy="1592250"/>
            <a:chOff x="1390297" y="4922135"/>
            <a:chExt cx="8772878" cy="1592250"/>
          </a:xfrm>
        </p:grpSpPr>
        <p:sp>
          <p:nvSpPr>
            <p:cNvPr id="63" name="Rectangle 62"/>
            <p:cNvSpPr/>
            <p:nvPr/>
          </p:nvSpPr>
          <p:spPr>
            <a:xfrm>
              <a:off x="1473534" y="4922135"/>
              <a:ext cx="6747296" cy="369332"/>
            </a:xfrm>
            <a:prstGeom prst="rect">
              <a:avLst/>
            </a:prstGeom>
          </p:spPr>
          <p:txBody>
            <a:bodyPr wrap="none">
              <a:spAutoFit/>
            </a:bodyPr>
            <a:lstStyle/>
            <a:p>
              <a:r>
                <a:rPr lang="fr-FR" dirty="0" smtClean="0"/>
                <a:t>Phénomène multiphysique, ainsi multi-échelle en temps et en espace </a:t>
              </a:r>
              <a:endParaRPr lang="fr-FR" dirty="0"/>
            </a:p>
          </p:txBody>
        </p:sp>
        <p:sp>
          <p:nvSpPr>
            <p:cNvPr id="66" name="Rectangle 65"/>
            <p:cNvSpPr/>
            <p:nvPr/>
          </p:nvSpPr>
          <p:spPr>
            <a:xfrm>
              <a:off x="1390297" y="5375612"/>
              <a:ext cx="8772878" cy="1138773"/>
            </a:xfrm>
            <a:prstGeom prst="rect">
              <a:avLst/>
            </a:prstGeom>
          </p:spPr>
          <p:txBody>
            <a:bodyPr wrap="square">
              <a:spAutoFit/>
            </a:bodyPr>
            <a:lstStyle/>
            <a:p>
              <a:pPr marL="85725" lvl="1">
                <a:spcBef>
                  <a:spcPts val="600"/>
                </a:spcBef>
                <a:spcAft>
                  <a:spcPts val="600"/>
                </a:spcAft>
                <a:buFont typeface="Wingdings" panose="05000000000000000000" pitchFamily="2" charset="2"/>
                <a:buChar char="Ø"/>
              </a:pPr>
              <a:r>
                <a:rPr lang="fr-FR" altLang="zh-CN" sz="1600" b="1" i="1" kern="0" dirty="0" smtClean="0"/>
                <a:t> Multiphysique: </a:t>
              </a:r>
              <a:r>
                <a:rPr lang="fr-FR" sz="1600" dirty="0"/>
                <a:t>Dynamique des </a:t>
              </a:r>
              <a:r>
                <a:rPr lang="fr-FR" sz="1600" dirty="0" smtClean="0"/>
                <a:t>rotors ; </a:t>
              </a:r>
              <a:r>
                <a:rPr lang="fr-FR" sz="1600" dirty="0"/>
                <a:t>Lubrification </a:t>
              </a:r>
              <a:r>
                <a:rPr lang="fr-FR" sz="1600" dirty="0" smtClean="0"/>
                <a:t>hydrodynamique ; </a:t>
              </a:r>
              <a:r>
                <a:rPr lang="fr-FR" sz="1600" dirty="0"/>
                <a:t>Thermomécanique de </a:t>
              </a:r>
              <a:r>
                <a:rPr lang="fr-FR" sz="1600" dirty="0" smtClean="0"/>
                <a:t>rotor</a:t>
              </a:r>
              <a:endParaRPr lang="fr-FR" altLang="zh-CN" sz="1600" b="1" i="1" kern="0" dirty="0" smtClean="0"/>
            </a:p>
            <a:p>
              <a:pPr marL="85725" lvl="1">
                <a:spcBef>
                  <a:spcPts val="600"/>
                </a:spcBef>
                <a:spcAft>
                  <a:spcPts val="600"/>
                </a:spcAft>
                <a:buFont typeface="Wingdings" panose="05000000000000000000" pitchFamily="2" charset="2"/>
                <a:buChar char="Ø"/>
              </a:pPr>
              <a:r>
                <a:rPr lang="fr-FR" altLang="zh-CN" sz="1600" b="1" i="1" kern="0" dirty="0" smtClean="0"/>
                <a:t>En </a:t>
              </a:r>
              <a:r>
                <a:rPr lang="fr-FR" altLang="zh-CN" sz="1600" b="1" i="1" kern="0" dirty="0"/>
                <a:t>espace </a:t>
              </a:r>
              <a:r>
                <a:rPr lang="fr-FR" altLang="zh-CN" sz="1600" kern="0" dirty="0"/>
                <a:t>: Epaisseur du film </a:t>
              </a:r>
              <a:r>
                <a:rPr lang="fr-FR" altLang="zh-CN" sz="1600" kern="0" dirty="0" smtClean="0"/>
                <a:t>lubrifiant (µm</a:t>
              </a:r>
              <a:r>
                <a:rPr lang="fr-FR" altLang="zh-CN" sz="1600" kern="0" dirty="0"/>
                <a:t>) </a:t>
              </a:r>
              <a:r>
                <a:rPr lang="fr-FR" altLang="zh-CN" sz="1600" kern="0" dirty="0" smtClean="0"/>
                <a:t>/ Dimension </a:t>
              </a:r>
              <a:r>
                <a:rPr lang="fr-FR" altLang="zh-CN" sz="1600" kern="0" dirty="0"/>
                <a:t>des paliers hydrodynamiques (m)</a:t>
              </a:r>
            </a:p>
            <a:p>
              <a:pPr marL="85725" lvl="1">
                <a:spcBef>
                  <a:spcPts val="600"/>
                </a:spcBef>
                <a:spcAft>
                  <a:spcPts val="600"/>
                </a:spcAft>
                <a:buFont typeface="Wingdings" panose="05000000000000000000" pitchFamily="2" charset="2"/>
                <a:buChar char="Ø"/>
              </a:pPr>
              <a:r>
                <a:rPr lang="fr-FR" altLang="zh-CN" sz="1600" b="1" i="1" kern="0" dirty="0" smtClean="0"/>
                <a:t> En </a:t>
              </a:r>
              <a:r>
                <a:rPr lang="fr-FR" altLang="zh-CN" sz="1600" b="1" i="1" kern="0" dirty="0"/>
                <a:t>temps</a:t>
              </a:r>
              <a:r>
                <a:rPr lang="fr-FR" altLang="zh-CN" sz="1600" kern="0" dirty="0"/>
                <a:t>: Période de rotation (ms)  </a:t>
              </a:r>
              <a:r>
                <a:rPr lang="fr-FR" altLang="zh-CN" sz="1600" i="1" kern="0" dirty="0" smtClean="0"/>
                <a:t>/  </a:t>
              </a:r>
              <a:r>
                <a:rPr lang="fr-FR" altLang="zh-CN" sz="1600" kern="0" dirty="0" smtClean="0"/>
                <a:t>Temps </a:t>
              </a:r>
              <a:r>
                <a:rPr lang="fr-FR" altLang="zh-CN" sz="1600" kern="0" dirty="0"/>
                <a:t>de réponse en conduction thermique(min)</a:t>
              </a:r>
              <a:endParaRPr lang="fr-FR" altLang="zh-CN" sz="1600" b="1" i="1" kern="0" dirty="0">
                <a:solidFill>
                  <a:srgbClr val="FF0000"/>
                </a:solidFill>
              </a:endParaRPr>
            </a:p>
          </p:txBody>
        </p:sp>
      </p:grpSp>
      <p:grpSp>
        <p:nvGrpSpPr>
          <p:cNvPr id="73" name="Groupe 72"/>
          <p:cNvGrpSpPr/>
          <p:nvPr/>
        </p:nvGrpSpPr>
        <p:grpSpPr>
          <a:xfrm>
            <a:off x="10017032" y="5308250"/>
            <a:ext cx="1809750" cy="985616"/>
            <a:chOff x="10034587" y="5479341"/>
            <a:chExt cx="1809750" cy="985616"/>
          </a:xfrm>
        </p:grpSpPr>
        <p:sp>
          <p:nvSpPr>
            <p:cNvPr id="69" name="Accolade fermante 68"/>
            <p:cNvSpPr/>
            <p:nvPr/>
          </p:nvSpPr>
          <p:spPr>
            <a:xfrm>
              <a:off x="10034587" y="5479341"/>
              <a:ext cx="257175" cy="98561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70" name="ZoneTexte 69"/>
            <p:cNvSpPr txBox="1"/>
            <p:nvPr/>
          </p:nvSpPr>
          <p:spPr>
            <a:xfrm>
              <a:off x="10320337" y="5679761"/>
              <a:ext cx="1524000" cy="584775"/>
            </a:xfrm>
            <a:prstGeom prst="rect">
              <a:avLst/>
            </a:prstGeom>
            <a:noFill/>
          </p:spPr>
          <p:txBody>
            <a:bodyPr wrap="square" rtlCol="0">
              <a:spAutoFit/>
            </a:bodyPr>
            <a:lstStyle/>
            <a:p>
              <a:pPr algn="ctr"/>
              <a:r>
                <a:rPr lang="fr-FR" sz="1600" dirty="0" smtClean="0">
                  <a:solidFill>
                    <a:srgbClr val="FF0000"/>
                  </a:solidFill>
                </a:rPr>
                <a:t>Temps de calcul</a:t>
              </a:r>
            </a:p>
            <a:p>
              <a:pPr algn="ctr"/>
              <a:r>
                <a:rPr lang="fr-FR" sz="1600" dirty="0" smtClean="0">
                  <a:solidFill>
                    <a:srgbClr val="FF0000"/>
                  </a:solidFill>
                </a:rPr>
                <a:t>considérable</a:t>
              </a:r>
              <a:endParaRPr lang="fr-FR" sz="1600" dirty="0">
                <a:solidFill>
                  <a:srgbClr val="FF0000"/>
                </a:solidFill>
              </a:endParaRPr>
            </a:p>
          </p:txBody>
        </p:sp>
      </p:grpSp>
      <p:sp>
        <p:nvSpPr>
          <p:cNvPr id="74" name="Rectangle 73"/>
          <p:cNvSpPr/>
          <p:nvPr/>
        </p:nvSpPr>
        <p:spPr>
          <a:xfrm>
            <a:off x="9094292" y="564049"/>
            <a:ext cx="1672381" cy="369332"/>
          </a:xfrm>
          <a:prstGeom prst="rect">
            <a:avLst/>
          </a:prstGeom>
        </p:spPr>
        <p:txBody>
          <a:bodyPr wrap="none">
            <a:spAutoFit/>
          </a:bodyPr>
          <a:lstStyle/>
          <a:p>
            <a:pPr marL="171450" indent="-171450">
              <a:buFont typeface="Arial" panose="020B0604020202020204" pitchFamily="34" charset="0"/>
              <a:buChar char="•"/>
            </a:pPr>
            <a:r>
              <a:rPr lang="fr-FR" dirty="0"/>
              <a:t>Diapo à </a:t>
            </a:r>
            <a:r>
              <a:rPr lang="fr-FR" dirty="0" smtClean="0"/>
              <a:t>revoir</a:t>
            </a:r>
            <a:endParaRPr lang="fr-FR" dirty="0"/>
          </a:p>
        </p:txBody>
      </p:sp>
    </p:spTree>
    <p:extLst>
      <p:ext uri="{BB962C8B-B14F-4D97-AF65-F5344CB8AC3E}">
        <p14:creationId xmlns:p14="http://schemas.microsoft.com/office/powerpoint/2010/main" val="18004881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8774895" cy="584775"/>
          </a:xfrm>
          <a:prstGeom prst="rect">
            <a:avLst/>
          </a:prstGeom>
        </p:spPr>
        <p:txBody>
          <a:bodyPr wrap="square">
            <a:spAutoFit/>
          </a:bodyPr>
          <a:lstStyle/>
          <a:p>
            <a:pPr marL="0" lvl="1"/>
            <a:r>
              <a:rPr lang="fr-FR" sz="3200" dirty="0">
                <a:cs typeface="Arial" panose="020B0604020202020204" pitchFamily="34" charset="0"/>
              </a:rPr>
              <a:t>Intérêts et </a:t>
            </a:r>
            <a:r>
              <a:rPr lang="fr-FR" sz="3200" dirty="0" smtClean="0">
                <a:cs typeface="Arial" panose="020B0604020202020204" pitchFamily="34" charset="0"/>
              </a:rPr>
              <a:t>objectifs</a:t>
            </a:r>
            <a:endParaRPr lang="fr-FR" sz="3200" dirty="0">
              <a:cs typeface="Arial" panose="020B0604020202020204" pitchFamily="34" charset="0"/>
            </a:endParaRPr>
          </a:p>
        </p:txBody>
      </p:sp>
      <p:sp>
        <p:nvSpPr>
          <p:cNvPr id="20" name="Rectangle 19"/>
          <p:cNvSpPr/>
          <p:nvPr/>
        </p:nvSpPr>
        <p:spPr>
          <a:xfrm>
            <a:off x="499732" y="1160759"/>
            <a:ext cx="8774895" cy="1908215"/>
          </a:xfrm>
          <a:prstGeom prst="rect">
            <a:avLst/>
          </a:prstGeom>
        </p:spPr>
        <p:txBody>
          <a:bodyPr wrap="square">
            <a:spAutoFit/>
          </a:bodyPr>
          <a:lstStyle/>
          <a:p>
            <a:pPr marL="285750" indent="-285750">
              <a:buFont typeface="Wingdings" panose="05000000000000000000" pitchFamily="2" charset="2"/>
              <a:buChar char="q"/>
            </a:pPr>
            <a:r>
              <a:rPr lang="fr-FR" sz="2000" dirty="0">
                <a:cs typeface="Arial" panose="020B0604020202020204" pitchFamily="34" charset="0"/>
              </a:rPr>
              <a:t>Intérêts </a:t>
            </a:r>
            <a:r>
              <a:rPr lang="fr-FR" sz="2000" dirty="0" smtClean="0">
                <a:cs typeface="Arial" panose="020B0604020202020204" pitchFamily="34" charset="0"/>
              </a:rPr>
              <a:t>industriels</a:t>
            </a:r>
          </a:p>
          <a:p>
            <a:pPr marL="627063" lvl="1" indent="-285750">
              <a:buFont typeface="Arial" panose="020B0604020202020204" pitchFamily="34" charset="0"/>
              <a:buChar char="•"/>
            </a:pPr>
            <a:r>
              <a:rPr lang="fr-FR" sz="2000" dirty="0" smtClean="0"/>
              <a:t>Posséder </a:t>
            </a:r>
            <a:r>
              <a:rPr lang="fr-FR" sz="2000" dirty="0" smtClean="0"/>
              <a:t>un modèle </a:t>
            </a:r>
            <a:r>
              <a:rPr lang="fr-FR" sz="2000" dirty="0"/>
              <a:t>numérique dédié </a:t>
            </a:r>
            <a:r>
              <a:rPr lang="fr-FR" sz="2000" dirty="0" smtClean="0"/>
              <a:t>à l ’effet Morton</a:t>
            </a:r>
          </a:p>
          <a:p>
            <a:pPr marL="627063" lvl="1" indent="-285750">
              <a:buFont typeface="Arial" panose="020B0604020202020204" pitchFamily="34" charset="0"/>
              <a:buChar char="•"/>
            </a:pPr>
            <a:r>
              <a:rPr lang="fr-FR" sz="2000" dirty="0" smtClean="0"/>
              <a:t>Quantifier </a:t>
            </a:r>
            <a:r>
              <a:rPr lang="fr-FR" sz="2000" dirty="0"/>
              <a:t>le risque de l’effet Morton </a:t>
            </a:r>
            <a:r>
              <a:rPr lang="fr-FR" sz="2000" dirty="0" smtClean="0"/>
              <a:t>instable sur les machines existantes</a:t>
            </a:r>
            <a:endParaRPr lang="fr-FR" sz="2000" dirty="0"/>
          </a:p>
          <a:p>
            <a:pPr marL="627063" lvl="1" indent="-285750">
              <a:buFont typeface="Arial" panose="020B0604020202020204" pitchFamily="34" charset="0"/>
              <a:buChar char="•"/>
            </a:pPr>
            <a:r>
              <a:rPr lang="fr-FR" sz="2000" dirty="0" smtClean="0"/>
              <a:t>Profiter du modèle </a:t>
            </a:r>
            <a:r>
              <a:rPr lang="fr-FR" sz="2000" dirty="0" smtClean="0"/>
              <a:t>pour réaliser les diagnostic.</a:t>
            </a:r>
          </a:p>
          <a:p>
            <a:pPr marL="627063" lvl="1" indent="-285750">
              <a:buFont typeface="Arial" panose="020B0604020202020204" pitchFamily="34" charset="0"/>
              <a:buChar char="•"/>
            </a:pPr>
            <a:r>
              <a:rPr lang="fr-FR" sz="2000" dirty="0" smtClean="0"/>
              <a:t>Considérer dès </a:t>
            </a:r>
            <a:r>
              <a:rPr lang="fr-FR" sz="2000" dirty="0"/>
              <a:t>la conception de </a:t>
            </a:r>
            <a:r>
              <a:rPr lang="fr-FR" sz="2000" dirty="0" smtClean="0"/>
              <a:t>machine</a:t>
            </a:r>
          </a:p>
          <a:p>
            <a:pPr marL="341313" lvl="1"/>
            <a:endParaRPr lang="fr-FR" dirty="0" smtClean="0"/>
          </a:p>
        </p:txBody>
      </p:sp>
      <p:sp>
        <p:nvSpPr>
          <p:cNvPr id="26" name="Rectangle 25"/>
          <p:cNvSpPr/>
          <p:nvPr/>
        </p:nvSpPr>
        <p:spPr>
          <a:xfrm>
            <a:off x="499732" y="3123092"/>
            <a:ext cx="11518096" cy="1015663"/>
          </a:xfrm>
          <a:prstGeom prst="rect">
            <a:avLst/>
          </a:prstGeom>
        </p:spPr>
        <p:txBody>
          <a:bodyPr wrap="square">
            <a:spAutoFit/>
          </a:bodyPr>
          <a:lstStyle/>
          <a:p>
            <a:pPr marL="285750" indent="-285750">
              <a:buFont typeface="Wingdings" panose="05000000000000000000" pitchFamily="2" charset="2"/>
              <a:buChar char="q"/>
            </a:pPr>
            <a:r>
              <a:rPr lang="fr-FR" sz="2000" dirty="0">
                <a:cs typeface="Arial" panose="020B0604020202020204" pitchFamily="34" charset="0"/>
              </a:rPr>
              <a:t>Intérêts </a:t>
            </a:r>
            <a:r>
              <a:rPr lang="fr-FR" sz="2000" dirty="0" smtClean="0">
                <a:cs typeface="Arial" panose="020B0604020202020204" pitchFamily="34" charset="0"/>
              </a:rPr>
              <a:t>scientifiques</a:t>
            </a:r>
          </a:p>
          <a:p>
            <a:pPr marL="627063" lvl="1" indent="-285750">
              <a:buFont typeface="Arial" panose="020B0604020202020204" pitchFamily="34" charset="0"/>
              <a:buChar char="•"/>
            </a:pPr>
            <a:r>
              <a:rPr lang="fr-FR" sz="2000" dirty="0" smtClean="0"/>
              <a:t>Enrichir la connaissance sur l’effet </a:t>
            </a:r>
            <a:r>
              <a:rPr lang="fr-FR" sz="2000" dirty="0" smtClean="0"/>
              <a:t>Morton et maitriser l’effet Morton</a:t>
            </a:r>
            <a:endParaRPr lang="fr-FR" sz="2000" dirty="0" smtClean="0"/>
          </a:p>
          <a:p>
            <a:pPr marL="627063" lvl="1" indent="-285750">
              <a:buFont typeface="Arial" panose="020B0604020202020204" pitchFamily="34" charset="0"/>
              <a:buChar char="•"/>
            </a:pPr>
            <a:r>
              <a:rPr lang="fr-FR" sz="2000" dirty="0" smtClean="0"/>
              <a:t>Développer des méthodes numériques efficace pour traiter le phénomène multiphysique</a:t>
            </a:r>
          </a:p>
        </p:txBody>
      </p:sp>
      <p:sp>
        <p:nvSpPr>
          <p:cNvPr id="27" name="Rectangle 26"/>
          <p:cNvSpPr/>
          <p:nvPr/>
        </p:nvSpPr>
        <p:spPr>
          <a:xfrm>
            <a:off x="514480" y="4486175"/>
            <a:ext cx="11518096" cy="1631216"/>
          </a:xfrm>
          <a:prstGeom prst="rect">
            <a:avLst/>
          </a:prstGeom>
        </p:spPr>
        <p:txBody>
          <a:bodyPr wrap="square">
            <a:spAutoFit/>
          </a:bodyPr>
          <a:lstStyle/>
          <a:p>
            <a:pPr marL="285750" indent="-285750">
              <a:buFont typeface="Wingdings" panose="05000000000000000000" pitchFamily="2" charset="2"/>
              <a:buChar char="q"/>
            </a:pPr>
            <a:r>
              <a:rPr lang="fr-FR" sz="2000" dirty="0" smtClean="0">
                <a:cs typeface="Arial" panose="020B0604020202020204" pitchFamily="34" charset="0"/>
              </a:rPr>
              <a:t>Objectifs</a:t>
            </a:r>
          </a:p>
          <a:p>
            <a:pPr marL="719138" indent="-342900">
              <a:buFont typeface="Arial" panose="020B0604020202020204" pitchFamily="34" charset="0"/>
              <a:buChar char="•"/>
            </a:pPr>
            <a:r>
              <a:rPr kumimoji="1" lang="fr-FR" altLang="zh-CN" sz="2000" dirty="0">
                <a:cs typeface="Times New Roman" panose="02020603050405020304" pitchFamily="18" charset="0"/>
              </a:rPr>
              <a:t>Mieux comprendre l’instabilité provoquée par </a:t>
            </a:r>
            <a:r>
              <a:rPr kumimoji="1" lang="fr-FR" altLang="zh-CN" sz="2000" dirty="0" smtClean="0">
                <a:cs typeface="Times New Roman" panose="02020603050405020304" pitchFamily="18" charset="0"/>
              </a:rPr>
              <a:t>l’effet Morton</a:t>
            </a:r>
            <a:r>
              <a:rPr kumimoji="1" lang="fr-FR" altLang="zh-CN" sz="2000" b="1" dirty="0" smtClean="0">
                <a:cs typeface="Times New Roman" panose="02020603050405020304" pitchFamily="18" charset="0"/>
              </a:rPr>
              <a:t> </a:t>
            </a:r>
            <a:r>
              <a:rPr kumimoji="1" lang="fr-FR" altLang="zh-CN" sz="2000" dirty="0">
                <a:cs typeface="Times New Roman" panose="02020603050405020304" pitchFamily="18" charset="0"/>
              </a:rPr>
              <a:t>à l’aide de simulation </a:t>
            </a:r>
            <a:r>
              <a:rPr kumimoji="1" lang="fr-FR" altLang="zh-CN" sz="2000" dirty="0" smtClean="0">
                <a:cs typeface="Times New Roman" panose="02020603050405020304" pitchFamily="18" charset="0"/>
              </a:rPr>
              <a:t>numérique</a:t>
            </a:r>
          </a:p>
          <a:p>
            <a:pPr marL="719138" indent="-342900">
              <a:buFont typeface="Arial" panose="020B0604020202020204" pitchFamily="34" charset="0"/>
              <a:buChar char="•"/>
            </a:pPr>
            <a:r>
              <a:rPr kumimoji="1" lang="fr-FR" altLang="zh-CN" sz="2000" dirty="0">
                <a:cs typeface="Times New Roman" panose="02020603050405020304" pitchFamily="18" charset="0"/>
              </a:rPr>
              <a:t>Développer les méthodes numérique </a:t>
            </a:r>
            <a:r>
              <a:rPr kumimoji="1" lang="fr-FR" altLang="zh-CN" sz="2000" dirty="0" smtClean="0">
                <a:cs typeface="Times New Roman" panose="02020603050405020304" pitchFamily="18" charset="0"/>
              </a:rPr>
              <a:t>efficace pour </a:t>
            </a:r>
            <a:r>
              <a:rPr kumimoji="1" lang="fr-FR" altLang="zh-CN" sz="2000" dirty="0">
                <a:cs typeface="Times New Roman" panose="02020603050405020304" pitchFamily="18" charset="0"/>
              </a:rPr>
              <a:t>réaliser l’analyse </a:t>
            </a:r>
            <a:r>
              <a:rPr kumimoji="1" lang="fr-FR" altLang="zh-CN" sz="2000" dirty="0" smtClean="0">
                <a:cs typeface="Times New Roman" panose="02020603050405020304" pitchFamily="18" charset="0"/>
              </a:rPr>
              <a:t>de l’effet Morton</a:t>
            </a:r>
            <a:endParaRPr kumimoji="1" lang="fr-FR" altLang="zh-CN" sz="2000" dirty="0">
              <a:cs typeface="Times New Roman" panose="02020603050405020304" pitchFamily="18" charset="0"/>
            </a:endParaRPr>
          </a:p>
          <a:p>
            <a:pPr marL="719138" indent="-342900">
              <a:buFont typeface="Arial" panose="020B0604020202020204" pitchFamily="34" charset="0"/>
              <a:buChar char="•"/>
            </a:pPr>
            <a:r>
              <a:rPr kumimoji="1" lang="fr-FR" altLang="zh-CN" sz="2000" dirty="0">
                <a:cs typeface="Times New Roman" panose="02020603050405020304" pitchFamily="18" charset="0"/>
              </a:rPr>
              <a:t>Valider le modèle numérique par les données expérimentales (banc d’essais Effet Morton)</a:t>
            </a:r>
            <a:endParaRPr kumimoji="1" lang="fr-FR" altLang="zh-CN" sz="2000" b="1" dirty="0">
              <a:cs typeface="Times New Roman" panose="02020603050405020304" pitchFamily="18" charset="0"/>
            </a:endParaRPr>
          </a:p>
          <a:p>
            <a:pPr marL="719138" indent="-342900">
              <a:buFont typeface="Arial" panose="020B0604020202020204" pitchFamily="34" charset="0"/>
              <a:buChar char="•"/>
            </a:pPr>
            <a:r>
              <a:rPr kumimoji="1" lang="fr-FR" altLang="zh-CN" sz="2000" dirty="0" smtClean="0">
                <a:cs typeface="Times New Roman" panose="02020603050405020304" pitchFamily="18" charset="0"/>
              </a:rPr>
              <a:t>Proposer </a:t>
            </a:r>
            <a:r>
              <a:rPr kumimoji="1" lang="fr-FR" altLang="zh-CN" sz="2000" dirty="0">
                <a:cs typeface="Times New Roman" panose="02020603050405020304" pitchFamily="18" charset="0"/>
              </a:rPr>
              <a:t>des pistes de prévention de l’effet </a:t>
            </a:r>
            <a:r>
              <a:rPr kumimoji="1" lang="fr-FR" altLang="zh-CN" sz="2000" dirty="0" smtClean="0">
                <a:cs typeface="Times New Roman" panose="02020603050405020304" pitchFamily="18" charset="0"/>
              </a:rPr>
              <a:t>Morton</a:t>
            </a:r>
            <a:endParaRPr lang="fr-FR" sz="2000" dirty="0">
              <a:cs typeface="Arial" panose="020B0604020202020204" pitchFamily="34" charset="0"/>
            </a:endParaRPr>
          </a:p>
        </p:txBody>
      </p:sp>
    </p:spTree>
    <p:extLst>
      <p:ext uri="{BB962C8B-B14F-4D97-AF65-F5344CB8AC3E}">
        <p14:creationId xmlns:p14="http://schemas.microsoft.com/office/powerpoint/2010/main" val="177969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45533" y="1576350"/>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33115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14491</TotalTime>
  <Words>4051</Words>
  <Application>Microsoft Office PowerPoint</Application>
  <PresentationFormat>Grand écran</PresentationFormat>
  <Paragraphs>1000</Paragraphs>
  <Slides>50</Slides>
  <Notes>41</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50</vt:i4>
      </vt:variant>
    </vt:vector>
  </HeadingPairs>
  <TitlesOfParts>
    <vt:vector size="63" baseType="lpstr">
      <vt:lpstr>Arial Unicode MS</vt:lpstr>
      <vt:lpstr>微软雅黑</vt:lpstr>
      <vt:lpstr>黑体</vt:lpstr>
      <vt:lpstr>SimSun</vt:lpstr>
      <vt:lpstr>SimSun</vt:lpstr>
      <vt:lpstr>Arial</vt:lpstr>
      <vt:lpstr>Calibri</vt:lpstr>
      <vt:lpstr>Calibri Light</vt:lpstr>
      <vt:lpstr>Cambria Math</vt:lpstr>
      <vt:lpstr>Courier New</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Silun Zhang</dc:creator>
  <cp:lastModifiedBy>ZHANG Silun</cp:lastModifiedBy>
  <cp:revision>3165</cp:revision>
  <dcterms:created xsi:type="dcterms:W3CDTF">2018-10-23T09:59:21Z</dcterms:created>
  <dcterms:modified xsi:type="dcterms:W3CDTF">2019-03-15T18:39:00Z</dcterms:modified>
</cp:coreProperties>
</file>